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20"/>
    <p:restoredTop sz="96405"/>
  </p:normalViewPr>
  <p:slideViewPr>
    <p:cSldViewPr snapToGrid="0">
      <p:cViewPr varScale="1">
        <p:scale>
          <a:sx n="160" d="100"/>
          <a:sy n="160" d="100"/>
        </p:scale>
        <p:origin x="5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habilitada_para_macros_de_Microsoft_Excel.xlsm"/></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03846153846154"/>
          <c:y val="0.11764705882352941"/>
          <c:w val="0.46634615384615385"/>
          <c:h val="0.69852941176470584"/>
        </c:manualLayout>
      </c:layout>
      <c:lineChart>
        <c:grouping val="standard"/>
        <c:varyColors val="0"/>
        <c:ser>
          <c:idx val="0"/>
          <c:order val="0"/>
          <c:tx>
            <c:strRef>
              <c:f>Sheet1!$A$2</c:f>
              <c:strCache>
                <c:ptCount val="1"/>
                <c:pt idx="0">
                  <c:v>HOMBRES</c:v>
                </c:pt>
              </c:strCache>
            </c:strRef>
          </c:tx>
          <c:spPr>
            <a:ln w="34432">
              <a:solidFill>
                <a:srgbClr val="000080"/>
              </a:solidFill>
              <a:prstDash val="solid"/>
            </a:ln>
          </c:spPr>
          <c:marker>
            <c:symbol val="dot"/>
            <c:size val="13"/>
            <c:spPr>
              <a:solidFill>
                <a:srgbClr val="000080"/>
              </a:solidFill>
              <a:ln>
                <a:solidFill>
                  <a:srgbClr val="000080"/>
                </a:solidFill>
                <a:prstDash val="solid"/>
              </a:ln>
            </c:spPr>
          </c:marker>
          <c:cat>
            <c:numRef>
              <c:f>Sheet1!$B$1:$AC$1</c:f>
              <c:numCache>
                <c:formatCode>General</c:formatCode>
                <c:ptCount val="28"/>
                <c:pt idx="0">
                  <c:v>1975</c:v>
                </c:pt>
                <c:pt idx="1">
                  <c:v>1976</c:v>
                </c:pt>
                <c:pt idx="2">
                  <c:v>1977</c:v>
                </c:pt>
                <c:pt idx="3">
                  <c:v>1978</c:v>
                </c:pt>
                <c:pt idx="4">
                  <c:v>1979</c:v>
                </c:pt>
                <c:pt idx="5">
                  <c:v>1980</c:v>
                </c:pt>
                <c:pt idx="6">
                  <c:v>1981</c:v>
                </c:pt>
                <c:pt idx="7">
                  <c:v>1982</c:v>
                </c:pt>
                <c:pt idx="8">
                  <c:v>1983</c:v>
                </c:pt>
                <c:pt idx="9">
                  <c:v>1984</c:v>
                </c:pt>
                <c:pt idx="10">
                  <c:v>1985</c:v>
                </c:pt>
                <c:pt idx="11">
                  <c:v>1986</c:v>
                </c:pt>
                <c:pt idx="12">
                  <c:v>1987</c:v>
                </c:pt>
                <c:pt idx="13">
                  <c:v>1988</c:v>
                </c:pt>
                <c:pt idx="14">
                  <c:v>1989</c:v>
                </c:pt>
                <c:pt idx="15">
                  <c:v>1990</c:v>
                </c:pt>
                <c:pt idx="16">
                  <c:v>1991</c:v>
                </c:pt>
                <c:pt idx="17">
                  <c:v>1992</c:v>
                </c:pt>
                <c:pt idx="18">
                  <c:v>1993</c:v>
                </c:pt>
                <c:pt idx="19">
                  <c:v>1994</c:v>
                </c:pt>
                <c:pt idx="20">
                  <c:v>1995</c:v>
                </c:pt>
                <c:pt idx="21">
                  <c:v>1996</c:v>
                </c:pt>
                <c:pt idx="22">
                  <c:v>1997</c:v>
                </c:pt>
                <c:pt idx="23">
                  <c:v>1998</c:v>
                </c:pt>
                <c:pt idx="24">
                  <c:v>1999</c:v>
                </c:pt>
                <c:pt idx="25">
                  <c:v>2000</c:v>
                </c:pt>
                <c:pt idx="26">
                  <c:v>2001</c:v>
                </c:pt>
                <c:pt idx="27">
                  <c:v>2002</c:v>
                </c:pt>
              </c:numCache>
            </c:numRef>
          </c:cat>
          <c:val>
            <c:numRef>
              <c:f>Sheet1!$B$2:$AC$2</c:f>
              <c:numCache>
                <c:formatCode>General</c:formatCode>
                <c:ptCount val="28"/>
                <c:pt idx="0">
                  <c:v>796</c:v>
                </c:pt>
                <c:pt idx="1">
                  <c:v>791</c:v>
                </c:pt>
                <c:pt idx="2">
                  <c:v>853</c:v>
                </c:pt>
                <c:pt idx="3">
                  <c:v>790</c:v>
                </c:pt>
                <c:pt idx="4">
                  <c:v>817</c:v>
                </c:pt>
                <c:pt idx="5">
                  <c:v>896</c:v>
                </c:pt>
                <c:pt idx="6">
                  <c:v>989</c:v>
                </c:pt>
                <c:pt idx="7">
                  <c:v>1039</c:v>
                </c:pt>
                <c:pt idx="8">
                  <c:v>1070</c:v>
                </c:pt>
                <c:pt idx="9">
                  <c:v>1224</c:v>
                </c:pt>
                <c:pt idx="10">
                  <c:v>1222</c:v>
                </c:pt>
                <c:pt idx="11">
                  <c:v>1345</c:v>
                </c:pt>
                <c:pt idx="12">
                  <c:v>1496</c:v>
                </c:pt>
                <c:pt idx="13">
                  <c:v>1526</c:v>
                </c:pt>
                <c:pt idx="14">
                  <c:v>1549</c:v>
                </c:pt>
                <c:pt idx="15">
                  <c:v>1611</c:v>
                </c:pt>
                <c:pt idx="16">
                  <c:v>1810</c:v>
                </c:pt>
                <c:pt idx="17">
                  <c:v>1795</c:v>
                </c:pt>
                <c:pt idx="18">
                  <c:v>1820</c:v>
                </c:pt>
                <c:pt idx="19">
                  <c:v>1870</c:v>
                </c:pt>
                <c:pt idx="20">
                  <c:v>1837</c:v>
                </c:pt>
                <c:pt idx="21">
                  <c:v>1727</c:v>
                </c:pt>
                <c:pt idx="22">
                  <c:v>1904</c:v>
                </c:pt>
                <c:pt idx="23">
                  <c:v>1838</c:v>
                </c:pt>
                <c:pt idx="24">
                  <c:v>1838</c:v>
                </c:pt>
                <c:pt idx="25">
                  <c:v>1833</c:v>
                </c:pt>
                <c:pt idx="26">
                  <c:v>1830</c:v>
                </c:pt>
                <c:pt idx="27">
                  <c:v>1818</c:v>
                </c:pt>
              </c:numCache>
            </c:numRef>
          </c:val>
          <c:smooth val="0"/>
          <c:extLst>
            <c:ext xmlns:c16="http://schemas.microsoft.com/office/drawing/2014/chart" uri="{C3380CC4-5D6E-409C-BE32-E72D297353CC}">
              <c16:uniqueId val="{00000000-8B5E-FB49-95AF-DF073080D6D2}"/>
            </c:ext>
          </c:extLst>
        </c:ser>
        <c:ser>
          <c:idx val="1"/>
          <c:order val="1"/>
          <c:tx>
            <c:strRef>
              <c:f>Sheet1!$A$3</c:f>
              <c:strCache>
                <c:ptCount val="1"/>
                <c:pt idx="0">
                  <c:v>MUJERES</c:v>
                </c:pt>
              </c:strCache>
            </c:strRef>
          </c:tx>
          <c:spPr>
            <a:ln w="34432">
              <a:solidFill>
                <a:srgbClr val="FF00FF"/>
              </a:solidFill>
              <a:prstDash val="solid"/>
            </a:ln>
          </c:spPr>
          <c:marker>
            <c:symbol val="dot"/>
            <c:size val="13"/>
            <c:spPr>
              <a:solidFill>
                <a:srgbClr val="FF00FF"/>
              </a:solidFill>
              <a:ln>
                <a:solidFill>
                  <a:srgbClr val="FF00FF"/>
                </a:solidFill>
                <a:prstDash val="solid"/>
              </a:ln>
            </c:spPr>
          </c:marker>
          <c:cat>
            <c:numRef>
              <c:f>Sheet1!$B$1:$AC$1</c:f>
              <c:numCache>
                <c:formatCode>General</c:formatCode>
                <c:ptCount val="28"/>
                <c:pt idx="0">
                  <c:v>1975</c:v>
                </c:pt>
                <c:pt idx="1">
                  <c:v>1976</c:v>
                </c:pt>
                <c:pt idx="2">
                  <c:v>1977</c:v>
                </c:pt>
                <c:pt idx="3">
                  <c:v>1978</c:v>
                </c:pt>
                <c:pt idx="4">
                  <c:v>1979</c:v>
                </c:pt>
                <c:pt idx="5">
                  <c:v>1980</c:v>
                </c:pt>
                <c:pt idx="6">
                  <c:v>1981</c:v>
                </c:pt>
                <c:pt idx="7">
                  <c:v>1982</c:v>
                </c:pt>
                <c:pt idx="8">
                  <c:v>1983</c:v>
                </c:pt>
                <c:pt idx="9">
                  <c:v>1984</c:v>
                </c:pt>
                <c:pt idx="10">
                  <c:v>1985</c:v>
                </c:pt>
                <c:pt idx="11">
                  <c:v>1986</c:v>
                </c:pt>
                <c:pt idx="12">
                  <c:v>1987</c:v>
                </c:pt>
                <c:pt idx="13">
                  <c:v>1988</c:v>
                </c:pt>
                <c:pt idx="14">
                  <c:v>1989</c:v>
                </c:pt>
                <c:pt idx="15">
                  <c:v>1990</c:v>
                </c:pt>
                <c:pt idx="16">
                  <c:v>1991</c:v>
                </c:pt>
                <c:pt idx="17">
                  <c:v>1992</c:v>
                </c:pt>
                <c:pt idx="18">
                  <c:v>1993</c:v>
                </c:pt>
                <c:pt idx="19">
                  <c:v>1994</c:v>
                </c:pt>
                <c:pt idx="20">
                  <c:v>1995</c:v>
                </c:pt>
                <c:pt idx="21">
                  <c:v>1996</c:v>
                </c:pt>
                <c:pt idx="22">
                  <c:v>1997</c:v>
                </c:pt>
                <c:pt idx="23">
                  <c:v>1998</c:v>
                </c:pt>
                <c:pt idx="24">
                  <c:v>1999</c:v>
                </c:pt>
                <c:pt idx="25">
                  <c:v>2000</c:v>
                </c:pt>
                <c:pt idx="26">
                  <c:v>2001</c:v>
                </c:pt>
                <c:pt idx="27">
                  <c:v>2002</c:v>
                </c:pt>
              </c:numCache>
            </c:numRef>
          </c:cat>
          <c:val>
            <c:numRef>
              <c:f>Sheet1!$B$3:$AC$3</c:f>
              <c:numCache>
                <c:formatCode>General</c:formatCode>
                <c:ptCount val="28"/>
                <c:pt idx="0">
                  <c:v>167</c:v>
                </c:pt>
                <c:pt idx="1">
                  <c:v>179</c:v>
                </c:pt>
                <c:pt idx="2">
                  <c:v>173</c:v>
                </c:pt>
                <c:pt idx="3">
                  <c:v>176</c:v>
                </c:pt>
                <c:pt idx="4">
                  <c:v>162</c:v>
                </c:pt>
                <c:pt idx="5">
                  <c:v>173</c:v>
                </c:pt>
                <c:pt idx="6">
                  <c:v>190</c:v>
                </c:pt>
                <c:pt idx="7">
                  <c:v>205</c:v>
                </c:pt>
                <c:pt idx="8">
                  <c:v>182</c:v>
                </c:pt>
                <c:pt idx="9">
                  <c:v>227</c:v>
                </c:pt>
                <c:pt idx="10">
                  <c:v>221</c:v>
                </c:pt>
                <c:pt idx="11">
                  <c:v>268</c:v>
                </c:pt>
                <c:pt idx="12">
                  <c:v>253</c:v>
                </c:pt>
                <c:pt idx="13">
                  <c:v>281</c:v>
                </c:pt>
                <c:pt idx="14">
                  <c:v>281</c:v>
                </c:pt>
                <c:pt idx="15">
                  <c:v>288</c:v>
                </c:pt>
                <c:pt idx="16">
                  <c:v>315</c:v>
                </c:pt>
                <c:pt idx="17">
                  <c:v>313</c:v>
                </c:pt>
                <c:pt idx="18">
                  <c:v>321</c:v>
                </c:pt>
                <c:pt idx="19">
                  <c:v>341</c:v>
                </c:pt>
                <c:pt idx="20">
                  <c:v>341</c:v>
                </c:pt>
                <c:pt idx="21">
                  <c:v>345</c:v>
                </c:pt>
                <c:pt idx="22">
                  <c:v>360</c:v>
                </c:pt>
                <c:pt idx="23">
                  <c:v>364</c:v>
                </c:pt>
                <c:pt idx="24">
                  <c:v>333</c:v>
                </c:pt>
                <c:pt idx="25">
                  <c:v>345</c:v>
                </c:pt>
                <c:pt idx="26">
                  <c:v>354</c:v>
                </c:pt>
                <c:pt idx="27">
                  <c:v>402</c:v>
                </c:pt>
              </c:numCache>
            </c:numRef>
          </c:val>
          <c:smooth val="0"/>
          <c:extLst>
            <c:ext xmlns:c16="http://schemas.microsoft.com/office/drawing/2014/chart" uri="{C3380CC4-5D6E-409C-BE32-E72D297353CC}">
              <c16:uniqueId val="{00000001-8B5E-FB49-95AF-DF073080D6D2}"/>
            </c:ext>
          </c:extLst>
        </c:ser>
        <c:dLbls>
          <c:showLegendKey val="0"/>
          <c:showVal val="0"/>
          <c:showCatName val="0"/>
          <c:showSerName val="0"/>
          <c:showPercent val="0"/>
          <c:showBubbleSize val="0"/>
        </c:dLbls>
        <c:marker val="1"/>
        <c:smooth val="0"/>
        <c:axId val="1012010751"/>
        <c:axId val="1"/>
      </c:lineChart>
      <c:catAx>
        <c:axId val="1012010751"/>
        <c:scaling>
          <c:orientation val="minMax"/>
        </c:scaling>
        <c:delete val="0"/>
        <c:axPos val="b"/>
        <c:numFmt formatCode="General" sourceLinked="1"/>
        <c:majorTickMark val="out"/>
        <c:minorTickMark val="none"/>
        <c:tickLblPos val="nextTo"/>
        <c:spPr>
          <a:ln w="8608">
            <a:solidFill>
              <a:srgbClr val="000000"/>
            </a:solidFill>
            <a:prstDash val="solid"/>
          </a:ln>
        </c:spPr>
        <c:txPr>
          <a:bodyPr rot="0" vert="horz"/>
          <a:lstStyle/>
          <a:p>
            <a:pPr>
              <a:defRPr sz="1600" b="0" i="0" u="none" strike="noStrike" baseline="0">
                <a:solidFill>
                  <a:srgbClr val="000000"/>
                </a:solidFill>
                <a:latin typeface="Palatino" pitchFamily="2" charset="77"/>
                <a:ea typeface="Palatino" pitchFamily="2" charset="77"/>
                <a:cs typeface="Arial"/>
              </a:defRPr>
            </a:pPr>
            <a:endParaRPr lang="es-ES"/>
          </a:p>
        </c:txPr>
        <c:crossAx val="1"/>
        <c:crosses val="autoZero"/>
        <c:auto val="1"/>
        <c:lblAlgn val="ctr"/>
        <c:lblOffset val="100"/>
        <c:tickLblSkip val="5"/>
        <c:tickMarkSkip val="1"/>
        <c:noMultiLvlLbl val="0"/>
      </c:catAx>
      <c:valAx>
        <c:axId val="1"/>
        <c:scaling>
          <c:orientation val="minMax"/>
        </c:scaling>
        <c:delete val="0"/>
        <c:axPos val="l"/>
        <c:majorGridlines>
          <c:spPr>
            <a:ln w="8608">
              <a:solidFill>
                <a:srgbClr val="000000"/>
              </a:solidFill>
              <a:prstDash val="sysDash"/>
            </a:ln>
          </c:spPr>
        </c:majorGridlines>
        <c:numFmt formatCode="General" sourceLinked="1"/>
        <c:majorTickMark val="out"/>
        <c:minorTickMark val="none"/>
        <c:tickLblPos val="nextTo"/>
        <c:spPr>
          <a:ln w="8608">
            <a:solidFill>
              <a:srgbClr val="000000"/>
            </a:solidFill>
            <a:prstDash val="solid"/>
          </a:ln>
        </c:spPr>
        <c:txPr>
          <a:bodyPr rot="0" vert="horz"/>
          <a:lstStyle/>
          <a:p>
            <a:pPr>
              <a:defRPr sz="2000" b="1" i="0" u="none" strike="noStrike" baseline="0">
                <a:solidFill>
                  <a:srgbClr val="000000"/>
                </a:solidFill>
                <a:latin typeface="Palatino" pitchFamily="2" charset="77"/>
                <a:ea typeface="Palatino" pitchFamily="2" charset="77"/>
                <a:cs typeface="Arial"/>
              </a:defRPr>
            </a:pPr>
            <a:endParaRPr lang="es-ES"/>
          </a:p>
        </c:txPr>
        <c:crossAx val="1012010751"/>
        <c:crosses val="autoZero"/>
        <c:crossBetween val="between"/>
      </c:valAx>
      <c:spPr>
        <a:solidFill>
          <a:srgbClr val="C0C0C0"/>
        </a:solidFill>
        <a:ln w="34432">
          <a:solidFill>
            <a:srgbClr val="808080"/>
          </a:solidFill>
          <a:prstDash val="solid"/>
        </a:ln>
      </c:spPr>
    </c:plotArea>
    <c:legend>
      <c:legendPos val="r"/>
      <c:legendEntry>
        <c:idx val="0"/>
        <c:txPr>
          <a:bodyPr/>
          <a:lstStyle/>
          <a:p>
            <a:pPr>
              <a:defRPr sz="2000" b="1" i="0" u="none" strike="noStrike" baseline="0">
                <a:solidFill>
                  <a:srgbClr val="000000"/>
                </a:solidFill>
                <a:latin typeface="Palatino" pitchFamily="2" charset="77"/>
                <a:ea typeface="Palatino" pitchFamily="2" charset="77"/>
                <a:cs typeface="Arial"/>
              </a:defRPr>
            </a:pPr>
            <a:endParaRPr lang="es-ES"/>
          </a:p>
        </c:txPr>
      </c:legendEntry>
      <c:legendEntry>
        <c:idx val="1"/>
        <c:txPr>
          <a:bodyPr/>
          <a:lstStyle/>
          <a:p>
            <a:pPr>
              <a:defRPr sz="2000" b="1" i="0" u="none" strike="noStrike" baseline="0">
                <a:solidFill>
                  <a:srgbClr val="000000"/>
                </a:solidFill>
                <a:latin typeface="Palatino" pitchFamily="2" charset="77"/>
                <a:ea typeface="Palatino" pitchFamily="2" charset="77"/>
                <a:cs typeface="Arial"/>
              </a:defRPr>
            </a:pPr>
            <a:endParaRPr lang="es-ES"/>
          </a:p>
        </c:txPr>
      </c:legendEntry>
      <c:layout>
        <c:manualLayout>
          <c:xMode val="edge"/>
          <c:yMode val="edge"/>
          <c:x val="0.64903846153846156"/>
          <c:y val="0.36764705882352944"/>
          <c:w val="0.33173076923076922"/>
          <c:h val="0.18382352941176472"/>
        </c:manualLayout>
      </c:layout>
      <c:overlay val="0"/>
      <c:spPr>
        <a:noFill/>
        <a:ln w="8608">
          <a:solidFill>
            <a:srgbClr val="000000"/>
          </a:solidFill>
          <a:prstDash val="solid"/>
        </a:ln>
      </c:spPr>
      <c:txPr>
        <a:bodyPr/>
        <a:lstStyle/>
        <a:p>
          <a:pPr>
            <a:defRPr sz="1993" b="1" i="0" u="none" strike="noStrike" baseline="0">
              <a:solidFill>
                <a:srgbClr val="000000"/>
              </a:solidFill>
              <a:latin typeface="Arial"/>
              <a:ea typeface="Arial"/>
              <a:cs typeface="Arial"/>
            </a:defRPr>
          </a:pPr>
          <a:endParaRPr lang="es-ES"/>
        </a:p>
      </c:txPr>
    </c:legend>
    <c:plotVisOnly val="1"/>
    <c:dispBlanksAs val="gap"/>
    <c:showDLblsOverMax val="0"/>
  </c:chart>
  <c:spPr>
    <a:noFill/>
    <a:ln>
      <a:noFill/>
    </a:ln>
  </c:spPr>
  <c:txPr>
    <a:bodyPr/>
    <a:lstStyle/>
    <a:p>
      <a:pPr>
        <a:defRPr sz="2169" b="1" i="0" u="none" strike="noStrike" baseline="0">
          <a:solidFill>
            <a:srgbClr val="000000"/>
          </a:solidFill>
          <a:latin typeface="Arial"/>
          <a:ea typeface="Arial"/>
          <a:cs typeface="Arial"/>
        </a:defRPr>
      </a:pPr>
      <a:endParaRPr lang="es-E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3/6/24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524629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3/6/24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61991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3/6/24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266619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C0305E-9B38-F746-A73B-877C1ECE1F0E}" type="datetimeFigureOut">
              <a:rPr lang="es-ES" smtClean="0"/>
              <a:t>3/6/24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51287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3C0305E-9B38-F746-A73B-877C1ECE1F0E}" type="datetimeFigureOut">
              <a:rPr lang="es-ES" smtClean="0"/>
              <a:t>3/6/24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064152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3C0305E-9B38-F746-A73B-877C1ECE1F0E}" type="datetimeFigureOut">
              <a:rPr lang="es-ES" smtClean="0"/>
              <a:t>3/6/24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315614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3C0305E-9B38-F746-A73B-877C1ECE1F0E}" type="datetimeFigureOut">
              <a:rPr lang="es-ES" smtClean="0"/>
              <a:t>3/6/24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095338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3C0305E-9B38-F746-A73B-877C1ECE1F0E}" type="datetimeFigureOut">
              <a:rPr lang="es-ES" smtClean="0"/>
              <a:t>3/6/24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3348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C0305E-9B38-F746-A73B-877C1ECE1F0E}" type="datetimeFigureOut">
              <a:rPr lang="es-ES" smtClean="0"/>
              <a:t>3/6/24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3672600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3C0305E-9B38-F746-A73B-877C1ECE1F0E}" type="datetimeFigureOut">
              <a:rPr lang="es-ES" smtClean="0"/>
              <a:t>3/6/24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976459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3C0305E-9B38-F746-A73B-877C1ECE1F0E}" type="datetimeFigureOut">
              <a:rPr lang="es-ES" smtClean="0"/>
              <a:t>3/6/24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4BC6B8E-2AB8-FA47-A2DF-233E3C332A6D}" type="slidenum">
              <a:rPr lang="es-ES" smtClean="0"/>
              <a:t>‹Nº›</a:t>
            </a:fld>
            <a:endParaRPr lang="es-ES"/>
          </a:p>
        </p:txBody>
      </p:sp>
    </p:spTree>
    <p:extLst>
      <p:ext uri="{BB962C8B-B14F-4D97-AF65-F5344CB8AC3E}">
        <p14:creationId xmlns:p14="http://schemas.microsoft.com/office/powerpoint/2010/main" val="2073614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0305E-9B38-F746-A73B-877C1ECE1F0E}" type="datetimeFigureOut">
              <a:rPr lang="es-ES" smtClean="0"/>
              <a:t>3/6/24</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C6B8E-2AB8-FA47-A2DF-233E3C332A6D}" type="slidenum">
              <a:rPr lang="es-ES" smtClean="0"/>
              <a:t>‹Nº›</a:t>
            </a:fld>
            <a:endParaRPr lang="es-ES"/>
          </a:p>
        </p:txBody>
      </p:sp>
    </p:spTree>
    <p:extLst>
      <p:ext uri="{BB962C8B-B14F-4D97-AF65-F5344CB8AC3E}">
        <p14:creationId xmlns:p14="http://schemas.microsoft.com/office/powerpoint/2010/main" val="11558949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9.jpe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6.jpeg"/><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81.jpe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92.emf"/><Relationship Id="rId3" Type="http://schemas.openxmlformats.org/officeDocument/2006/relationships/image" Target="../media/image87.jpeg"/><Relationship Id="rId7" Type="http://schemas.openxmlformats.org/officeDocument/2006/relationships/image" Target="../media/image91.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jpeg"/></Relationships>
</file>

<file path=ppt/slides/_rels/slide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94.png"/></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8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8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443F7FB-836D-1CDE-B29F-A6D68F5ED043}"/>
              </a:ext>
            </a:extLst>
          </p:cNvPr>
          <p:cNvPicPr>
            <a:picLocks noChangeAspect="1"/>
          </p:cNvPicPr>
          <p:nvPr/>
        </p:nvPicPr>
        <p:blipFill rotWithShape="1">
          <a:blip r:embed="rId2">
            <a:extLst>
              <a:ext uri="{28A0092B-C50C-407E-A947-70E740481C1C}">
                <a14:useLocalDpi xmlns:a14="http://schemas.microsoft.com/office/drawing/2010/main" val="0"/>
              </a:ext>
            </a:extLst>
          </a:blip>
          <a:srcRect l="14750" r="19989" b="4713"/>
          <a:stretch/>
        </p:blipFill>
        <p:spPr>
          <a:xfrm>
            <a:off x="0" y="0"/>
            <a:ext cx="6214754" cy="6858000"/>
          </a:xfrm>
          <a:prstGeom prst="rect">
            <a:avLst/>
          </a:prstGeom>
        </p:spPr>
      </p:pic>
      <p:pic>
        <p:nvPicPr>
          <p:cNvPr id="6" name="Imagen 5">
            <a:extLst>
              <a:ext uri="{FF2B5EF4-FFF2-40B4-BE49-F238E27FC236}">
                <a16:creationId xmlns:a16="http://schemas.microsoft.com/office/drawing/2014/main" id="{6BA1DBA2-BED9-C2B3-8C1C-D1D5EDCBD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167" y="928268"/>
            <a:ext cx="3906402" cy="2952328"/>
          </a:xfrm>
          <a:prstGeom prst="rect">
            <a:avLst/>
          </a:prstGeom>
        </p:spPr>
      </p:pic>
      <p:pic>
        <p:nvPicPr>
          <p:cNvPr id="9" name="Picture 5" descr="http://www.economicamatritense.com/imagenes/logomat.gif">
            <a:extLst>
              <a:ext uri="{FF2B5EF4-FFF2-40B4-BE49-F238E27FC236}">
                <a16:creationId xmlns:a16="http://schemas.microsoft.com/office/drawing/2014/main" id="{2FA1166D-3513-1186-E79A-A6A4A9716A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7344" y="175363"/>
            <a:ext cx="638951" cy="75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9" descr="ucm_logo">
            <a:extLst>
              <a:ext uri="{FF2B5EF4-FFF2-40B4-BE49-F238E27FC236}">
                <a16:creationId xmlns:a16="http://schemas.microsoft.com/office/drawing/2014/main" id="{0A1534BC-D070-C533-19F8-BD20508368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5827" y="161527"/>
            <a:ext cx="638951" cy="76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3">
            <a:extLst>
              <a:ext uri="{FF2B5EF4-FFF2-40B4-BE49-F238E27FC236}">
                <a16:creationId xmlns:a16="http://schemas.microsoft.com/office/drawing/2014/main" id="{3692DD52-04D4-F94C-FBD7-CECB67C50D59}"/>
              </a:ext>
            </a:extLst>
          </p:cNvPr>
          <p:cNvSpPr txBox="1">
            <a:spLocks noChangeArrowheads="1"/>
          </p:cNvSpPr>
          <p:nvPr/>
        </p:nvSpPr>
        <p:spPr bwMode="auto">
          <a:xfrm>
            <a:off x="4560991" y="3306791"/>
            <a:ext cx="434274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100" dirty="0">
                <a:latin typeface="Palatino" pitchFamily="2" charset="77"/>
                <a:ea typeface="Palatino" pitchFamily="2" charset="77"/>
              </a:rPr>
              <a:t>Catedrático de la UCM</a:t>
            </a:r>
          </a:p>
          <a:p>
            <a:pPr algn="ctr">
              <a:spcBef>
                <a:spcPct val="0"/>
              </a:spcBef>
              <a:buFontTx/>
              <a:buNone/>
            </a:pPr>
            <a:r>
              <a:rPr lang="es-ES" altLang="es-ES" sz="1100" dirty="0">
                <a:latin typeface="Palatino" pitchFamily="2" charset="77"/>
                <a:ea typeface="Palatino" pitchFamily="2" charset="77"/>
              </a:rPr>
              <a:t>Presidente de la Real Academia de Doctores de España</a:t>
            </a:r>
          </a:p>
          <a:p>
            <a:pPr algn="ctr">
              <a:spcBef>
                <a:spcPct val="0"/>
              </a:spcBef>
              <a:buFontTx/>
              <a:buNone/>
            </a:pPr>
            <a:r>
              <a:rPr lang="es-ES" altLang="es-ES" sz="1100" dirty="0">
                <a:latin typeface="Palatino" pitchFamily="2" charset="77"/>
                <a:ea typeface="Palatino" pitchFamily="2" charset="77"/>
              </a:rPr>
              <a:t>Presidente de la Academia de Ciencias Odontológicas de España</a:t>
            </a:r>
          </a:p>
          <a:p>
            <a:pPr algn="ctr">
              <a:spcBef>
                <a:spcPct val="0"/>
              </a:spcBef>
              <a:buFontTx/>
              <a:buNone/>
            </a:pPr>
            <a:r>
              <a:rPr lang="es-ES" altLang="es-ES" sz="1100" dirty="0">
                <a:latin typeface="Palatino" pitchFamily="2" charset="77"/>
                <a:ea typeface="Palatino" pitchFamily="2" charset="77"/>
              </a:rPr>
              <a:t>Académico Correspondiente de la Academia Nacional de Medicina</a:t>
            </a:r>
          </a:p>
        </p:txBody>
      </p:sp>
      <p:sp>
        <p:nvSpPr>
          <p:cNvPr id="12" name="1 Título">
            <a:extLst>
              <a:ext uri="{FF2B5EF4-FFF2-40B4-BE49-F238E27FC236}">
                <a16:creationId xmlns:a16="http://schemas.microsoft.com/office/drawing/2014/main" id="{84764BC3-60F8-2041-1ADE-02D693A135AD}"/>
              </a:ext>
            </a:extLst>
          </p:cNvPr>
          <p:cNvSpPr>
            <a:spLocks noGrp="1"/>
          </p:cNvSpPr>
          <p:nvPr>
            <p:ph type="ctrTitle"/>
          </p:nvPr>
        </p:nvSpPr>
        <p:spPr>
          <a:xfrm>
            <a:off x="5126164" y="4647337"/>
            <a:ext cx="3223921" cy="884490"/>
          </a:xfrm>
        </p:spPr>
        <p:txBody>
          <a:bodyPr rtlCol="0">
            <a:normAutofit/>
          </a:bodyPr>
          <a:lstStyle/>
          <a:p>
            <a:pPr eaLnBrk="1" fontAlgn="auto" hangingPunct="1">
              <a:spcAft>
                <a:spcPts val="0"/>
              </a:spcAft>
              <a:defRPr/>
            </a:pPr>
            <a:r>
              <a:rPr lang="es-ES" sz="1800" b="1" dirty="0">
                <a:latin typeface="Palatino" pitchFamily="2" charset="77"/>
                <a:ea typeface="Palatino" pitchFamily="2" charset="77"/>
              </a:rPr>
              <a:t>El Cáncer Oral y la Diabetes.</a:t>
            </a:r>
            <a:br>
              <a:rPr lang="es-ES" sz="1800" dirty="0">
                <a:latin typeface="Palatino" pitchFamily="2" charset="77"/>
                <a:ea typeface="Palatino" pitchFamily="2" charset="77"/>
              </a:rPr>
            </a:br>
            <a:r>
              <a:rPr lang="es-ES" sz="1800" dirty="0">
                <a:latin typeface="Palatino" pitchFamily="2" charset="77"/>
                <a:ea typeface="Palatino" pitchFamily="2" charset="77"/>
              </a:rPr>
              <a:t>Dos plagas que se pueden controlar y prevenir.</a:t>
            </a:r>
            <a:endParaRPr lang="es-ES" sz="1800" b="1" dirty="0">
              <a:latin typeface="Palatino" pitchFamily="2" charset="77"/>
              <a:ea typeface="Palatino" pitchFamily="2" charset="77"/>
            </a:endParaRPr>
          </a:p>
        </p:txBody>
      </p:sp>
    </p:spTree>
    <p:extLst>
      <p:ext uri="{BB962C8B-B14F-4D97-AF65-F5344CB8AC3E}">
        <p14:creationId xmlns:p14="http://schemas.microsoft.com/office/powerpoint/2010/main" val="2992073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62E376B-20C8-BA41-AC0B-20D9EFFBDDE2}"/>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1980356F-722A-A781-7E26-A5E2686ADD92}"/>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00.</a:t>
            </a:r>
            <a:r>
              <a:rPr lang="es-ES" altLang="es-ES" sz="1400" b="1" dirty="0">
                <a:solidFill>
                  <a:schemeClr val="bg1"/>
                </a:solidFill>
                <a:latin typeface="Palatino" pitchFamily="2" charset="77"/>
                <a:ea typeface="Palatino" pitchFamily="2" charset="77"/>
              </a:rPr>
              <a:t> Cáncer Oral</a:t>
            </a:r>
          </a:p>
        </p:txBody>
      </p:sp>
      <p:sp>
        <p:nvSpPr>
          <p:cNvPr id="8" name="CuadroTexto 7">
            <a:extLst>
              <a:ext uri="{FF2B5EF4-FFF2-40B4-BE49-F238E27FC236}">
                <a16:creationId xmlns:a16="http://schemas.microsoft.com/office/drawing/2014/main" id="{F5ED25D0-73A0-DBE8-DDD1-A5A63B367CE8}"/>
              </a:ext>
            </a:extLst>
          </p:cNvPr>
          <p:cNvSpPr txBox="1"/>
          <p:nvPr/>
        </p:nvSpPr>
        <p:spPr>
          <a:xfrm>
            <a:off x="2837403" y="3075057"/>
            <a:ext cx="3469193" cy="707886"/>
          </a:xfrm>
          <a:prstGeom prst="rect">
            <a:avLst/>
          </a:prstGeom>
          <a:noFill/>
        </p:spPr>
        <p:txBody>
          <a:bodyPr wrap="square">
            <a:spAutoFit/>
          </a:bodyPr>
          <a:lstStyle/>
          <a:p>
            <a:pPr algn="ctr" eaLnBrk="1" hangingPunct="1">
              <a:spcBef>
                <a:spcPct val="50000"/>
              </a:spcBef>
              <a:buClrTx/>
              <a:buFontTx/>
              <a:buNone/>
            </a:pPr>
            <a:r>
              <a:rPr lang="es-ES" altLang="es-ES" sz="2000" dirty="0">
                <a:solidFill>
                  <a:srgbClr val="FF3300"/>
                </a:solidFill>
                <a:latin typeface="Palatino" pitchFamily="2" charset="77"/>
                <a:ea typeface="Palatino" pitchFamily="2" charset="77"/>
              </a:rPr>
              <a:t>PREVENCIÓN PRIMARIA DEL CÁNCER ORAL</a:t>
            </a:r>
          </a:p>
        </p:txBody>
      </p:sp>
    </p:spTree>
    <p:extLst>
      <p:ext uri="{BB962C8B-B14F-4D97-AF65-F5344CB8AC3E}">
        <p14:creationId xmlns:p14="http://schemas.microsoft.com/office/powerpoint/2010/main" val="411958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a:extLst>
              <a:ext uri="{FF2B5EF4-FFF2-40B4-BE49-F238E27FC236}">
                <a16:creationId xmlns:a16="http://schemas.microsoft.com/office/drawing/2014/main" id="{154ADBC6-1018-CA36-D791-905E39C4A00E}"/>
              </a:ext>
            </a:extLst>
          </p:cNvPr>
          <p:cNvPicPr>
            <a:picLocks noChangeArrowheads="1"/>
          </p:cNvPicPr>
          <p:nvPr/>
        </p:nvPicPr>
        <p:blipFill rotWithShape="1">
          <a:blip r:embed="rId2">
            <a:extLst>
              <a:ext uri="{28A0092B-C50C-407E-A947-70E740481C1C}">
                <a14:useLocalDpi xmlns:a14="http://schemas.microsoft.com/office/drawing/2010/main" val="0"/>
              </a:ext>
            </a:extLst>
          </a:blip>
          <a:srcRect l="6869" t="10046" r="7192" b="10546"/>
          <a:stretch/>
        </p:blipFill>
        <p:spPr bwMode="auto">
          <a:xfrm>
            <a:off x="4649800" y="4745737"/>
            <a:ext cx="2988861" cy="2112263"/>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B3E32E3E-614B-6E9E-E5D4-3353249CB6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696"/>
          <a:stretch/>
        </p:blipFill>
        <p:spPr bwMode="auto">
          <a:xfrm>
            <a:off x="4504624" y="2221194"/>
            <a:ext cx="3134038" cy="2524543"/>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337F7614-DB4C-F618-09ED-D12B1587AB99}"/>
              </a:ext>
            </a:extLst>
          </p:cNvPr>
          <p:cNvSpPr txBox="1"/>
          <p:nvPr/>
        </p:nvSpPr>
        <p:spPr>
          <a:xfrm>
            <a:off x="1771022" y="915628"/>
            <a:ext cx="5601956" cy="369332"/>
          </a:xfrm>
          <a:prstGeom prst="rect">
            <a:avLst/>
          </a:prstGeom>
          <a:noFill/>
        </p:spPr>
        <p:txBody>
          <a:bodyPr wrap="square">
            <a:spAutoFit/>
          </a:bodyPr>
          <a:lstStyle/>
          <a:p>
            <a:pPr algn="ctr" eaLnBrk="1" hangingPunct="1">
              <a:spcBef>
                <a:spcPct val="50000"/>
              </a:spcBef>
              <a:buClrTx/>
              <a:buFontTx/>
              <a:buNone/>
            </a:pPr>
            <a:r>
              <a:rPr lang="es-ES" altLang="es-ES" dirty="0">
                <a:solidFill>
                  <a:srgbClr val="FF3300"/>
                </a:solidFill>
                <a:latin typeface="Palatino" pitchFamily="2" charset="77"/>
                <a:ea typeface="Palatino" pitchFamily="2" charset="77"/>
              </a:rPr>
              <a:t>No tiene cáncer oral quien quiere, sino quien puede</a:t>
            </a:r>
            <a:endParaRPr lang="es-ES" altLang="es-ES" sz="1800" dirty="0">
              <a:solidFill>
                <a:srgbClr val="FF3300"/>
              </a:solidFill>
              <a:latin typeface="Palatino" pitchFamily="2" charset="77"/>
              <a:ea typeface="Palatino" pitchFamily="2" charset="77"/>
            </a:endParaRPr>
          </a:p>
        </p:txBody>
      </p:sp>
      <p:pic>
        <p:nvPicPr>
          <p:cNvPr id="6" name="Imagen 5">
            <a:extLst>
              <a:ext uri="{FF2B5EF4-FFF2-40B4-BE49-F238E27FC236}">
                <a16:creationId xmlns:a16="http://schemas.microsoft.com/office/drawing/2014/main" id="{BC9860B5-A299-14B7-0BD8-B75CE61E1A7B}"/>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9" name="Picture 3">
            <a:extLst>
              <a:ext uri="{FF2B5EF4-FFF2-40B4-BE49-F238E27FC236}">
                <a16:creationId xmlns:a16="http://schemas.microsoft.com/office/drawing/2014/main" id="{D9DBBCD8-C2FF-2CDF-66A7-0367140F515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92"/>
          <a:stretch/>
        </p:blipFill>
        <p:spPr bwMode="auto">
          <a:xfrm>
            <a:off x="1340695" y="2212009"/>
            <a:ext cx="3309105" cy="2524543"/>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pic>
        <p:nvPicPr>
          <p:cNvPr id="11" name="Picture 5">
            <a:extLst>
              <a:ext uri="{FF2B5EF4-FFF2-40B4-BE49-F238E27FC236}">
                <a16:creationId xmlns:a16="http://schemas.microsoft.com/office/drawing/2014/main" id="{57FE80C7-2D3A-9C53-2149-FEB5F8D5E329}"/>
              </a:ext>
            </a:extLst>
          </p:cNvPr>
          <p:cNvPicPr>
            <a:picLocks noChangeArrowheads="1"/>
          </p:cNvPicPr>
          <p:nvPr/>
        </p:nvPicPr>
        <p:blipFill rotWithShape="1">
          <a:blip r:embed="rId6">
            <a:extLst>
              <a:ext uri="{28A0092B-C50C-407E-A947-70E740481C1C}">
                <a14:useLocalDpi xmlns:a14="http://schemas.microsoft.com/office/drawing/2010/main" val="0"/>
              </a:ext>
            </a:extLst>
          </a:blip>
          <a:srcRect l="7433" t="11902" r="7725" b="12689"/>
          <a:stretch/>
        </p:blipFill>
        <p:spPr bwMode="auto">
          <a:xfrm>
            <a:off x="1340695" y="4742543"/>
            <a:ext cx="3298681" cy="211545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sp>
        <p:nvSpPr>
          <p:cNvPr id="13" name="Rectángulo 12">
            <a:extLst>
              <a:ext uri="{FF2B5EF4-FFF2-40B4-BE49-F238E27FC236}">
                <a16:creationId xmlns:a16="http://schemas.microsoft.com/office/drawing/2014/main" id="{C2D15B9C-B909-E0CB-5007-F0F000E079E9}"/>
              </a:ext>
            </a:extLst>
          </p:cNvPr>
          <p:cNvSpPr/>
          <p:nvPr/>
        </p:nvSpPr>
        <p:spPr>
          <a:xfrm rot="5400000" flipH="1">
            <a:off x="4572083" y="1595211"/>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82512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E3181D-6B33-5B4B-D4D8-BAB862866A18}"/>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9 CuadroTexto">
            <a:extLst>
              <a:ext uri="{FF2B5EF4-FFF2-40B4-BE49-F238E27FC236}">
                <a16:creationId xmlns:a16="http://schemas.microsoft.com/office/drawing/2014/main" id="{B61608F0-E5DE-145E-1B6C-24B1D32FBF52}"/>
              </a:ext>
            </a:extLst>
          </p:cNvPr>
          <p:cNvSpPr txBox="1">
            <a:spLocks noChangeArrowheads="1"/>
          </p:cNvSpPr>
          <p:nvPr/>
        </p:nvSpPr>
        <p:spPr bwMode="auto">
          <a:xfrm>
            <a:off x="511052" y="1355893"/>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RECOMENDACIONES</a:t>
            </a:r>
          </a:p>
        </p:txBody>
      </p:sp>
      <p:sp>
        <p:nvSpPr>
          <p:cNvPr id="7" name="Rectangle 3">
            <a:extLst>
              <a:ext uri="{FF2B5EF4-FFF2-40B4-BE49-F238E27FC236}">
                <a16:creationId xmlns:a16="http://schemas.microsoft.com/office/drawing/2014/main" id="{6257C837-F0C2-5F5D-F174-DFB1C4F6CBF8}"/>
              </a:ext>
            </a:extLst>
          </p:cNvPr>
          <p:cNvSpPr txBox="1">
            <a:spLocks/>
          </p:cNvSpPr>
          <p:nvPr/>
        </p:nvSpPr>
        <p:spPr>
          <a:xfrm>
            <a:off x="671825" y="2027091"/>
            <a:ext cx="8090337" cy="35754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Hábitos de vida saludable: Realizar ejercicio físico/Reducir exposición solar</a:t>
            </a:r>
          </a:p>
          <a:p>
            <a:pPr>
              <a:lnSpc>
                <a:spcPct val="80000"/>
              </a:lnSpc>
              <a:buClr>
                <a:srgbClr val="FF0000"/>
              </a:buClr>
              <a:buSzPct val="110000"/>
            </a:pPr>
            <a:r>
              <a:rPr lang="es-ES" altLang="es-ES" sz="1800" dirty="0">
                <a:latin typeface="Palatino" pitchFamily="2" charset="77"/>
                <a:ea typeface="Palatino" pitchFamily="2" charset="77"/>
              </a:rPr>
              <a:t>No fumar</a:t>
            </a:r>
          </a:p>
          <a:p>
            <a:pPr>
              <a:lnSpc>
                <a:spcPct val="80000"/>
              </a:lnSpc>
              <a:buClr>
                <a:srgbClr val="FF0000"/>
              </a:buClr>
              <a:buSzPct val="110000"/>
            </a:pPr>
            <a:r>
              <a:rPr lang="es-ES" altLang="es-ES" sz="1800" dirty="0">
                <a:latin typeface="Palatino" pitchFamily="2" charset="77"/>
                <a:ea typeface="Palatino" pitchFamily="2" charset="77"/>
              </a:rPr>
              <a:t>Buena salud e higiene bucal. Revisiones periódicas</a:t>
            </a:r>
          </a:p>
          <a:p>
            <a:pPr>
              <a:lnSpc>
                <a:spcPct val="80000"/>
              </a:lnSpc>
              <a:buClr>
                <a:srgbClr val="FF0000"/>
              </a:buClr>
              <a:buSzPct val="110000"/>
            </a:pPr>
            <a:r>
              <a:rPr lang="es-ES" altLang="es-ES" sz="1800" dirty="0">
                <a:latin typeface="Palatino" pitchFamily="2" charset="77"/>
                <a:ea typeface="Palatino" pitchFamily="2" charset="77"/>
              </a:rPr>
              <a:t>Buena hidratación</a:t>
            </a:r>
          </a:p>
          <a:p>
            <a:pPr>
              <a:lnSpc>
                <a:spcPct val="80000"/>
              </a:lnSpc>
              <a:buClr>
                <a:srgbClr val="FF0000"/>
              </a:buClr>
              <a:buSzPct val="110000"/>
            </a:pPr>
            <a:r>
              <a:rPr lang="es-ES" altLang="es-ES" sz="1800" dirty="0">
                <a:latin typeface="Palatino" pitchFamily="2" charset="77"/>
                <a:ea typeface="Palatino" pitchFamily="2" charset="77"/>
              </a:rPr>
              <a:t>Consumir frutas y verduras (5 piezas/día)</a:t>
            </a:r>
          </a:p>
          <a:p>
            <a:pPr>
              <a:lnSpc>
                <a:spcPct val="80000"/>
              </a:lnSpc>
              <a:buClr>
                <a:srgbClr val="FF0000"/>
              </a:buClr>
              <a:buSzPct val="110000"/>
            </a:pPr>
            <a:r>
              <a:rPr lang="es-ES" altLang="es-ES" sz="1800" dirty="0">
                <a:latin typeface="Palatino" pitchFamily="2" charset="77"/>
                <a:ea typeface="Palatino" pitchFamily="2" charset="77"/>
              </a:rPr>
              <a:t>Aumentar el consumo de cereales no procesados</a:t>
            </a:r>
          </a:p>
          <a:p>
            <a:pPr>
              <a:lnSpc>
                <a:spcPct val="80000"/>
              </a:lnSpc>
              <a:buClr>
                <a:srgbClr val="FF0000"/>
              </a:buClr>
              <a:buSzPct val="110000"/>
            </a:pPr>
            <a:r>
              <a:rPr lang="es-ES" altLang="es-ES" sz="1800" dirty="0">
                <a:latin typeface="Palatino" pitchFamily="2" charset="77"/>
                <a:ea typeface="Palatino" pitchFamily="2" charset="77"/>
              </a:rPr>
              <a:t>Reducir el consumo de carne roja. No más de 80g/día</a:t>
            </a:r>
          </a:p>
          <a:p>
            <a:pPr>
              <a:lnSpc>
                <a:spcPct val="80000"/>
              </a:lnSpc>
              <a:buClr>
                <a:srgbClr val="FF0000"/>
              </a:buClr>
              <a:buSzPct val="110000"/>
            </a:pPr>
            <a:r>
              <a:rPr lang="es-ES" altLang="es-ES" sz="1800" dirty="0">
                <a:latin typeface="Palatino" pitchFamily="2" charset="77"/>
                <a:ea typeface="Palatino" pitchFamily="2" charset="77"/>
              </a:rPr>
              <a:t>No abusar de dietas ricas en grasas.</a:t>
            </a:r>
          </a:p>
          <a:p>
            <a:pPr>
              <a:lnSpc>
                <a:spcPct val="80000"/>
              </a:lnSpc>
              <a:buClr>
                <a:srgbClr val="FF0000"/>
              </a:buClr>
              <a:buSzPct val="110000"/>
            </a:pPr>
            <a:r>
              <a:rPr lang="es-ES" altLang="es-ES" sz="1800" dirty="0">
                <a:latin typeface="Palatino" pitchFamily="2" charset="77"/>
                <a:ea typeface="Palatino" pitchFamily="2" charset="77"/>
              </a:rPr>
              <a:t>Evitar o reducir el consumo de alcohol. No más de 3u/día</a:t>
            </a:r>
          </a:p>
          <a:p>
            <a:pPr>
              <a:lnSpc>
                <a:spcPct val="80000"/>
              </a:lnSpc>
              <a:buClr>
                <a:srgbClr val="FF0000"/>
              </a:buClr>
              <a:buSzPct val="110000"/>
            </a:pPr>
            <a:r>
              <a:rPr lang="es-ES" altLang="es-ES" sz="1800" dirty="0">
                <a:latin typeface="Palatino" pitchFamily="2" charset="77"/>
                <a:ea typeface="Palatino" pitchFamily="2" charset="77"/>
              </a:rPr>
              <a:t>Evitar la obesidad</a:t>
            </a:r>
          </a:p>
        </p:txBody>
      </p:sp>
    </p:spTree>
    <p:extLst>
      <p:ext uri="{BB962C8B-B14F-4D97-AF65-F5344CB8AC3E}">
        <p14:creationId xmlns:p14="http://schemas.microsoft.com/office/powerpoint/2010/main" val="860323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EF23B7F-C415-19A0-19FA-86781DE04F88}"/>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a:extLst>
              <a:ext uri="{FF2B5EF4-FFF2-40B4-BE49-F238E27FC236}">
                <a16:creationId xmlns:a16="http://schemas.microsoft.com/office/drawing/2014/main" id="{036F5632-28BE-59F6-11BA-7FEE950A25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12" y="938302"/>
            <a:ext cx="4154488" cy="4648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AE9BF05A-5826-8A59-62C4-FEEFFAC7F1C8}"/>
              </a:ext>
            </a:extLst>
          </p:cNvPr>
          <p:cNvSpPr/>
          <p:nvPr/>
        </p:nvSpPr>
        <p:spPr>
          <a:xfrm flipH="1">
            <a:off x="350219" y="1966909"/>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Picture 3" descr="gordo 1">
            <a:extLst>
              <a:ext uri="{FF2B5EF4-FFF2-40B4-BE49-F238E27FC236}">
                <a16:creationId xmlns:a16="http://schemas.microsoft.com/office/drawing/2014/main" id="{7E28F2A1-4862-9CF4-97EA-85554CF54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2238" y="2286000"/>
            <a:ext cx="334803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ángulo 7">
            <a:extLst>
              <a:ext uri="{FF2B5EF4-FFF2-40B4-BE49-F238E27FC236}">
                <a16:creationId xmlns:a16="http://schemas.microsoft.com/office/drawing/2014/main" id="{429F36E9-016E-848C-5869-94106BFAFDDF}"/>
              </a:ext>
            </a:extLst>
          </p:cNvPr>
          <p:cNvSpPr/>
          <p:nvPr/>
        </p:nvSpPr>
        <p:spPr>
          <a:xfrm flipH="1">
            <a:off x="8482982" y="4731424"/>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8484CEB2-CDAE-EC15-3AC0-6BEEFB40BBE8}"/>
              </a:ext>
            </a:extLst>
          </p:cNvPr>
          <p:cNvSpPr txBox="1"/>
          <p:nvPr/>
        </p:nvSpPr>
        <p:spPr>
          <a:xfrm>
            <a:off x="350219" y="5586502"/>
            <a:ext cx="2272401" cy="369332"/>
          </a:xfrm>
          <a:prstGeom prst="rect">
            <a:avLst/>
          </a:prstGeom>
          <a:noFill/>
        </p:spPr>
        <p:txBody>
          <a:bodyPr wrap="square">
            <a:spAutoFit/>
          </a:bodyPr>
          <a:lstStyle/>
          <a:p>
            <a:pPr eaLnBrk="1" hangingPunct="1">
              <a:spcBef>
                <a:spcPct val="0"/>
              </a:spcBef>
              <a:buClrTx/>
              <a:buFontTx/>
              <a:buNone/>
            </a:pPr>
            <a:r>
              <a:rPr lang="es-ES_tradnl" altLang="es-ES" sz="1800" dirty="0">
                <a:latin typeface="Palatino" pitchFamily="2" charset="77"/>
                <a:ea typeface="Palatino" pitchFamily="2" charset="77"/>
              </a:rPr>
              <a:t>Hacer ejercicio físico</a:t>
            </a:r>
            <a:endParaRPr lang="es-ES" altLang="es-ES" sz="1800" dirty="0">
              <a:latin typeface="Palatino" pitchFamily="2" charset="77"/>
              <a:ea typeface="Palatino" pitchFamily="2" charset="77"/>
            </a:endParaRPr>
          </a:p>
        </p:txBody>
      </p:sp>
      <p:sp>
        <p:nvSpPr>
          <p:cNvPr id="11" name="CuadroTexto 10">
            <a:extLst>
              <a:ext uri="{FF2B5EF4-FFF2-40B4-BE49-F238E27FC236}">
                <a16:creationId xmlns:a16="http://schemas.microsoft.com/office/drawing/2014/main" id="{370C16D6-C684-E2AF-0585-EEFC9417BAA0}"/>
              </a:ext>
            </a:extLst>
          </p:cNvPr>
          <p:cNvSpPr txBox="1"/>
          <p:nvPr/>
        </p:nvSpPr>
        <p:spPr>
          <a:xfrm>
            <a:off x="6123640" y="1654426"/>
            <a:ext cx="2493927" cy="646331"/>
          </a:xfrm>
          <a:prstGeom prst="rect">
            <a:avLst/>
          </a:prstGeom>
          <a:noFill/>
        </p:spPr>
        <p:txBody>
          <a:bodyPr wrap="square">
            <a:spAutoFit/>
          </a:bodyPr>
          <a:lstStyle/>
          <a:p>
            <a:pPr algn="r" eaLnBrk="1" hangingPunct="1">
              <a:spcBef>
                <a:spcPct val="0"/>
              </a:spcBef>
              <a:buClrTx/>
              <a:buFontTx/>
              <a:buNone/>
            </a:pPr>
            <a:r>
              <a:rPr lang="es-ES_tradnl" altLang="es-ES" sz="1800" dirty="0">
                <a:latin typeface="Palatino" pitchFamily="2" charset="77"/>
                <a:ea typeface="Palatino" pitchFamily="2" charset="77"/>
              </a:rPr>
              <a:t>Evitar el sedentarismo y la obesidad</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1416432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D2738C2-14E0-FF96-153E-C61F715748C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a:extLst>
              <a:ext uri="{FF2B5EF4-FFF2-40B4-BE49-F238E27FC236}">
                <a16:creationId xmlns:a16="http://schemas.microsoft.com/office/drawing/2014/main" id="{D1CC76C9-63BF-DD42-5491-760F8A1629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978"/>
          <a:stretch/>
        </p:blipFill>
        <p:spPr bwMode="auto">
          <a:xfrm>
            <a:off x="422031" y="3197888"/>
            <a:ext cx="4481565" cy="3429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CCD5147B-A610-2958-A0A0-9A79F566A123}"/>
              </a:ext>
            </a:extLst>
          </p:cNvPr>
          <p:cNvSpPr/>
          <p:nvPr/>
        </p:nvSpPr>
        <p:spPr>
          <a:xfrm flipH="1">
            <a:off x="354738" y="523262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232464E4-0CF8-4172-8D9E-B868F330AF74}"/>
              </a:ext>
            </a:extLst>
          </p:cNvPr>
          <p:cNvSpPr txBox="1"/>
          <p:nvPr/>
        </p:nvSpPr>
        <p:spPr>
          <a:xfrm>
            <a:off x="354738" y="2828556"/>
            <a:ext cx="3172233" cy="369332"/>
          </a:xfrm>
          <a:prstGeom prst="rect">
            <a:avLst/>
          </a:prstGeom>
          <a:noFill/>
        </p:spPr>
        <p:txBody>
          <a:bodyPr wrap="square">
            <a:spAutoFit/>
          </a:bodyPr>
          <a:lstStyle/>
          <a:p>
            <a:pPr eaLnBrk="1" hangingPunct="1">
              <a:spcBef>
                <a:spcPct val="0"/>
              </a:spcBef>
              <a:buClrTx/>
              <a:buFontTx/>
              <a:buNone/>
            </a:pPr>
            <a:r>
              <a:rPr lang="es-ES_tradnl" altLang="es-ES" sz="1800" dirty="0">
                <a:latin typeface="Palatino" pitchFamily="2" charset="77"/>
                <a:ea typeface="Palatino" pitchFamily="2" charset="77"/>
              </a:rPr>
              <a:t>Reducir la exposición solar</a:t>
            </a:r>
            <a:endParaRPr lang="es-ES" altLang="es-ES" sz="1800" dirty="0">
              <a:latin typeface="Palatino" pitchFamily="2" charset="77"/>
              <a:ea typeface="Palatino" pitchFamily="2" charset="77"/>
            </a:endParaRPr>
          </a:p>
        </p:txBody>
      </p:sp>
      <p:pic>
        <p:nvPicPr>
          <p:cNvPr id="8" name="Picture 5" descr="SO01038_">
            <a:extLst>
              <a:ext uri="{FF2B5EF4-FFF2-40B4-BE49-F238E27FC236}">
                <a16:creationId xmlns:a16="http://schemas.microsoft.com/office/drawing/2014/main" id="{6C220969-66F7-0156-E732-301A45CDD7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3606" y="726830"/>
            <a:ext cx="3408363"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8">
            <a:extLst>
              <a:ext uri="{FF2B5EF4-FFF2-40B4-BE49-F238E27FC236}">
                <a16:creationId xmlns:a16="http://schemas.microsoft.com/office/drawing/2014/main" id="{860A7279-ECD9-338D-E450-6A8CA3EF067E}"/>
              </a:ext>
            </a:extLst>
          </p:cNvPr>
          <p:cNvSpPr/>
          <p:nvPr/>
        </p:nvSpPr>
        <p:spPr>
          <a:xfrm flipH="1">
            <a:off x="8654676" y="973797"/>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DE763D99-FA72-D0D4-45FC-9AE133C84C00}"/>
              </a:ext>
            </a:extLst>
          </p:cNvPr>
          <p:cNvSpPr txBox="1"/>
          <p:nvPr/>
        </p:nvSpPr>
        <p:spPr>
          <a:xfrm>
            <a:off x="5757705" y="4267516"/>
            <a:ext cx="2964263" cy="369332"/>
          </a:xfrm>
          <a:prstGeom prst="rect">
            <a:avLst/>
          </a:prstGeom>
          <a:noFill/>
        </p:spPr>
        <p:txBody>
          <a:bodyPr wrap="square">
            <a:spAutoFit/>
          </a:bodyPr>
          <a:lstStyle/>
          <a:p>
            <a:pPr algn="r" eaLnBrk="1" hangingPunct="1">
              <a:spcBef>
                <a:spcPct val="0"/>
              </a:spcBef>
              <a:buClrTx/>
              <a:buFontTx/>
              <a:buNone/>
            </a:pPr>
            <a:r>
              <a:rPr lang="es-ES_tradnl" altLang="es-ES" dirty="0">
                <a:latin typeface="Palatino" pitchFamily="2" charset="77"/>
                <a:ea typeface="Palatino" pitchFamily="2" charset="77"/>
              </a:rPr>
              <a:t>Utiliza protectores solares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1002543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
            <a:extLst>
              <a:ext uri="{FF2B5EF4-FFF2-40B4-BE49-F238E27FC236}">
                <a16:creationId xmlns:a16="http://schemas.microsoft.com/office/drawing/2014/main" id="{F565BB46-7BD7-7EE6-17D7-962DB6E2F073}"/>
              </a:ext>
            </a:extLst>
          </p:cNvPr>
          <p:cNvGrpSpPr>
            <a:grpSpLocks/>
          </p:cNvGrpSpPr>
          <p:nvPr/>
        </p:nvGrpSpPr>
        <p:grpSpPr bwMode="auto">
          <a:xfrm>
            <a:off x="0" y="442752"/>
            <a:ext cx="4572000" cy="6415248"/>
            <a:chOff x="249" y="912"/>
            <a:chExt cx="2124" cy="3090"/>
          </a:xfrm>
        </p:grpSpPr>
        <p:pic>
          <p:nvPicPr>
            <p:cNvPr id="6" name="Picture 4">
              <a:extLst>
                <a:ext uri="{FF2B5EF4-FFF2-40B4-BE49-F238E27FC236}">
                  <a16:creationId xmlns:a16="http://schemas.microsoft.com/office/drawing/2014/main" id="{313A7A9D-A4F1-98F0-42BA-5FF1D97F6B43}"/>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249" y="912"/>
              <a:ext cx="2124" cy="309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7" name="Freeform 5">
              <a:extLst>
                <a:ext uri="{FF2B5EF4-FFF2-40B4-BE49-F238E27FC236}">
                  <a16:creationId xmlns:a16="http://schemas.microsoft.com/office/drawing/2014/main" id="{A2CEE9AF-8808-2942-72F4-0206CAE69E45}"/>
                </a:ext>
              </a:extLst>
            </p:cNvPr>
            <p:cNvSpPr>
              <a:spLocks/>
            </p:cNvSpPr>
            <p:nvPr/>
          </p:nvSpPr>
          <p:spPr bwMode="auto">
            <a:xfrm>
              <a:off x="1797" y="1179"/>
              <a:ext cx="508" cy="1887"/>
            </a:xfrm>
            <a:custGeom>
              <a:avLst/>
              <a:gdLst>
                <a:gd name="T0" fmla="*/ 463 w 508"/>
                <a:gd name="T1" fmla="*/ 1887 h 1887"/>
                <a:gd name="T2" fmla="*/ 454 w 508"/>
                <a:gd name="T3" fmla="*/ 1683 h 1887"/>
                <a:gd name="T4" fmla="*/ 374 w 508"/>
                <a:gd name="T5" fmla="*/ 1621 h 1887"/>
                <a:gd name="T6" fmla="*/ 356 w 508"/>
                <a:gd name="T7" fmla="*/ 1586 h 1887"/>
                <a:gd name="T8" fmla="*/ 321 w 508"/>
                <a:gd name="T9" fmla="*/ 1533 h 1887"/>
                <a:gd name="T10" fmla="*/ 339 w 508"/>
                <a:gd name="T11" fmla="*/ 1364 h 1887"/>
                <a:gd name="T12" fmla="*/ 436 w 508"/>
                <a:gd name="T13" fmla="*/ 1249 h 1887"/>
                <a:gd name="T14" fmla="*/ 454 w 508"/>
                <a:gd name="T15" fmla="*/ 1187 h 1887"/>
                <a:gd name="T16" fmla="*/ 489 w 508"/>
                <a:gd name="T17" fmla="*/ 1116 h 1887"/>
                <a:gd name="T18" fmla="*/ 480 w 508"/>
                <a:gd name="T19" fmla="*/ 1036 h 1887"/>
                <a:gd name="T20" fmla="*/ 401 w 508"/>
                <a:gd name="T21" fmla="*/ 930 h 1887"/>
                <a:gd name="T22" fmla="*/ 374 w 508"/>
                <a:gd name="T23" fmla="*/ 921 h 1887"/>
                <a:gd name="T24" fmla="*/ 312 w 508"/>
                <a:gd name="T25" fmla="*/ 868 h 1887"/>
                <a:gd name="T26" fmla="*/ 277 w 508"/>
                <a:gd name="T27" fmla="*/ 815 h 1887"/>
                <a:gd name="T28" fmla="*/ 285 w 508"/>
                <a:gd name="T29" fmla="*/ 709 h 1887"/>
                <a:gd name="T30" fmla="*/ 427 w 508"/>
                <a:gd name="T31" fmla="*/ 602 h 1887"/>
                <a:gd name="T32" fmla="*/ 454 w 508"/>
                <a:gd name="T33" fmla="*/ 540 h 1887"/>
                <a:gd name="T34" fmla="*/ 445 w 508"/>
                <a:gd name="T35" fmla="*/ 381 h 1887"/>
                <a:gd name="T36" fmla="*/ 401 w 508"/>
                <a:gd name="T37" fmla="*/ 336 h 1887"/>
                <a:gd name="T38" fmla="*/ 321 w 508"/>
                <a:gd name="T39" fmla="*/ 274 h 1887"/>
                <a:gd name="T40" fmla="*/ 91 w 508"/>
                <a:gd name="T41" fmla="*/ 230 h 1887"/>
                <a:gd name="T42" fmla="*/ 28 w 508"/>
                <a:gd name="T43" fmla="*/ 0 h 18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8"/>
                <a:gd name="T67" fmla="*/ 0 h 1887"/>
                <a:gd name="T68" fmla="*/ 508 w 508"/>
                <a:gd name="T69" fmla="*/ 1887 h 188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8" h="1887">
                  <a:moveTo>
                    <a:pt x="463" y="1887"/>
                  </a:moveTo>
                  <a:cubicBezTo>
                    <a:pt x="460" y="1819"/>
                    <a:pt x="465" y="1750"/>
                    <a:pt x="454" y="1683"/>
                  </a:cubicBezTo>
                  <a:cubicBezTo>
                    <a:pt x="449" y="1650"/>
                    <a:pt x="374" y="1621"/>
                    <a:pt x="374" y="1621"/>
                  </a:cubicBezTo>
                  <a:cubicBezTo>
                    <a:pt x="368" y="1609"/>
                    <a:pt x="363" y="1597"/>
                    <a:pt x="356" y="1586"/>
                  </a:cubicBezTo>
                  <a:cubicBezTo>
                    <a:pt x="345" y="1568"/>
                    <a:pt x="321" y="1533"/>
                    <a:pt x="321" y="1533"/>
                  </a:cubicBezTo>
                  <a:cubicBezTo>
                    <a:pt x="325" y="1477"/>
                    <a:pt x="318" y="1417"/>
                    <a:pt x="339" y="1364"/>
                  </a:cubicBezTo>
                  <a:cubicBezTo>
                    <a:pt x="354" y="1326"/>
                    <a:pt x="407" y="1279"/>
                    <a:pt x="436" y="1249"/>
                  </a:cubicBezTo>
                  <a:cubicBezTo>
                    <a:pt x="443" y="1229"/>
                    <a:pt x="445" y="1207"/>
                    <a:pt x="454" y="1187"/>
                  </a:cubicBezTo>
                  <a:cubicBezTo>
                    <a:pt x="508" y="1065"/>
                    <a:pt x="462" y="1198"/>
                    <a:pt x="489" y="1116"/>
                  </a:cubicBezTo>
                  <a:cubicBezTo>
                    <a:pt x="486" y="1089"/>
                    <a:pt x="488" y="1061"/>
                    <a:pt x="480" y="1036"/>
                  </a:cubicBezTo>
                  <a:cubicBezTo>
                    <a:pt x="476" y="1023"/>
                    <a:pt x="414" y="941"/>
                    <a:pt x="401" y="930"/>
                  </a:cubicBezTo>
                  <a:cubicBezTo>
                    <a:pt x="394" y="924"/>
                    <a:pt x="383" y="924"/>
                    <a:pt x="374" y="921"/>
                  </a:cubicBezTo>
                  <a:cubicBezTo>
                    <a:pt x="351" y="904"/>
                    <a:pt x="330" y="891"/>
                    <a:pt x="312" y="868"/>
                  </a:cubicBezTo>
                  <a:cubicBezTo>
                    <a:pt x="299" y="851"/>
                    <a:pt x="277" y="815"/>
                    <a:pt x="277" y="815"/>
                  </a:cubicBezTo>
                  <a:cubicBezTo>
                    <a:pt x="280" y="780"/>
                    <a:pt x="271" y="742"/>
                    <a:pt x="285" y="709"/>
                  </a:cubicBezTo>
                  <a:cubicBezTo>
                    <a:pt x="305" y="662"/>
                    <a:pt x="380" y="618"/>
                    <a:pt x="427" y="602"/>
                  </a:cubicBezTo>
                  <a:cubicBezTo>
                    <a:pt x="442" y="580"/>
                    <a:pt x="454" y="570"/>
                    <a:pt x="454" y="540"/>
                  </a:cubicBezTo>
                  <a:cubicBezTo>
                    <a:pt x="454" y="487"/>
                    <a:pt x="453" y="434"/>
                    <a:pt x="445" y="381"/>
                  </a:cubicBezTo>
                  <a:cubicBezTo>
                    <a:pt x="442" y="357"/>
                    <a:pt x="416" y="348"/>
                    <a:pt x="401" y="336"/>
                  </a:cubicBezTo>
                  <a:cubicBezTo>
                    <a:pt x="373" y="313"/>
                    <a:pt x="360" y="287"/>
                    <a:pt x="321" y="274"/>
                  </a:cubicBezTo>
                  <a:cubicBezTo>
                    <a:pt x="246" y="249"/>
                    <a:pt x="168" y="243"/>
                    <a:pt x="91" y="230"/>
                  </a:cubicBezTo>
                  <a:cubicBezTo>
                    <a:pt x="0" y="139"/>
                    <a:pt x="28" y="149"/>
                    <a:pt x="28" y="0"/>
                  </a:cubicBezTo>
                </a:path>
              </a:pathLst>
            </a:custGeom>
            <a:noFill/>
            <a:ln w="38100">
              <a:no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pic>
        <p:nvPicPr>
          <p:cNvPr id="4" name="Imagen 3">
            <a:extLst>
              <a:ext uri="{FF2B5EF4-FFF2-40B4-BE49-F238E27FC236}">
                <a16:creationId xmlns:a16="http://schemas.microsoft.com/office/drawing/2014/main" id="{1554CC11-84D6-B063-2268-1583BD5B1093}"/>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CuadroTexto 7">
            <a:extLst>
              <a:ext uri="{FF2B5EF4-FFF2-40B4-BE49-F238E27FC236}">
                <a16:creationId xmlns:a16="http://schemas.microsoft.com/office/drawing/2014/main" id="{FFBAF405-1673-5F9F-9F67-B7A092996E35}"/>
              </a:ext>
            </a:extLst>
          </p:cNvPr>
          <p:cNvSpPr txBox="1"/>
          <p:nvPr/>
        </p:nvSpPr>
        <p:spPr>
          <a:xfrm>
            <a:off x="5179925" y="2727046"/>
            <a:ext cx="3356149" cy="923330"/>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Más riesgo cuanto más se fuma</a:t>
            </a:r>
          </a:p>
          <a:p>
            <a:pPr algn="ctr" eaLnBrk="1" hangingPunct="1">
              <a:spcBef>
                <a:spcPct val="0"/>
              </a:spcBef>
              <a:buClrTx/>
              <a:buFontTx/>
              <a:buNone/>
            </a:pPr>
            <a:r>
              <a:rPr lang="es-ES_tradnl" altLang="es-ES" dirty="0">
                <a:latin typeface="Palatino" pitchFamily="2" charset="77"/>
                <a:ea typeface="Palatino" pitchFamily="2" charset="77"/>
              </a:rPr>
              <a:t>Más riesgo cuanto más tiempo</a:t>
            </a:r>
          </a:p>
          <a:p>
            <a:pPr algn="ctr" eaLnBrk="1" hangingPunct="1">
              <a:spcBef>
                <a:spcPct val="0"/>
              </a:spcBef>
              <a:buClrTx/>
              <a:buFontTx/>
              <a:buNone/>
            </a:pPr>
            <a:r>
              <a:rPr lang="es-ES_tradnl" altLang="es-ES" sz="1800" dirty="0">
                <a:latin typeface="Palatino" pitchFamily="2" charset="77"/>
                <a:ea typeface="Palatino" pitchFamily="2" charset="77"/>
              </a:rPr>
              <a:t>Más riesgo cuanto más pronto</a:t>
            </a:r>
            <a:endParaRPr lang="es-ES" altLang="es-ES" sz="1800" dirty="0">
              <a:latin typeface="Palatino" pitchFamily="2" charset="77"/>
              <a:ea typeface="Palatino" pitchFamily="2" charset="77"/>
            </a:endParaRPr>
          </a:p>
        </p:txBody>
      </p:sp>
      <p:sp>
        <p:nvSpPr>
          <p:cNvPr id="9" name="CuadroTexto 8">
            <a:extLst>
              <a:ext uri="{FF2B5EF4-FFF2-40B4-BE49-F238E27FC236}">
                <a16:creationId xmlns:a16="http://schemas.microsoft.com/office/drawing/2014/main" id="{0A589548-8252-76B8-CA95-DE435B7425DA}"/>
              </a:ext>
            </a:extLst>
          </p:cNvPr>
          <p:cNvSpPr txBox="1"/>
          <p:nvPr/>
        </p:nvSpPr>
        <p:spPr>
          <a:xfrm>
            <a:off x="4837291" y="2265381"/>
            <a:ext cx="4041415" cy="461665"/>
          </a:xfrm>
          <a:prstGeom prst="rect">
            <a:avLst/>
          </a:prstGeom>
          <a:noFill/>
        </p:spPr>
        <p:txBody>
          <a:bodyPr wrap="square">
            <a:spAutoFit/>
          </a:bodyPr>
          <a:lstStyle/>
          <a:p>
            <a:pPr algn="ctr" eaLnBrk="1" hangingPunct="1">
              <a:spcBef>
                <a:spcPct val="0"/>
              </a:spcBef>
              <a:buClrTx/>
              <a:buFontTx/>
              <a:buNone/>
            </a:pPr>
            <a:r>
              <a:rPr lang="es-ES_tradnl" altLang="es-ES" sz="2400" b="1" dirty="0">
                <a:solidFill>
                  <a:srgbClr val="FF3300"/>
                </a:solidFill>
                <a:latin typeface="Palatino" pitchFamily="2" charset="77"/>
                <a:ea typeface="Palatino" pitchFamily="2" charset="77"/>
              </a:rPr>
              <a:t>NO CONSUMIR TABACO</a:t>
            </a:r>
            <a:endParaRPr lang="es-ES" altLang="es-ES" sz="2400" b="1" dirty="0">
              <a:solidFill>
                <a:srgbClr val="FF3300"/>
              </a:solidFill>
              <a:latin typeface="Palatino" pitchFamily="2" charset="77"/>
              <a:ea typeface="Palatino" pitchFamily="2" charset="77"/>
            </a:endParaRPr>
          </a:p>
        </p:txBody>
      </p:sp>
      <p:sp>
        <p:nvSpPr>
          <p:cNvPr id="10" name="Rectángulo 9">
            <a:extLst>
              <a:ext uri="{FF2B5EF4-FFF2-40B4-BE49-F238E27FC236}">
                <a16:creationId xmlns:a16="http://schemas.microsoft.com/office/drawing/2014/main" id="{81E9892D-9584-5288-CA15-F5CE1DDCF9D6}"/>
              </a:ext>
            </a:extLst>
          </p:cNvPr>
          <p:cNvSpPr/>
          <p:nvPr/>
        </p:nvSpPr>
        <p:spPr>
          <a:xfrm flipH="1">
            <a:off x="4494659" y="782281"/>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Picture 6">
            <a:extLst>
              <a:ext uri="{FF2B5EF4-FFF2-40B4-BE49-F238E27FC236}">
                <a16:creationId xmlns:a16="http://schemas.microsoft.com/office/drawing/2014/main" id="{BE46777B-B398-5581-CA78-17040809FDCA}"/>
              </a:ext>
            </a:extLst>
          </p:cNvPr>
          <p:cNvPicPr>
            <a:picLocks noChangeAspect="1" noChangeArrowheads="1"/>
          </p:cNvPicPr>
          <p:nvPr/>
        </p:nvPicPr>
        <p:blipFill>
          <a:blip r:embed="rId4">
            <a:lum bright="6000"/>
            <a:extLst>
              <a:ext uri="{28A0092B-C50C-407E-A947-70E740481C1C}">
                <a14:useLocalDpi xmlns:a14="http://schemas.microsoft.com/office/drawing/2010/main" val="0"/>
              </a:ext>
            </a:extLst>
          </a:blip>
          <a:srcRect/>
          <a:stretch>
            <a:fillRect/>
          </a:stretch>
        </p:blipFill>
        <p:spPr bwMode="auto">
          <a:xfrm>
            <a:off x="5308595" y="4337388"/>
            <a:ext cx="3098809" cy="185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001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ED8533DF-A604-0176-FA92-9E9B96B81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3728"/>
            <a:ext cx="3792717" cy="631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46169497-21BD-31B8-44BB-45040D7213FE}"/>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8" name="Picture 10">
            <a:extLst>
              <a:ext uri="{FF2B5EF4-FFF2-40B4-BE49-F238E27FC236}">
                <a16:creationId xmlns:a16="http://schemas.microsoft.com/office/drawing/2014/main" id="{CC895E9D-D1D6-7630-959D-53E2A82184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014" b="26005"/>
          <a:stretch/>
        </p:blipFill>
        <p:spPr bwMode="auto">
          <a:xfrm>
            <a:off x="4449175" y="1816235"/>
            <a:ext cx="3792717" cy="221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8">
            <a:extLst>
              <a:ext uri="{FF2B5EF4-FFF2-40B4-BE49-F238E27FC236}">
                <a16:creationId xmlns:a16="http://schemas.microsoft.com/office/drawing/2014/main" id="{EC6AE0EE-1F4C-B302-3614-B5A813B1E1C4}"/>
              </a:ext>
            </a:extLst>
          </p:cNvPr>
          <p:cNvSpPr/>
          <p:nvPr/>
        </p:nvSpPr>
        <p:spPr>
          <a:xfrm flipH="1">
            <a:off x="3725424" y="5384426"/>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a:extLst>
              <a:ext uri="{FF2B5EF4-FFF2-40B4-BE49-F238E27FC236}">
                <a16:creationId xmlns:a16="http://schemas.microsoft.com/office/drawing/2014/main" id="{0190D798-DAE4-6FF4-3AFC-DCD6CA09A2D6}"/>
              </a:ext>
            </a:extLst>
          </p:cNvPr>
          <p:cNvSpPr txBox="1"/>
          <p:nvPr/>
        </p:nvSpPr>
        <p:spPr>
          <a:xfrm>
            <a:off x="4644849" y="4581632"/>
            <a:ext cx="3401365" cy="646331"/>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El tabaquismo </a:t>
            </a:r>
            <a:r>
              <a:rPr lang="es-ES_tradnl" altLang="es-ES" dirty="0">
                <a:solidFill>
                  <a:srgbClr val="FF0000"/>
                </a:solidFill>
                <a:latin typeface="Palatino" pitchFamily="2" charset="77"/>
                <a:ea typeface="Palatino" pitchFamily="2" charset="77"/>
              </a:rPr>
              <a:t>NO</a:t>
            </a:r>
            <a:r>
              <a:rPr lang="es-ES_tradnl" altLang="es-ES" dirty="0">
                <a:latin typeface="Palatino" pitchFamily="2" charset="77"/>
                <a:ea typeface="Palatino" pitchFamily="2" charset="77"/>
              </a:rPr>
              <a:t> es un hábito </a:t>
            </a:r>
          </a:p>
          <a:p>
            <a:pPr algn="ctr" eaLnBrk="1" hangingPunct="1">
              <a:spcBef>
                <a:spcPct val="0"/>
              </a:spcBef>
              <a:buClrTx/>
              <a:buFontTx/>
              <a:buNone/>
            </a:pPr>
            <a:r>
              <a:rPr lang="es-ES_tradnl" altLang="es-ES" dirty="0">
                <a:latin typeface="Palatino" pitchFamily="2" charset="77"/>
                <a:ea typeface="Palatino" pitchFamily="2" charset="77"/>
              </a:rPr>
              <a:t>¡Es una </a:t>
            </a:r>
            <a:r>
              <a:rPr lang="es-ES_tradnl" altLang="es-ES" dirty="0">
                <a:solidFill>
                  <a:srgbClr val="FF0000"/>
                </a:solidFill>
                <a:latin typeface="Palatino" pitchFamily="2" charset="77"/>
                <a:ea typeface="Palatino" pitchFamily="2" charset="77"/>
              </a:rPr>
              <a:t>drogadicción</a:t>
            </a:r>
            <a:r>
              <a:rPr lang="es-ES_tradnl" altLang="es-ES" dirty="0">
                <a:latin typeface="Palatino" pitchFamily="2" charset="77"/>
                <a:ea typeface="Palatino" pitchFamily="2" charset="77"/>
              </a:rPr>
              <a:t>!</a:t>
            </a:r>
            <a:endParaRPr lang="es-ES" altLang="es-ES" dirty="0">
              <a:latin typeface="Palatino" pitchFamily="2" charset="77"/>
              <a:ea typeface="Palatino" pitchFamily="2" charset="77"/>
            </a:endParaRPr>
          </a:p>
        </p:txBody>
      </p:sp>
      <p:sp>
        <p:nvSpPr>
          <p:cNvPr id="12" name="CuadroTexto 11">
            <a:extLst>
              <a:ext uri="{FF2B5EF4-FFF2-40B4-BE49-F238E27FC236}">
                <a16:creationId xmlns:a16="http://schemas.microsoft.com/office/drawing/2014/main" id="{10B1D4E4-3CE3-162F-F759-E649DE583246}"/>
              </a:ext>
            </a:extLst>
          </p:cNvPr>
          <p:cNvSpPr txBox="1"/>
          <p:nvPr/>
        </p:nvSpPr>
        <p:spPr>
          <a:xfrm>
            <a:off x="4340886" y="5227963"/>
            <a:ext cx="4009292"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Si se fuma desde niño, es mucho peor</a:t>
            </a:r>
            <a:endParaRPr lang="es-ES" altLang="es-ES" dirty="0">
              <a:latin typeface="Palatino" pitchFamily="2" charset="77"/>
              <a:ea typeface="Palatino" pitchFamily="2" charset="77"/>
            </a:endParaRPr>
          </a:p>
        </p:txBody>
      </p:sp>
      <p:sp>
        <p:nvSpPr>
          <p:cNvPr id="13" name="Rectángulo 12">
            <a:extLst>
              <a:ext uri="{FF2B5EF4-FFF2-40B4-BE49-F238E27FC236}">
                <a16:creationId xmlns:a16="http://schemas.microsoft.com/office/drawing/2014/main" id="{44350C7E-2549-2518-7E54-BBE4C2A699A6}"/>
              </a:ext>
            </a:extLst>
          </p:cNvPr>
          <p:cNvSpPr/>
          <p:nvPr/>
        </p:nvSpPr>
        <p:spPr>
          <a:xfrm rot="5400000" flipH="1">
            <a:off x="6278240" y="118393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65617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46DE4BA-4E54-D0E8-F448-C036EBB69668}"/>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8" name="Picture 6">
            <a:extLst>
              <a:ext uri="{FF2B5EF4-FFF2-40B4-BE49-F238E27FC236}">
                <a16:creationId xmlns:a16="http://schemas.microsoft.com/office/drawing/2014/main" id="{79084C1E-6F17-3A32-AAFA-FEBAB61E53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574" y="1097465"/>
            <a:ext cx="324008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FC8FED36-C888-226B-9E5C-2E0AF31A78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2433" y="3427219"/>
            <a:ext cx="5212836" cy="2995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3">
            <a:extLst>
              <a:ext uri="{FF2B5EF4-FFF2-40B4-BE49-F238E27FC236}">
                <a16:creationId xmlns:a16="http://schemas.microsoft.com/office/drawing/2014/main" id="{D366D5E3-8A7A-7583-CE72-AD5A9D181A37}"/>
              </a:ext>
            </a:extLst>
          </p:cNvPr>
          <p:cNvSpPr txBox="1">
            <a:spLocks/>
          </p:cNvSpPr>
          <p:nvPr/>
        </p:nvSpPr>
        <p:spPr>
          <a:xfrm>
            <a:off x="4158966" y="1537656"/>
            <a:ext cx="3852498" cy="17506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En Europa el año 2020 fallecerán por el tabaco 2 millones.</a:t>
            </a:r>
          </a:p>
          <a:p>
            <a:pPr>
              <a:lnSpc>
                <a:spcPct val="80000"/>
              </a:lnSpc>
              <a:buClr>
                <a:srgbClr val="FF0000"/>
              </a:buClr>
              <a:buSzPct val="110000"/>
            </a:pPr>
            <a:r>
              <a:rPr lang="es-ES" altLang="es-ES" sz="1800" dirty="0">
                <a:latin typeface="Palatino" pitchFamily="2" charset="77"/>
                <a:ea typeface="Palatino" pitchFamily="2" charset="77"/>
              </a:rPr>
              <a:t>España 8º país más fumador de Europa</a:t>
            </a:r>
          </a:p>
          <a:p>
            <a:pPr>
              <a:lnSpc>
                <a:spcPct val="80000"/>
              </a:lnSpc>
              <a:buClr>
                <a:srgbClr val="FF0000"/>
              </a:buClr>
              <a:buSzPct val="110000"/>
            </a:pPr>
            <a:r>
              <a:rPr lang="es-ES" altLang="es-ES" sz="1800" dirty="0">
                <a:latin typeface="Palatino" pitchFamily="2" charset="77"/>
                <a:ea typeface="Palatino" pitchFamily="2" charset="77"/>
              </a:rPr>
              <a:t>Aumento del consumo en: Mujeres y Adolescentes</a:t>
            </a:r>
          </a:p>
        </p:txBody>
      </p:sp>
      <p:sp>
        <p:nvSpPr>
          <p:cNvPr id="13" name="Rectángulo 12">
            <a:extLst>
              <a:ext uri="{FF2B5EF4-FFF2-40B4-BE49-F238E27FC236}">
                <a16:creationId xmlns:a16="http://schemas.microsoft.com/office/drawing/2014/main" id="{0BFDC632-0190-F8E5-06F9-2F990A4F3FDC}"/>
              </a:ext>
            </a:extLst>
          </p:cNvPr>
          <p:cNvSpPr/>
          <p:nvPr/>
        </p:nvSpPr>
        <p:spPr>
          <a:xfrm rot="5400000" flipH="1">
            <a:off x="1772810" y="458782"/>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1D6D610D-1375-7E27-5485-2EC2F8AA623F}"/>
              </a:ext>
            </a:extLst>
          </p:cNvPr>
          <p:cNvSpPr/>
          <p:nvPr/>
        </p:nvSpPr>
        <p:spPr>
          <a:xfrm rot="5400000" flipH="1">
            <a:off x="7208971" y="582460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06008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C02E537-3F35-CC68-F897-7FBFABEF3A3C}"/>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CuadroTexto 7">
            <a:extLst>
              <a:ext uri="{FF2B5EF4-FFF2-40B4-BE49-F238E27FC236}">
                <a16:creationId xmlns:a16="http://schemas.microsoft.com/office/drawing/2014/main" id="{58CC2128-914B-35EA-99D9-0F74CBA9CAD6}"/>
              </a:ext>
            </a:extLst>
          </p:cNvPr>
          <p:cNvSpPr txBox="1"/>
          <p:nvPr/>
        </p:nvSpPr>
        <p:spPr>
          <a:xfrm>
            <a:off x="1225898" y="1650649"/>
            <a:ext cx="6692203" cy="646331"/>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Los Profesionales de la Salud Oral </a:t>
            </a:r>
            <a:r>
              <a:rPr lang="es-ES_tradnl" altLang="es-ES" sz="1800" dirty="0">
                <a:solidFill>
                  <a:srgbClr val="FF0000"/>
                </a:solidFill>
                <a:latin typeface="Palatino" pitchFamily="2" charset="77"/>
                <a:ea typeface="Palatino" pitchFamily="2" charset="77"/>
              </a:rPr>
              <a:t>NO DEBEN FUMAR </a:t>
            </a:r>
            <a:r>
              <a:rPr lang="es-ES_tradnl" altLang="es-ES" sz="1800" dirty="0">
                <a:latin typeface="Palatino" pitchFamily="2" charset="77"/>
                <a:ea typeface="Palatino" pitchFamily="2" charset="77"/>
              </a:rPr>
              <a:t>y deben aconsejar y ayudar a sus pacientes para que dejen de hacerlo.</a:t>
            </a:r>
            <a:endParaRPr lang="es-ES" altLang="es-ES" sz="1800" dirty="0">
              <a:latin typeface="Palatino" pitchFamily="2" charset="77"/>
              <a:ea typeface="Palatino" pitchFamily="2" charset="77"/>
            </a:endParaRPr>
          </a:p>
        </p:txBody>
      </p:sp>
      <p:sp>
        <p:nvSpPr>
          <p:cNvPr id="10" name="CuadroTexto 9">
            <a:extLst>
              <a:ext uri="{FF2B5EF4-FFF2-40B4-BE49-F238E27FC236}">
                <a16:creationId xmlns:a16="http://schemas.microsoft.com/office/drawing/2014/main" id="{0CC5996A-D669-9FFA-C439-BD6CDBAFE76C}"/>
              </a:ext>
            </a:extLst>
          </p:cNvPr>
          <p:cNvSpPr txBox="1"/>
          <p:nvPr/>
        </p:nvSpPr>
        <p:spPr>
          <a:xfrm>
            <a:off x="3103684" y="2534345"/>
            <a:ext cx="2936632" cy="646331"/>
          </a:xfrm>
          <a:prstGeom prst="rect">
            <a:avLst/>
          </a:prstGeom>
          <a:noFill/>
        </p:spPr>
        <p:txBody>
          <a:bodyPr wrap="square">
            <a:spAutoFit/>
          </a:bodyPr>
          <a:lstStyle/>
          <a:p>
            <a:pPr algn="ctr" eaLnBrk="1" hangingPunct="1">
              <a:spcBef>
                <a:spcPct val="0"/>
              </a:spcBef>
              <a:buClrTx/>
              <a:buFontTx/>
              <a:buNone/>
            </a:pPr>
            <a:r>
              <a:rPr lang="es-ES_tradnl" altLang="es-ES" sz="3600" b="1" dirty="0">
                <a:solidFill>
                  <a:srgbClr val="FF3300"/>
                </a:solidFill>
                <a:latin typeface="Palatino" pitchFamily="2" charset="77"/>
                <a:ea typeface="Palatino" pitchFamily="2" charset="77"/>
              </a:rPr>
              <a:t>NO FUMAR</a:t>
            </a:r>
            <a:endParaRPr lang="es-ES" altLang="es-ES" sz="3600" b="1" dirty="0">
              <a:solidFill>
                <a:srgbClr val="FF3300"/>
              </a:solidFill>
              <a:latin typeface="Palatino" pitchFamily="2" charset="77"/>
              <a:ea typeface="Palatino" pitchFamily="2" charset="77"/>
            </a:endParaRPr>
          </a:p>
        </p:txBody>
      </p:sp>
      <p:sp>
        <p:nvSpPr>
          <p:cNvPr id="12" name="CuadroTexto 11">
            <a:extLst>
              <a:ext uri="{FF2B5EF4-FFF2-40B4-BE49-F238E27FC236}">
                <a16:creationId xmlns:a16="http://schemas.microsoft.com/office/drawing/2014/main" id="{BB719DB0-440C-D256-E4D4-53B5E98EE18A}"/>
              </a:ext>
            </a:extLst>
          </p:cNvPr>
          <p:cNvSpPr txBox="1"/>
          <p:nvPr/>
        </p:nvSpPr>
        <p:spPr>
          <a:xfrm>
            <a:off x="1225897" y="3398855"/>
            <a:ext cx="6692203" cy="923330"/>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En la Clínica Odontológica los pacientes fumadores deben ser considerados de Alto Riesgo en relación con el desarrollo de Patología oral grave y con el fracaso de los tratamientos.</a:t>
            </a:r>
            <a:endParaRPr lang="es-ES" altLang="es-ES" sz="1800" dirty="0">
              <a:latin typeface="Palatino" pitchFamily="2" charset="77"/>
              <a:ea typeface="Palatino" pitchFamily="2" charset="77"/>
            </a:endParaRPr>
          </a:p>
        </p:txBody>
      </p:sp>
      <p:sp>
        <p:nvSpPr>
          <p:cNvPr id="13" name="CuadroTexto 12">
            <a:extLst>
              <a:ext uri="{FF2B5EF4-FFF2-40B4-BE49-F238E27FC236}">
                <a16:creationId xmlns:a16="http://schemas.microsoft.com/office/drawing/2014/main" id="{15138591-D1F0-DBB5-852A-F833291E61B3}"/>
              </a:ext>
            </a:extLst>
          </p:cNvPr>
          <p:cNvSpPr txBox="1"/>
          <p:nvPr/>
        </p:nvSpPr>
        <p:spPr>
          <a:xfrm>
            <a:off x="1793000" y="4457160"/>
            <a:ext cx="5557995" cy="369332"/>
          </a:xfrm>
          <a:prstGeom prst="rect">
            <a:avLst/>
          </a:prstGeom>
          <a:noFill/>
        </p:spPr>
        <p:txBody>
          <a:bodyPr wrap="square">
            <a:spAutoFit/>
          </a:bodyPr>
          <a:lstStyle/>
          <a:p>
            <a:pPr algn="ctr" eaLnBrk="1" hangingPunct="1">
              <a:spcBef>
                <a:spcPct val="0"/>
              </a:spcBef>
              <a:buClrTx/>
              <a:buFontTx/>
              <a:buNone/>
            </a:pPr>
            <a:r>
              <a:rPr lang="es-ES_tradnl" altLang="es-ES" dirty="0">
                <a:solidFill>
                  <a:srgbClr val="FF0000"/>
                </a:solidFill>
                <a:latin typeface="Palatino" pitchFamily="2" charset="77"/>
                <a:ea typeface="Palatino" pitchFamily="2" charset="77"/>
              </a:rPr>
              <a:t>El tabaco es perjudicial para la salud oral y general.</a:t>
            </a:r>
            <a:endParaRPr lang="es-ES" altLang="es-ES" sz="1800" dirty="0">
              <a:solidFill>
                <a:srgbClr val="FF0000"/>
              </a:solidFill>
              <a:latin typeface="Palatino" pitchFamily="2" charset="77"/>
              <a:ea typeface="Palatino" pitchFamily="2" charset="77"/>
            </a:endParaRPr>
          </a:p>
        </p:txBody>
      </p:sp>
      <p:sp>
        <p:nvSpPr>
          <p:cNvPr id="15" name="CuadroTexto 14">
            <a:extLst>
              <a:ext uri="{FF2B5EF4-FFF2-40B4-BE49-F238E27FC236}">
                <a16:creationId xmlns:a16="http://schemas.microsoft.com/office/drawing/2014/main" id="{4210BA9F-1ABE-57B2-D80A-77DEAB7F5539}"/>
              </a:ext>
            </a:extLst>
          </p:cNvPr>
          <p:cNvSpPr txBox="1"/>
          <p:nvPr/>
        </p:nvSpPr>
        <p:spPr>
          <a:xfrm>
            <a:off x="1225897" y="4961467"/>
            <a:ext cx="6692203" cy="646331"/>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No se debe fumar en presencia de otras personas ya que es un acto de agresión social y puede provocar graves enfermedades.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2514651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6888CDBE-68F0-5DBB-D0A1-7AF312F59F77}"/>
              </a:ext>
            </a:extLst>
          </p:cNvPr>
          <p:cNvPicPr>
            <a:picLocks noChangeAspect="1" noChangeArrowheads="1"/>
          </p:cNvPicPr>
          <p:nvPr/>
        </p:nvPicPr>
        <p:blipFill>
          <a:blip r:embed="rId2">
            <a:lum bright="18000"/>
            <a:extLst>
              <a:ext uri="{28A0092B-C50C-407E-A947-70E740481C1C}">
                <a14:useLocalDpi xmlns:a14="http://schemas.microsoft.com/office/drawing/2010/main" val="0"/>
              </a:ext>
            </a:extLst>
          </a:blip>
          <a:srcRect/>
          <a:stretch>
            <a:fillRect/>
          </a:stretch>
        </p:blipFill>
        <p:spPr bwMode="auto">
          <a:xfrm>
            <a:off x="0" y="533809"/>
            <a:ext cx="4572000" cy="6324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17088EA3-0F2C-1A7F-874D-012C6CF3FA1D}"/>
              </a:ext>
            </a:extLst>
          </p:cNvPr>
          <p:cNvSpPr txBox="1"/>
          <p:nvPr/>
        </p:nvSpPr>
        <p:spPr>
          <a:xfrm>
            <a:off x="5033928" y="1932899"/>
            <a:ext cx="4260500" cy="400110"/>
          </a:xfrm>
          <a:prstGeom prst="rect">
            <a:avLst/>
          </a:prstGeom>
          <a:noFill/>
        </p:spPr>
        <p:txBody>
          <a:bodyPr wrap="square">
            <a:spAutoFit/>
          </a:bodyPr>
          <a:lstStyle/>
          <a:p>
            <a:pPr eaLnBrk="1" hangingPunct="1">
              <a:spcBef>
                <a:spcPct val="0"/>
              </a:spcBef>
              <a:buClrTx/>
              <a:buFontTx/>
              <a:buNone/>
            </a:pPr>
            <a:r>
              <a:rPr lang="es-ES_tradnl" altLang="es-ES" sz="2000" b="1" dirty="0">
                <a:solidFill>
                  <a:srgbClr val="FF3300"/>
                </a:solidFill>
                <a:latin typeface="Palatino" pitchFamily="2" charset="77"/>
                <a:ea typeface="Palatino" pitchFamily="2" charset="77"/>
              </a:rPr>
              <a:t>NO CONSUMIR ALCOHOL</a:t>
            </a:r>
            <a:endParaRPr lang="es-ES" altLang="es-ES" sz="2000" b="1" dirty="0">
              <a:solidFill>
                <a:srgbClr val="FF3300"/>
              </a:solidFill>
              <a:latin typeface="Palatino" pitchFamily="2" charset="77"/>
              <a:ea typeface="Palatino" pitchFamily="2" charset="77"/>
            </a:endParaRPr>
          </a:p>
        </p:txBody>
      </p:sp>
      <p:pic>
        <p:nvPicPr>
          <p:cNvPr id="6" name="Imagen 5">
            <a:extLst>
              <a:ext uri="{FF2B5EF4-FFF2-40B4-BE49-F238E27FC236}">
                <a16:creationId xmlns:a16="http://schemas.microsoft.com/office/drawing/2014/main" id="{A58AEBEE-BFDB-56B2-039B-8116C3F83935}"/>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Rectangle 3">
            <a:extLst>
              <a:ext uri="{FF2B5EF4-FFF2-40B4-BE49-F238E27FC236}">
                <a16:creationId xmlns:a16="http://schemas.microsoft.com/office/drawing/2014/main" id="{4C4A3563-9E4B-DA2B-114B-CBEDBC654828}"/>
              </a:ext>
            </a:extLst>
          </p:cNvPr>
          <p:cNvSpPr txBox="1">
            <a:spLocks/>
          </p:cNvSpPr>
          <p:nvPr/>
        </p:nvSpPr>
        <p:spPr>
          <a:xfrm>
            <a:off x="5191399" y="4775349"/>
            <a:ext cx="2770022" cy="7721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+ 80 g/día</a:t>
            </a:r>
          </a:p>
          <a:p>
            <a:pPr>
              <a:lnSpc>
                <a:spcPct val="80000"/>
              </a:lnSpc>
              <a:buClr>
                <a:srgbClr val="FF0000"/>
              </a:buClr>
              <a:buSzPct val="110000"/>
            </a:pPr>
            <a:r>
              <a:rPr lang="es-ES" altLang="es-ES" sz="1800" dirty="0">
                <a:latin typeface="Palatino" pitchFamily="2" charset="77"/>
                <a:ea typeface="Palatino" pitchFamily="2" charset="77"/>
              </a:rPr>
              <a:t>+ 10 unidades/semana</a:t>
            </a:r>
          </a:p>
        </p:txBody>
      </p:sp>
      <p:sp>
        <p:nvSpPr>
          <p:cNvPr id="10" name="Rectángulo 9">
            <a:extLst>
              <a:ext uri="{FF2B5EF4-FFF2-40B4-BE49-F238E27FC236}">
                <a16:creationId xmlns:a16="http://schemas.microsoft.com/office/drawing/2014/main" id="{14E00CDB-ACF6-DE72-9868-97677A125C57}"/>
              </a:ext>
            </a:extLst>
          </p:cNvPr>
          <p:cNvSpPr/>
          <p:nvPr/>
        </p:nvSpPr>
        <p:spPr>
          <a:xfrm flipH="1">
            <a:off x="4504707" y="522915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angle 3">
            <a:extLst>
              <a:ext uri="{FF2B5EF4-FFF2-40B4-BE49-F238E27FC236}">
                <a16:creationId xmlns:a16="http://schemas.microsoft.com/office/drawing/2014/main" id="{B4923611-FB00-F5FB-F9EB-0EC4B35902A6}"/>
              </a:ext>
            </a:extLst>
          </p:cNvPr>
          <p:cNvSpPr txBox="1">
            <a:spLocks/>
          </p:cNvSpPr>
          <p:nvPr/>
        </p:nvSpPr>
        <p:spPr>
          <a:xfrm>
            <a:off x="5191399" y="2552564"/>
            <a:ext cx="3461085" cy="12715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Tabaco + Alcohol = 100 veces más riesgo</a:t>
            </a:r>
          </a:p>
          <a:p>
            <a:pPr>
              <a:lnSpc>
                <a:spcPct val="80000"/>
              </a:lnSpc>
              <a:buClr>
                <a:srgbClr val="FF0000"/>
              </a:buClr>
              <a:buSzPct val="110000"/>
            </a:pPr>
            <a:r>
              <a:rPr lang="es-ES" altLang="es-ES" sz="1800" dirty="0">
                <a:latin typeface="Palatino" pitchFamily="2" charset="77"/>
                <a:ea typeface="Palatino" pitchFamily="2" charset="77"/>
              </a:rPr>
              <a:t>Cualquier alcohol</a:t>
            </a:r>
          </a:p>
          <a:p>
            <a:pPr>
              <a:lnSpc>
                <a:spcPct val="80000"/>
              </a:lnSpc>
              <a:buClr>
                <a:srgbClr val="FF0000"/>
              </a:buClr>
              <a:buSzPct val="110000"/>
            </a:pPr>
            <a:r>
              <a:rPr lang="es-ES" altLang="es-ES" sz="1800" dirty="0">
                <a:latin typeface="Palatino" pitchFamily="2" charset="77"/>
                <a:ea typeface="Palatino" pitchFamily="2" charset="77"/>
              </a:rPr>
              <a:t>Más riesgo alcohol blanco</a:t>
            </a:r>
          </a:p>
        </p:txBody>
      </p:sp>
      <p:sp>
        <p:nvSpPr>
          <p:cNvPr id="13" name="CuadroTexto 12">
            <a:extLst>
              <a:ext uri="{FF2B5EF4-FFF2-40B4-BE49-F238E27FC236}">
                <a16:creationId xmlns:a16="http://schemas.microsoft.com/office/drawing/2014/main" id="{2F627069-DE93-DDA4-478B-0CA663543C41}"/>
              </a:ext>
            </a:extLst>
          </p:cNvPr>
          <p:cNvSpPr txBox="1"/>
          <p:nvPr/>
        </p:nvSpPr>
        <p:spPr>
          <a:xfrm>
            <a:off x="5033928" y="4050875"/>
            <a:ext cx="4260500" cy="400110"/>
          </a:xfrm>
          <a:prstGeom prst="rect">
            <a:avLst/>
          </a:prstGeom>
          <a:noFill/>
        </p:spPr>
        <p:txBody>
          <a:bodyPr wrap="square">
            <a:spAutoFit/>
          </a:bodyPr>
          <a:lstStyle/>
          <a:p>
            <a:pPr eaLnBrk="1" hangingPunct="1">
              <a:spcBef>
                <a:spcPct val="0"/>
              </a:spcBef>
              <a:buClrTx/>
              <a:buFontTx/>
              <a:buNone/>
            </a:pPr>
            <a:r>
              <a:rPr lang="es-ES_tradnl" altLang="es-ES" sz="2000" b="1" dirty="0">
                <a:solidFill>
                  <a:srgbClr val="FF3300"/>
                </a:solidFill>
                <a:latin typeface="Palatino" pitchFamily="2" charset="77"/>
                <a:ea typeface="Palatino" pitchFamily="2" charset="77"/>
              </a:rPr>
              <a:t>NO CONSUMIR MÁS DE:</a:t>
            </a:r>
            <a:endParaRPr lang="es-ES" altLang="es-ES" sz="2000" b="1" dirty="0">
              <a:solidFill>
                <a:srgbClr val="FF3300"/>
              </a:solidFill>
              <a:latin typeface="Palatino" pitchFamily="2" charset="77"/>
              <a:ea typeface="Palatino" pitchFamily="2" charset="77"/>
            </a:endParaRPr>
          </a:p>
        </p:txBody>
      </p:sp>
    </p:spTree>
    <p:extLst>
      <p:ext uri="{BB962C8B-B14F-4D97-AF65-F5344CB8AC3E}">
        <p14:creationId xmlns:p14="http://schemas.microsoft.com/office/powerpoint/2010/main" val="899971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39F852E-0725-C53B-0B09-77790023332C}"/>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606DC3FC-679B-980B-8440-83DC8D6F4BB0}"/>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00.</a:t>
            </a:r>
            <a:r>
              <a:rPr lang="es-ES" altLang="es-ES" sz="1400" b="1" dirty="0">
                <a:solidFill>
                  <a:schemeClr val="bg1"/>
                </a:solidFill>
                <a:latin typeface="Palatino" pitchFamily="2" charset="77"/>
                <a:ea typeface="Palatino" pitchFamily="2" charset="77"/>
              </a:rPr>
              <a:t> Cáncer Oral</a:t>
            </a:r>
          </a:p>
        </p:txBody>
      </p:sp>
      <p:sp>
        <p:nvSpPr>
          <p:cNvPr id="6" name="Text Box 6">
            <a:extLst>
              <a:ext uri="{FF2B5EF4-FFF2-40B4-BE49-F238E27FC236}">
                <a16:creationId xmlns:a16="http://schemas.microsoft.com/office/drawing/2014/main" id="{C58FD663-B945-7FDB-446A-D964D10F4EDE}"/>
              </a:ext>
            </a:extLst>
          </p:cNvPr>
          <p:cNvSpPr txBox="1">
            <a:spLocks noChangeArrowheads="1"/>
          </p:cNvSpPr>
          <p:nvPr/>
        </p:nvSpPr>
        <p:spPr bwMode="auto">
          <a:xfrm>
            <a:off x="417115" y="1859339"/>
            <a:ext cx="8309769" cy="3139321"/>
          </a:xfrm>
          <a:prstGeom prst="rect">
            <a:avLst/>
          </a:prstGeom>
          <a:noFill/>
          <a:ln w="9525">
            <a:noFill/>
            <a:miter lim="800000"/>
            <a:headEnd/>
            <a:tailEnd/>
          </a:ln>
        </p:spPr>
        <p:txBody>
          <a:bodyPr wrap="square">
            <a:spAutoFit/>
          </a:bodyPr>
          <a:lstStyle/>
          <a:p>
            <a:pPr eaLnBrk="1" hangingPunct="1">
              <a:spcBef>
                <a:spcPct val="50000"/>
              </a:spcBef>
              <a:defRPr/>
            </a:pPr>
            <a:r>
              <a:rPr lang="es-ES" dirty="0">
                <a:latin typeface="Palatino" pitchFamily="2" charset="77"/>
                <a:ea typeface="Palatino" pitchFamily="2" charset="77"/>
              </a:rPr>
              <a:t>A pesar de la manifiesta mejoría de los procedimientos terapéuticos del cáncer oral (COCE), l</a:t>
            </a:r>
            <a:r>
              <a:rPr lang="en-GB" dirty="0" err="1">
                <a:latin typeface="Palatino" pitchFamily="2" charset="77"/>
                <a:ea typeface="Palatino" pitchFamily="2" charset="77"/>
              </a:rPr>
              <a:t>os</a:t>
            </a:r>
            <a:r>
              <a:rPr lang="en-GB" dirty="0">
                <a:latin typeface="Palatino" pitchFamily="2" charset="77"/>
                <a:ea typeface="Palatino" pitchFamily="2" charset="77"/>
              </a:rPr>
              <a:t> </a:t>
            </a:r>
            <a:r>
              <a:rPr lang="en-GB" dirty="0" err="1">
                <a:latin typeface="Palatino" pitchFamily="2" charset="77"/>
                <a:ea typeface="Palatino" pitchFamily="2" charset="77"/>
              </a:rPr>
              <a:t>estudios</a:t>
            </a:r>
            <a:r>
              <a:rPr lang="en-GB" dirty="0">
                <a:latin typeface="Palatino" pitchFamily="2" charset="77"/>
                <a:ea typeface="Palatino" pitchFamily="2" charset="77"/>
              </a:rPr>
              <a:t> </a:t>
            </a:r>
            <a:r>
              <a:rPr lang="en-GB" dirty="0" err="1">
                <a:latin typeface="Palatino" pitchFamily="2" charset="77"/>
                <a:ea typeface="Palatino" pitchFamily="2" charset="77"/>
              </a:rPr>
              <a:t>epidemiológicos</a:t>
            </a:r>
            <a:r>
              <a:rPr lang="en-GB" dirty="0">
                <a:latin typeface="Palatino" pitchFamily="2" charset="77"/>
                <a:ea typeface="Palatino" pitchFamily="2" charset="77"/>
              </a:rPr>
              <a:t> </a:t>
            </a:r>
            <a:r>
              <a:rPr lang="en-GB" dirty="0" err="1">
                <a:latin typeface="Palatino" pitchFamily="2" charset="77"/>
                <a:ea typeface="Palatino" pitchFamily="2" charset="77"/>
              </a:rPr>
              <a:t>han</a:t>
            </a:r>
            <a:r>
              <a:rPr lang="en-GB" dirty="0">
                <a:latin typeface="Palatino" pitchFamily="2" charset="77"/>
                <a:ea typeface="Palatino" pitchFamily="2" charset="77"/>
              </a:rPr>
              <a:t> </a:t>
            </a:r>
            <a:r>
              <a:rPr lang="en-GB" dirty="0" err="1">
                <a:latin typeface="Palatino" pitchFamily="2" charset="77"/>
                <a:ea typeface="Palatino" pitchFamily="2" charset="77"/>
              </a:rPr>
              <a:t>mostrado</a:t>
            </a:r>
            <a:r>
              <a:rPr lang="en-GB" dirty="0">
                <a:latin typeface="Palatino" pitchFamily="2" charset="77"/>
                <a:ea typeface="Palatino" pitchFamily="2" charset="77"/>
              </a:rPr>
              <a:t> un </a:t>
            </a:r>
            <a:r>
              <a:rPr lang="en-GB" dirty="0" err="1">
                <a:latin typeface="Palatino" pitchFamily="2" charset="77"/>
                <a:ea typeface="Palatino" pitchFamily="2" charset="77"/>
              </a:rPr>
              <a:t>incremento</a:t>
            </a:r>
            <a:r>
              <a:rPr lang="en-GB" dirty="0">
                <a:latin typeface="Palatino" pitchFamily="2" charset="77"/>
                <a:ea typeface="Palatino" pitchFamily="2" charset="77"/>
              </a:rPr>
              <a:t> </a:t>
            </a:r>
            <a:r>
              <a:rPr lang="en-GB" dirty="0" err="1">
                <a:latin typeface="Palatino" pitchFamily="2" charset="77"/>
                <a:ea typeface="Palatino" pitchFamily="2" charset="77"/>
              </a:rPr>
              <a:t>progresivo</a:t>
            </a:r>
            <a:r>
              <a:rPr lang="en-GB" dirty="0">
                <a:latin typeface="Palatino" pitchFamily="2" charset="77"/>
                <a:ea typeface="Palatino" pitchFamily="2" charset="77"/>
              </a:rPr>
              <a:t> en la </a:t>
            </a:r>
            <a:r>
              <a:rPr lang="en-GB" dirty="0" err="1">
                <a:latin typeface="Palatino" pitchFamily="2" charset="77"/>
                <a:ea typeface="Palatino" pitchFamily="2" charset="77"/>
              </a:rPr>
              <a:t>mortalidad</a:t>
            </a:r>
            <a:r>
              <a:rPr lang="en-GB" dirty="0">
                <a:latin typeface="Palatino" pitchFamily="2" charset="77"/>
                <a:ea typeface="Palatino" pitchFamily="2" charset="77"/>
              </a:rPr>
              <a:t> del </a:t>
            </a:r>
            <a:r>
              <a:rPr lang="en-GB" dirty="0" err="1">
                <a:latin typeface="Palatino" pitchFamily="2" charset="77"/>
                <a:ea typeface="Palatino" pitchFamily="2" charset="77"/>
              </a:rPr>
              <a:t>cáncer</a:t>
            </a:r>
            <a:r>
              <a:rPr lang="en-GB" dirty="0">
                <a:latin typeface="Palatino" pitchFamily="2" charset="77"/>
                <a:ea typeface="Palatino" pitchFamily="2" charset="77"/>
              </a:rPr>
              <a:t> oral en </a:t>
            </a:r>
            <a:r>
              <a:rPr lang="en-GB" dirty="0" err="1">
                <a:latin typeface="Palatino" pitchFamily="2" charset="77"/>
                <a:ea typeface="Palatino" pitchFamily="2" charset="77"/>
              </a:rPr>
              <a:t>España</a:t>
            </a:r>
            <a:r>
              <a:rPr lang="en-GB" dirty="0">
                <a:latin typeface="Palatino" pitchFamily="2" charset="77"/>
                <a:ea typeface="Palatino" pitchFamily="2" charset="77"/>
              </a:rPr>
              <a:t>.</a:t>
            </a:r>
          </a:p>
          <a:p>
            <a:pPr eaLnBrk="1" hangingPunct="1">
              <a:spcBef>
                <a:spcPct val="50000"/>
              </a:spcBef>
              <a:defRPr/>
            </a:pPr>
            <a:r>
              <a:rPr lang="en-GB" dirty="0">
                <a:latin typeface="Palatino" pitchFamily="2" charset="77"/>
                <a:ea typeface="Palatino" pitchFamily="2" charset="77"/>
              </a:rPr>
              <a:t>La </a:t>
            </a:r>
            <a:r>
              <a:rPr lang="en-GB" dirty="0" err="1">
                <a:latin typeface="Palatino" pitchFamily="2" charset="77"/>
                <a:ea typeface="Palatino" pitchFamily="2" charset="77"/>
              </a:rPr>
              <a:t>detección</a:t>
            </a:r>
            <a:r>
              <a:rPr lang="en-GB" dirty="0">
                <a:latin typeface="Palatino" pitchFamily="2" charset="77"/>
                <a:ea typeface="Palatino" pitchFamily="2" charset="77"/>
              </a:rPr>
              <a:t> </a:t>
            </a:r>
            <a:r>
              <a:rPr lang="en-GB" dirty="0" err="1">
                <a:latin typeface="Palatino" pitchFamily="2" charset="77"/>
                <a:ea typeface="Palatino" pitchFamily="2" charset="77"/>
              </a:rPr>
              <a:t>precoz</a:t>
            </a:r>
            <a:r>
              <a:rPr lang="en-GB" dirty="0">
                <a:latin typeface="Palatino" pitchFamily="2" charset="77"/>
                <a:ea typeface="Palatino" pitchFamily="2" charset="77"/>
              </a:rPr>
              <a:t> es el factor  fundamental para </a:t>
            </a:r>
            <a:r>
              <a:rPr lang="en-GB" dirty="0" err="1">
                <a:latin typeface="Palatino" pitchFamily="2" charset="77"/>
                <a:ea typeface="Palatino" pitchFamily="2" charset="77"/>
              </a:rPr>
              <a:t>mejorar</a:t>
            </a:r>
            <a:r>
              <a:rPr lang="en-GB" dirty="0">
                <a:latin typeface="Palatino" pitchFamily="2" charset="77"/>
                <a:ea typeface="Palatino" pitchFamily="2" charset="77"/>
              </a:rPr>
              <a:t> la </a:t>
            </a:r>
            <a:r>
              <a:rPr lang="en-GB" dirty="0" err="1">
                <a:latin typeface="Palatino" pitchFamily="2" charset="77"/>
                <a:ea typeface="Palatino" pitchFamily="2" charset="77"/>
              </a:rPr>
              <a:t>supervivencia</a:t>
            </a:r>
            <a:r>
              <a:rPr lang="en-GB" dirty="0">
                <a:latin typeface="Palatino" pitchFamily="2" charset="77"/>
                <a:ea typeface="Palatino" pitchFamily="2" charset="77"/>
              </a:rPr>
              <a:t>, </a:t>
            </a:r>
            <a:r>
              <a:rPr lang="en-GB" dirty="0" err="1">
                <a:latin typeface="Palatino" pitchFamily="2" charset="77"/>
                <a:ea typeface="Palatino" pitchFamily="2" charset="77"/>
              </a:rPr>
              <a:t>pero</a:t>
            </a:r>
            <a:r>
              <a:rPr lang="en-GB" dirty="0">
                <a:latin typeface="Palatino" pitchFamily="2" charset="77"/>
                <a:ea typeface="Palatino" pitchFamily="2" charset="77"/>
              </a:rPr>
              <a:t> </a:t>
            </a:r>
            <a:r>
              <a:rPr lang="en-GB" dirty="0" err="1">
                <a:latin typeface="Palatino" pitchFamily="2" charset="77"/>
                <a:ea typeface="Palatino" pitchFamily="2" charset="77"/>
              </a:rPr>
              <a:t>desafortunadamente</a:t>
            </a:r>
            <a:r>
              <a:rPr lang="en-GB" dirty="0">
                <a:latin typeface="Palatino" pitchFamily="2" charset="77"/>
                <a:ea typeface="Palatino" pitchFamily="2" charset="77"/>
              </a:rPr>
              <a:t> el </a:t>
            </a:r>
            <a:r>
              <a:rPr lang="en-GB" dirty="0" err="1">
                <a:latin typeface="Palatino" pitchFamily="2" charset="77"/>
                <a:ea typeface="Palatino" pitchFamily="2" charset="77"/>
              </a:rPr>
              <a:t>diagnóstico</a:t>
            </a:r>
            <a:r>
              <a:rPr lang="en-GB" dirty="0">
                <a:latin typeface="Palatino" pitchFamily="2" charset="77"/>
                <a:ea typeface="Palatino" pitchFamily="2" charset="77"/>
              </a:rPr>
              <a:t> del </a:t>
            </a:r>
            <a:r>
              <a:rPr lang="en-GB" dirty="0" err="1">
                <a:latin typeface="Palatino" pitchFamily="2" charset="77"/>
                <a:ea typeface="Palatino" pitchFamily="2" charset="77"/>
              </a:rPr>
              <a:t>cáncer</a:t>
            </a:r>
            <a:r>
              <a:rPr lang="en-GB" dirty="0">
                <a:latin typeface="Palatino" pitchFamily="2" charset="77"/>
                <a:ea typeface="Palatino" pitchFamily="2" charset="77"/>
              </a:rPr>
              <a:t> oral se </a:t>
            </a:r>
            <a:r>
              <a:rPr lang="en-GB" dirty="0" err="1">
                <a:latin typeface="Palatino" pitchFamily="2" charset="77"/>
                <a:ea typeface="Palatino" pitchFamily="2" charset="77"/>
              </a:rPr>
              <a:t>realiza</a:t>
            </a:r>
            <a:r>
              <a:rPr lang="en-GB" dirty="0">
                <a:latin typeface="Palatino" pitchFamily="2" charset="77"/>
                <a:ea typeface="Palatino" pitchFamily="2" charset="77"/>
              </a:rPr>
              <a:t> </a:t>
            </a:r>
            <a:r>
              <a:rPr lang="en-GB" dirty="0" err="1">
                <a:latin typeface="Palatino" pitchFamily="2" charset="77"/>
                <a:ea typeface="Palatino" pitchFamily="2" charset="77"/>
              </a:rPr>
              <a:t>generalmente</a:t>
            </a:r>
            <a:r>
              <a:rPr lang="en-GB" dirty="0">
                <a:latin typeface="Palatino" pitchFamily="2" charset="77"/>
                <a:ea typeface="Palatino" pitchFamily="2" charset="77"/>
              </a:rPr>
              <a:t> en </a:t>
            </a:r>
            <a:r>
              <a:rPr lang="en-GB" dirty="0" err="1">
                <a:latin typeface="Palatino" pitchFamily="2" charset="77"/>
                <a:ea typeface="Palatino" pitchFamily="2" charset="77"/>
              </a:rPr>
              <a:t>estadíos</a:t>
            </a:r>
            <a:r>
              <a:rPr lang="en-GB" dirty="0">
                <a:latin typeface="Palatino" pitchFamily="2" charset="77"/>
                <a:ea typeface="Palatino" pitchFamily="2" charset="77"/>
              </a:rPr>
              <a:t> </a:t>
            </a:r>
            <a:r>
              <a:rPr lang="en-GB" dirty="0" err="1">
                <a:latin typeface="Palatino" pitchFamily="2" charset="77"/>
                <a:ea typeface="Palatino" pitchFamily="2" charset="77"/>
              </a:rPr>
              <a:t>avanzados</a:t>
            </a:r>
            <a:r>
              <a:rPr lang="en-GB" dirty="0">
                <a:latin typeface="Palatino" pitchFamily="2" charset="77"/>
                <a:ea typeface="Palatino" pitchFamily="2" charset="77"/>
              </a:rPr>
              <a:t> de la </a:t>
            </a:r>
            <a:r>
              <a:rPr lang="en-GB" dirty="0" err="1">
                <a:latin typeface="Palatino" pitchFamily="2" charset="77"/>
                <a:ea typeface="Palatino" pitchFamily="2" charset="77"/>
              </a:rPr>
              <a:t>enfermedad</a:t>
            </a:r>
            <a:r>
              <a:rPr lang="en-GB" dirty="0">
                <a:latin typeface="Palatino" pitchFamily="2" charset="77"/>
                <a:ea typeface="Palatino" pitchFamily="2" charset="77"/>
              </a:rPr>
              <a:t> (</a:t>
            </a:r>
            <a:r>
              <a:rPr lang="en-GB" dirty="0" err="1">
                <a:latin typeface="Palatino" pitchFamily="2" charset="77"/>
                <a:ea typeface="Palatino" pitchFamily="2" charset="77"/>
              </a:rPr>
              <a:t>estadío</a:t>
            </a:r>
            <a:r>
              <a:rPr lang="en-GB" dirty="0">
                <a:latin typeface="Palatino" pitchFamily="2" charset="77"/>
                <a:ea typeface="Palatino" pitchFamily="2" charset="77"/>
              </a:rPr>
              <a:t> III o IV), y la </a:t>
            </a:r>
            <a:r>
              <a:rPr lang="en-GB" dirty="0" err="1">
                <a:latin typeface="Palatino" pitchFamily="2" charset="77"/>
                <a:ea typeface="Palatino" pitchFamily="2" charset="77"/>
              </a:rPr>
              <a:t>consecuencia</a:t>
            </a:r>
            <a:r>
              <a:rPr lang="en-GB" dirty="0">
                <a:latin typeface="Palatino" pitchFamily="2" charset="77"/>
                <a:ea typeface="Palatino" pitchFamily="2" charset="77"/>
              </a:rPr>
              <a:t> es un mal </a:t>
            </a:r>
            <a:r>
              <a:rPr lang="en-GB" dirty="0" err="1">
                <a:latin typeface="Palatino" pitchFamily="2" charset="77"/>
                <a:ea typeface="Palatino" pitchFamily="2" charset="77"/>
              </a:rPr>
              <a:t>pronóstico</a:t>
            </a:r>
            <a:r>
              <a:rPr lang="en-GB" dirty="0">
                <a:latin typeface="Palatino" pitchFamily="2" charset="77"/>
                <a:ea typeface="Palatino" pitchFamily="2" charset="77"/>
              </a:rPr>
              <a:t>.</a:t>
            </a:r>
          </a:p>
          <a:p>
            <a:pPr eaLnBrk="1" hangingPunct="1">
              <a:spcBef>
                <a:spcPct val="50000"/>
              </a:spcBef>
              <a:defRPr/>
            </a:pPr>
            <a:r>
              <a:rPr lang="en-GB" dirty="0" err="1">
                <a:latin typeface="Palatino" pitchFamily="2" charset="77"/>
                <a:ea typeface="Palatino" pitchFamily="2" charset="77"/>
              </a:rPr>
              <a:t>Existen</a:t>
            </a:r>
            <a:r>
              <a:rPr lang="en-GB" dirty="0">
                <a:latin typeface="Palatino" pitchFamily="2" charset="77"/>
                <a:ea typeface="Palatino" pitchFamily="2" charset="77"/>
              </a:rPr>
              <a:t> </a:t>
            </a:r>
            <a:r>
              <a:rPr lang="en-GB" dirty="0" err="1">
                <a:latin typeface="Palatino" pitchFamily="2" charset="77"/>
                <a:ea typeface="Palatino" pitchFamily="2" charset="77"/>
              </a:rPr>
              <a:t>evidencias</a:t>
            </a:r>
            <a:r>
              <a:rPr lang="en-GB" dirty="0">
                <a:latin typeface="Palatino" pitchFamily="2" charset="77"/>
                <a:ea typeface="Palatino" pitchFamily="2" charset="77"/>
              </a:rPr>
              <a:t> que </a:t>
            </a:r>
            <a:r>
              <a:rPr lang="en-GB" dirty="0" err="1">
                <a:latin typeface="Palatino" pitchFamily="2" charset="77"/>
                <a:ea typeface="Palatino" pitchFamily="2" charset="77"/>
              </a:rPr>
              <a:t>permiten</a:t>
            </a:r>
            <a:r>
              <a:rPr lang="en-GB" dirty="0">
                <a:latin typeface="Palatino" pitchFamily="2" charset="77"/>
                <a:ea typeface="Palatino" pitchFamily="2" charset="77"/>
              </a:rPr>
              <a:t> </a:t>
            </a:r>
            <a:r>
              <a:rPr lang="en-GB" dirty="0" err="1">
                <a:latin typeface="Palatino" pitchFamily="2" charset="77"/>
                <a:ea typeface="Palatino" pitchFamily="2" charset="77"/>
              </a:rPr>
              <a:t>afirmar</a:t>
            </a:r>
            <a:r>
              <a:rPr lang="en-GB" dirty="0">
                <a:latin typeface="Palatino" pitchFamily="2" charset="77"/>
                <a:ea typeface="Palatino" pitchFamily="2" charset="77"/>
              </a:rPr>
              <a:t> que la </a:t>
            </a:r>
            <a:r>
              <a:rPr lang="en-GB" dirty="0" err="1">
                <a:latin typeface="Palatino" pitchFamily="2" charset="77"/>
                <a:ea typeface="Palatino" pitchFamily="2" charset="77"/>
              </a:rPr>
              <a:t>identificación</a:t>
            </a:r>
            <a:r>
              <a:rPr lang="en-GB" dirty="0">
                <a:latin typeface="Palatino" pitchFamily="2" charset="77"/>
                <a:ea typeface="Palatino" pitchFamily="2" charset="77"/>
              </a:rPr>
              <a:t> de </a:t>
            </a:r>
            <a:r>
              <a:rPr lang="en-GB" dirty="0" err="1">
                <a:latin typeface="Palatino" pitchFamily="2" charset="77"/>
                <a:ea typeface="Palatino" pitchFamily="2" charset="77"/>
              </a:rPr>
              <a:t>lesiones</a:t>
            </a:r>
            <a:r>
              <a:rPr lang="en-GB" dirty="0">
                <a:latin typeface="Palatino" pitchFamily="2" charset="77"/>
                <a:ea typeface="Palatino" pitchFamily="2" charset="77"/>
              </a:rPr>
              <a:t> </a:t>
            </a:r>
            <a:r>
              <a:rPr lang="en-GB" dirty="0" err="1">
                <a:latin typeface="Palatino" pitchFamily="2" charset="77"/>
                <a:ea typeface="Palatino" pitchFamily="2" charset="77"/>
              </a:rPr>
              <a:t>pequeñas</a:t>
            </a:r>
            <a:r>
              <a:rPr lang="en-GB" dirty="0">
                <a:latin typeface="Palatino" pitchFamily="2" charset="77"/>
                <a:ea typeface="Palatino" pitchFamily="2" charset="77"/>
              </a:rPr>
              <a:t> </a:t>
            </a:r>
            <a:r>
              <a:rPr lang="en-GB" dirty="0" err="1">
                <a:latin typeface="Palatino" pitchFamily="2" charset="77"/>
                <a:ea typeface="Palatino" pitchFamily="2" charset="77"/>
              </a:rPr>
              <a:t>permite</a:t>
            </a:r>
            <a:r>
              <a:rPr lang="en-GB" dirty="0">
                <a:latin typeface="Palatino" pitchFamily="2" charset="77"/>
                <a:ea typeface="Palatino" pitchFamily="2" charset="77"/>
              </a:rPr>
              <a:t> </a:t>
            </a:r>
            <a:r>
              <a:rPr lang="en-GB" dirty="0" err="1">
                <a:latin typeface="Palatino" pitchFamily="2" charset="77"/>
                <a:ea typeface="Palatino" pitchFamily="2" charset="77"/>
              </a:rPr>
              <a:t>tratamientos</a:t>
            </a:r>
            <a:r>
              <a:rPr lang="en-GB" dirty="0">
                <a:latin typeface="Palatino" pitchFamily="2" charset="77"/>
                <a:ea typeface="Palatino" pitchFamily="2" charset="77"/>
              </a:rPr>
              <a:t> </a:t>
            </a:r>
            <a:r>
              <a:rPr lang="en-GB" dirty="0" err="1">
                <a:latin typeface="Palatino" pitchFamily="2" charset="77"/>
                <a:ea typeface="Palatino" pitchFamily="2" charset="77"/>
              </a:rPr>
              <a:t>menos</a:t>
            </a:r>
            <a:r>
              <a:rPr lang="en-GB" dirty="0">
                <a:latin typeface="Palatino" pitchFamily="2" charset="77"/>
                <a:ea typeface="Palatino" pitchFamily="2" charset="77"/>
              </a:rPr>
              <a:t> </a:t>
            </a:r>
            <a:r>
              <a:rPr lang="en-GB" dirty="0" err="1">
                <a:latin typeface="Palatino" pitchFamily="2" charset="77"/>
                <a:ea typeface="Palatino" pitchFamily="2" charset="77"/>
              </a:rPr>
              <a:t>lesivos</a:t>
            </a:r>
            <a:r>
              <a:rPr lang="en-GB" dirty="0">
                <a:latin typeface="Palatino" pitchFamily="2" charset="77"/>
                <a:ea typeface="Palatino" pitchFamily="2" charset="77"/>
              </a:rPr>
              <a:t> y </a:t>
            </a:r>
            <a:r>
              <a:rPr lang="en-GB" dirty="0" err="1">
                <a:latin typeface="Palatino" pitchFamily="2" charset="77"/>
                <a:ea typeface="Palatino" pitchFamily="2" charset="77"/>
              </a:rPr>
              <a:t>debilitantes</a:t>
            </a:r>
            <a:r>
              <a:rPr lang="en-GB" dirty="0">
                <a:latin typeface="Palatino" pitchFamily="2" charset="77"/>
                <a:ea typeface="Palatino" pitchFamily="2" charset="77"/>
              </a:rPr>
              <a:t> e </a:t>
            </a:r>
            <a:r>
              <a:rPr lang="en-GB" dirty="0" err="1">
                <a:latin typeface="Palatino" pitchFamily="2" charset="77"/>
                <a:ea typeface="Palatino" pitchFamily="2" charset="77"/>
              </a:rPr>
              <a:t>incrementan</a:t>
            </a:r>
            <a:r>
              <a:rPr lang="en-GB" dirty="0">
                <a:latin typeface="Palatino" pitchFamily="2" charset="77"/>
                <a:ea typeface="Palatino" pitchFamily="2" charset="77"/>
              </a:rPr>
              <a:t> la </a:t>
            </a:r>
            <a:r>
              <a:rPr lang="en-GB" dirty="0" err="1">
                <a:latin typeface="Palatino" pitchFamily="2" charset="77"/>
                <a:ea typeface="Palatino" pitchFamily="2" charset="77"/>
              </a:rPr>
              <a:t>supervivencia</a:t>
            </a:r>
            <a:r>
              <a:rPr lang="en-GB" dirty="0">
                <a:latin typeface="Palatino" pitchFamily="2" charset="77"/>
                <a:ea typeface="Palatino" pitchFamily="2" charset="77"/>
              </a:rPr>
              <a:t> al COCE.</a:t>
            </a:r>
            <a:endParaRPr lang="es-ES" dirty="0">
              <a:latin typeface="Palatino" pitchFamily="2" charset="77"/>
              <a:ea typeface="Palatino" pitchFamily="2" charset="77"/>
            </a:endParaRPr>
          </a:p>
        </p:txBody>
      </p:sp>
    </p:spTree>
    <p:extLst>
      <p:ext uri="{BB962C8B-B14F-4D97-AF65-F5344CB8AC3E}">
        <p14:creationId xmlns:p14="http://schemas.microsoft.com/office/powerpoint/2010/main" val="2767511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ecancer 12">
            <a:extLst>
              <a:ext uri="{FF2B5EF4-FFF2-40B4-BE49-F238E27FC236}">
                <a16:creationId xmlns:a16="http://schemas.microsoft.com/office/drawing/2014/main" id="{EF393500-C140-8706-3F30-20721927DA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32212"/>
            <a:ext cx="4551632"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4131550-A0EF-78EE-08C3-45F5D9192F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3"/>
          <a:stretch/>
        </p:blipFill>
        <p:spPr bwMode="auto">
          <a:xfrm>
            <a:off x="4551632" y="3732212"/>
            <a:ext cx="4592368"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66E61F16-DF31-1190-5EA1-FAF230AD9C1B}"/>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CuadroTexto 6">
            <a:extLst>
              <a:ext uri="{FF2B5EF4-FFF2-40B4-BE49-F238E27FC236}">
                <a16:creationId xmlns:a16="http://schemas.microsoft.com/office/drawing/2014/main" id="{855B557D-EBF9-D4CF-DF7F-78818BE54169}"/>
              </a:ext>
            </a:extLst>
          </p:cNvPr>
          <p:cNvSpPr txBox="1"/>
          <p:nvPr/>
        </p:nvSpPr>
        <p:spPr>
          <a:xfrm>
            <a:off x="2666156" y="1698513"/>
            <a:ext cx="3811688" cy="400110"/>
          </a:xfrm>
          <a:prstGeom prst="rect">
            <a:avLst/>
          </a:prstGeom>
          <a:noFill/>
        </p:spPr>
        <p:txBody>
          <a:bodyPr wrap="square">
            <a:spAutoFit/>
          </a:bodyPr>
          <a:lstStyle/>
          <a:p>
            <a:pPr eaLnBrk="1" hangingPunct="1">
              <a:spcBef>
                <a:spcPct val="0"/>
              </a:spcBef>
              <a:buClrTx/>
              <a:buFontTx/>
              <a:buNone/>
            </a:pPr>
            <a:r>
              <a:rPr lang="es-ES_tradnl" altLang="es-ES" sz="2000" b="1" dirty="0">
                <a:latin typeface="Palatino" pitchFamily="2" charset="77"/>
                <a:ea typeface="Palatino" pitchFamily="2" charset="77"/>
              </a:rPr>
              <a:t>Mantener una buena salud oral</a:t>
            </a:r>
            <a:endParaRPr lang="es-ES" altLang="es-ES" sz="2000" b="1" dirty="0">
              <a:latin typeface="Palatino" pitchFamily="2" charset="77"/>
              <a:ea typeface="Palatino" pitchFamily="2" charset="77"/>
            </a:endParaRPr>
          </a:p>
        </p:txBody>
      </p:sp>
      <p:sp>
        <p:nvSpPr>
          <p:cNvPr id="9" name="CuadroTexto 8">
            <a:extLst>
              <a:ext uri="{FF2B5EF4-FFF2-40B4-BE49-F238E27FC236}">
                <a16:creationId xmlns:a16="http://schemas.microsoft.com/office/drawing/2014/main" id="{C92590D5-3DFF-0D52-8BD0-6B8053A25111}"/>
              </a:ext>
            </a:extLst>
          </p:cNvPr>
          <p:cNvSpPr txBox="1"/>
          <p:nvPr/>
        </p:nvSpPr>
        <p:spPr>
          <a:xfrm>
            <a:off x="2561395" y="2248733"/>
            <a:ext cx="4061946" cy="400110"/>
          </a:xfrm>
          <a:prstGeom prst="rect">
            <a:avLst/>
          </a:prstGeom>
          <a:noFill/>
        </p:spPr>
        <p:txBody>
          <a:bodyPr wrap="square">
            <a:spAutoFit/>
          </a:bodyPr>
          <a:lstStyle/>
          <a:p>
            <a:pPr eaLnBrk="1" hangingPunct="1">
              <a:spcBef>
                <a:spcPct val="0"/>
              </a:spcBef>
              <a:buClrTx/>
              <a:buFontTx/>
              <a:buNone/>
            </a:pPr>
            <a:r>
              <a:rPr lang="es-ES_tradnl" altLang="es-ES" sz="2000" b="1" dirty="0">
                <a:latin typeface="Palatino" pitchFamily="2" charset="77"/>
                <a:ea typeface="Palatino" pitchFamily="2" charset="77"/>
              </a:rPr>
              <a:t>Mantener una buena higiene oral</a:t>
            </a:r>
            <a:endParaRPr lang="es-ES" altLang="es-ES" sz="2000" b="1" dirty="0">
              <a:latin typeface="Palatino" pitchFamily="2" charset="77"/>
              <a:ea typeface="Palatino" pitchFamily="2" charset="77"/>
            </a:endParaRPr>
          </a:p>
        </p:txBody>
      </p:sp>
      <p:sp>
        <p:nvSpPr>
          <p:cNvPr id="10" name="Rectángulo 9">
            <a:extLst>
              <a:ext uri="{FF2B5EF4-FFF2-40B4-BE49-F238E27FC236}">
                <a16:creationId xmlns:a16="http://schemas.microsoft.com/office/drawing/2014/main" id="{C69EE77A-9891-2C79-8096-FEDD3B588503}"/>
              </a:ext>
            </a:extLst>
          </p:cNvPr>
          <p:cNvSpPr/>
          <p:nvPr/>
        </p:nvSpPr>
        <p:spPr>
          <a:xfrm rot="5400000" flipH="1">
            <a:off x="4484339" y="3120006"/>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69445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D9D6BC-1232-153A-F49C-17E6CA8A6B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241"/>
          <a:stretch/>
        </p:blipFill>
        <p:spPr bwMode="auto">
          <a:xfrm>
            <a:off x="0" y="-5544"/>
            <a:ext cx="5256213" cy="343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Eritro 2">
            <a:extLst>
              <a:ext uri="{FF2B5EF4-FFF2-40B4-BE49-F238E27FC236}">
                <a16:creationId xmlns:a16="http://schemas.microsoft.com/office/drawing/2014/main" id="{6C83AC70-9EC2-3F4C-C1E7-A0C2F4431B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8717"/>
          <a:stretch/>
        </p:blipFill>
        <p:spPr bwMode="auto">
          <a:xfrm>
            <a:off x="5256212" y="-5544"/>
            <a:ext cx="3889955" cy="343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DA5C3785-9651-38C0-B334-8A76DE43CA40}"/>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CuadroTexto 6">
            <a:extLst>
              <a:ext uri="{FF2B5EF4-FFF2-40B4-BE49-F238E27FC236}">
                <a16:creationId xmlns:a16="http://schemas.microsoft.com/office/drawing/2014/main" id="{9DC0CA59-8626-9703-F285-71CC299AA1C4}"/>
              </a:ext>
            </a:extLst>
          </p:cNvPr>
          <p:cNvSpPr txBox="1"/>
          <p:nvPr/>
        </p:nvSpPr>
        <p:spPr>
          <a:xfrm>
            <a:off x="2666156" y="4624593"/>
            <a:ext cx="3811688"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Hacer revisiones periódicas</a:t>
            </a:r>
            <a:endParaRPr lang="es-ES" altLang="es-ES" sz="2000" b="1" dirty="0">
              <a:latin typeface="Palatino" pitchFamily="2" charset="77"/>
              <a:ea typeface="Palatino" pitchFamily="2" charset="77"/>
            </a:endParaRPr>
          </a:p>
        </p:txBody>
      </p:sp>
      <p:sp>
        <p:nvSpPr>
          <p:cNvPr id="8" name="CuadroTexto 7">
            <a:extLst>
              <a:ext uri="{FF2B5EF4-FFF2-40B4-BE49-F238E27FC236}">
                <a16:creationId xmlns:a16="http://schemas.microsoft.com/office/drawing/2014/main" id="{D1D66ADA-C9C4-5977-6EB7-7F026CDE6406}"/>
              </a:ext>
            </a:extLst>
          </p:cNvPr>
          <p:cNvSpPr txBox="1"/>
          <p:nvPr/>
        </p:nvSpPr>
        <p:spPr>
          <a:xfrm>
            <a:off x="2526051" y="5174813"/>
            <a:ext cx="4091897" cy="400110"/>
          </a:xfrm>
          <a:prstGeom prst="rect">
            <a:avLst/>
          </a:prstGeom>
          <a:noFill/>
        </p:spPr>
        <p:txBody>
          <a:bodyPr wrap="square">
            <a:spAutoFit/>
          </a:bodyPr>
          <a:lstStyle/>
          <a:p>
            <a:pPr eaLnBrk="1" hangingPunct="1">
              <a:spcBef>
                <a:spcPct val="0"/>
              </a:spcBef>
              <a:buClrTx/>
              <a:buFontTx/>
              <a:buNone/>
            </a:pPr>
            <a:r>
              <a:rPr lang="es-ES_tradnl" altLang="es-ES" sz="2000" b="1" dirty="0">
                <a:latin typeface="Palatino" pitchFamily="2" charset="77"/>
                <a:ea typeface="Palatino" pitchFamily="2" charset="77"/>
              </a:rPr>
              <a:t>Explorar bien toda la cavidad oral</a:t>
            </a:r>
            <a:endParaRPr lang="es-ES" altLang="es-ES" sz="2000" b="1" dirty="0">
              <a:latin typeface="Palatino" pitchFamily="2" charset="77"/>
              <a:ea typeface="Palatino" pitchFamily="2" charset="77"/>
            </a:endParaRPr>
          </a:p>
        </p:txBody>
      </p:sp>
      <p:sp>
        <p:nvSpPr>
          <p:cNvPr id="9" name="Rectángulo 8">
            <a:extLst>
              <a:ext uri="{FF2B5EF4-FFF2-40B4-BE49-F238E27FC236}">
                <a16:creationId xmlns:a16="http://schemas.microsoft.com/office/drawing/2014/main" id="{96483DC5-9962-6AFF-BAB6-6F94EB6F8E68}"/>
              </a:ext>
            </a:extLst>
          </p:cNvPr>
          <p:cNvSpPr/>
          <p:nvPr/>
        </p:nvSpPr>
        <p:spPr>
          <a:xfrm rot="5400000" flipH="1">
            <a:off x="5188921" y="2824556"/>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72106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gua">
            <a:extLst>
              <a:ext uri="{FF2B5EF4-FFF2-40B4-BE49-F238E27FC236}">
                <a16:creationId xmlns:a16="http://schemas.microsoft.com/office/drawing/2014/main" id="{1CFE83F3-97A9-CB59-8E7E-1DD2B97C4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68700"/>
            <a:ext cx="4681538"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29A513AA-D742-2697-853C-A1A87BD52F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43" r="2396"/>
          <a:stretch/>
        </p:blipFill>
        <p:spPr bwMode="auto">
          <a:xfrm>
            <a:off x="4681538" y="3568700"/>
            <a:ext cx="4462462"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366526F9-1082-8718-6B66-BEE2AF1228EC}"/>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CuadroTexto 6">
            <a:extLst>
              <a:ext uri="{FF2B5EF4-FFF2-40B4-BE49-F238E27FC236}">
                <a16:creationId xmlns:a16="http://schemas.microsoft.com/office/drawing/2014/main" id="{46D50163-F0CB-9454-67E8-8E3831180178}"/>
              </a:ext>
            </a:extLst>
          </p:cNvPr>
          <p:cNvSpPr txBox="1"/>
          <p:nvPr/>
        </p:nvSpPr>
        <p:spPr>
          <a:xfrm>
            <a:off x="2560298" y="1626095"/>
            <a:ext cx="4023402"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Mantener una buena hidratación</a:t>
            </a:r>
            <a:endParaRPr lang="es-ES" altLang="es-ES" sz="2000" b="1" dirty="0">
              <a:latin typeface="Palatino" pitchFamily="2" charset="77"/>
              <a:ea typeface="Palatino" pitchFamily="2" charset="77"/>
            </a:endParaRPr>
          </a:p>
        </p:txBody>
      </p:sp>
      <p:sp>
        <p:nvSpPr>
          <p:cNvPr id="8" name="CuadroTexto 7">
            <a:extLst>
              <a:ext uri="{FF2B5EF4-FFF2-40B4-BE49-F238E27FC236}">
                <a16:creationId xmlns:a16="http://schemas.microsoft.com/office/drawing/2014/main" id="{33300B48-74CC-E82D-19C7-C402AB001C25}"/>
              </a:ext>
            </a:extLst>
          </p:cNvPr>
          <p:cNvSpPr txBox="1"/>
          <p:nvPr/>
        </p:nvSpPr>
        <p:spPr>
          <a:xfrm>
            <a:off x="2526050" y="2157639"/>
            <a:ext cx="4091897"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Evitar la xerostomía</a:t>
            </a:r>
            <a:endParaRPr lang="es-ES" altLang="es-ES" sz="2000" b="1" dirty="0">
              <a:latin typeface="Palatino" pitchFamily="2" charset="77"/>
              <a:ea typeface="Palatino" pitchFamily="2" charset="77"/>
            </a:endParaRPr>
          </a:p>
        </p:txBody>
      </p:sp>
      <p:sp>
        <p:nvSpPr>
          <p:cNvPr id="9" name="Rectángulo 8">
            <a:extLst>
              <a:ext uri="{FF2B5EF4-FFF2-40B4-BE49-F238E27FC236}">
                <a16:creationId xmlns:a16="http://schemas.microsoft.com/office/drawing/2014/main" id="{42F29E4C-937B-3C29-FFD4-2D5EA40E01A3}"/>
              </a:ext>
            </a:extLst>
          </p:cNvPr>
          <p:cNvSpPr/>
          <p:nvPr/>
        </p:nvSpPr>
        <p:spPr>
          <a:xfrm rot="5400000" flipH="1">
            <a:off x="4255271" y="2956494"/>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29234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1C5F6F-BBD1-D06D-50F8-946D9F46D3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644"/>
          <a:stretch/>
        </p:blipFill>
        <p:spPr bwMode="auto">
          <a:xfrm>
            <a:off x="0" y="1"/>
            <a:ext cx="4495800" cy="315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51D77AC-920F-09BB-AD38-4E0EBFFE1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11918"/>
            <a:ext cx="4648200"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C745360B-759C-6736-607B-CF57C71991D4}"/>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CuadroTexto 6">
            <a:extLst>
              <a:ext uri="{FF2B5EF4-FFF2-40B4-BE49-F238E27FC236}">
                <a16:creationId xmlns:a16="http://schemas.microsoft.com/office/drawing/2014/main" id="{3B72AF2D-6709-3B69-FE83-A99B5D883889}"/>
              </a:ext>
            </a:extLst>
          </p:cNvPr>
          <p:cNvSpPr txBox="1"/>
          <p:nvPr/>
        </p:nvSpPr>
        <p:spPr>
          <a:xfrm>
            <a:off x="2878344" y="4523300"/>
            <a:ext cx="3387312"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Consumir frutas y verduras</a:t>
            </a:r>
            <a:endParaRPr lang="es-ES" altLang="es-ES" sz="2000" b="1" dirty="0">
              <a:latin typeface="Palatino" pitchFamily="2" charset="77"/>
              <a:ea typeface="Palatino" pitchFamily="2" charset="77"/>
            </a:endParaRPr>
          </a:p>
        </p:txBody>
      </p:sp>
      <p:sp>
        <p:nvSpPr>
          <p:cNvPr id="8" name="CuadroTexto 7">
            <a:extLst>
              <a:ext uri="{FF2B5EF4-FFF2-40B4-BE49-F238E27FC236}">
                <a16:creationId xmlns:a16="http://schemas.microsoft.com/office/drawing/2014/main" id="{8682BA9B-46DF-65FA-5323-D7CD211493BC}"/>
              </a:ext>
            </a:extLst>
          </p:cNvPr>
          <p:cNvSpPr txBox="1"/>
          <p:nvPr/>
        </p:nvSpPr>
        <p:spPr>
          <a:xfrm>
            <a:off x="1856362" y="5054843"/>
            <a:ext cx="5431276" cy="707886"/>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El aumento del consumo de vegetales en España evitaría el </a:t>
            </a:r>
            <a:r>
              <a:rPr lang="es-ES_tradnl" altLang="es-ES" sz="2000" b="1" dirty="0">
                <a:solidFill>
                  <a:srgbClr val="FF0000"/>
                </a:solidFill>
                <a:latin typeface="Palatino" pitchFamily="2" charset="77"/>
                <a:ea typeface="Palatino" pitchFamily="2" charset="77"/>
              </a:rPr>
              <a:t>41% </a:t>
            </a:r>
            <a:r>
              <a:rPr lang="es-ES_tradnl" altLang="es-ES" sz="2000" b="1" dirty="0">
                <a:latin typeface="Palatino" pitchFamily="2" charset="77"/>
                <a:ea typeface="Palatino" pitchFamily="2" charset="77"/>
              </a:rPr>
              <a:t>del cáncer orofaríngeo</a:t>
            </a:r>
            <a:endParaRPr lang="es-ES" altLang="es-ES" sz="2000" b="1" dirty="0">
              <a:latin typeface="Palatino" pitchFamily="2" charset="77"/>
              <a:ea typeface="Palatino" pitchFamily="2" charset="77"/>
            </a:endParaRPr>
          </a:p>
        </p:txBody>
      </p:sp>
      <p:sp>
        <p:nvSpPr>
          <p:cNvPr id="9" name="CuadroTexto 8">
            <a:extLst>
              <a:ext uri="{FF2B5EF4-FFF2-40B4-BE49-F238E27FC236}">
                <a16:creationId xmlns:a16="http://schemas.microsoft.com/office/drawing/2014/main" id="{3C58CD55-30EA-EB25-1C19-A24AE6AE45EC}"/>
              </a:ext>
            </a:extLst>
          </p:cNvPr>
          <p:cNvSpPr txBox="1"/>
          <p:nvPr/>
        </p:nvSpPr>
        <p:spPr>
          <a:xfrm>
            <a:off x="2878344" y="4013161"/>
            <a:ext cx="3387312" cy="400110"/>
          </a:xfrm>
          <a:prstGeom prst="rect">
            <a:avLst/>
          </a:prstGeom>
          <a:noFill/>
        </p:spPr>
        <p:txBody>
          <a:bodyPr wrap="square">
            <a:spAutoFit/>
          </a:bodyPr>
          <a:lstStyle/>
          <a:p>
            <a:pPr algn="ctr" eaLnBrk="1" hangingPunct="1">
              <a:spcBef>
                <a:spcPct val="0"/>
              </a:spcBef>
              <a:buClrTx/>
              <a:buFontTx/>
              <a:buNone/>
            </a:pPr>
            <a:r>
              <a:rPr lang="es-ES_tradnl" altLang="es-ES" sz="2000" b="1" dirty="0">
                <a:solidFill>
                  <a:srgbClr val="FF0000"/>
                </a:solidFill>
                <a:latin typeface="Palatino" pitchFamily="2" charset="77"/>
                <a:ea typeface="Palatino" pitchFamily="2" charset="77"/>
              </a:rPr>
              <a:t>¡5 unidades al día!</a:t>
            </a:r>
            <a:endParaRPr lang="es-ES" altLang="es-ES" sz="2000" b="1" dirty="0">
              <a:solidFill>
                <a:srgbClr val="FF0000"/>
              </a:solidFill>
              <a:latin typeface="Palatino" pitchFamily="2" charset="77"/>
              <a:ea typeface="Palatino" pitchFamily="2" charset="77"/>
            </a:endParaRPr>
          </a:p>
        </p:txBody>
      </p:sp>
      <p:sp>
        <p:nvSpPr>
          <p:cNvPr id="10" name="Rectángulo 9">
            <a:extLst>
              <a:ext uri="{FF2B5EF4-FFF2-40B4-BE49-F238E27FC236}">
                <a16:creationId xmlns:a16="http://schemas.microsoft.com/office/drawing/2014/main" id="{A6F0C35F-1E00-E197-2F28-07BC4D6AA888}"/>
              </a:ext>
            </a:extLst>
          </p:cNvPr>
          <p:cNvSpPr/>
          <p:nvPr/>
        </p:nvSpPr>
        <p:spPr>
          <a:xfrm rot="5400000" flipH="1">
            <a:off x="4504707" y="2546908"/>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3593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ereales">
            <a:extLst>
              <a:ext uri="{FF2B5EF4-FFF2-40B4-BE49-F238E27FC236}">
                <a16:creationId xmlns:a16="http://schemas.microsoft.com/office/drawing/2014/main" id="{8EC7A1EF-398E-607F-0074-AD9D1BE9E2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8431"/>
          <a:stretch/>
        </p:blipFill>
        <p:spPr bwMode="auto">
          <a:xfrm>
            <a:off x="4737743" y="3429001"/>
            <a:ext cx="440625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z 2">
            <a:extLst>
              <a:ext uri="{FF2B5EF4-FFF2-40B4-BE49-F238E27FC236}">
                <a16:creationId xmlns:a16="http://schemas.microsoft.com/office/drawing/2014/main" id="{E080560A-FC1A-BCB1-5AB7-7EAF7B17819D}"/>
              </a:ext>
            </a:extLst>
          </p:cNvPr>
          <p:cNvPicPr>
            <a:picLocks noChangeAspect="1" noChangeArrowheads="1"/>
          </p:cNvPicPr>
          <p:nvPr/>
        </p:nvPicPr>
        <p:blipFill rotWithShape="1">
          <a:blip r:embed="rId3">
            <a:lum bright="6000"/>
            <a:extLst>
              <a:ext uri="{28A0092B-C50C-407E-A947-70E740481C1C}">
                <a14:useLocalDpi xmlns:a14="http://schemas.microsoft.com/office/drawing/2010/main" val="0"/>
              </a:ext>
            </a:extLst>
          </a:blip>
          <a:srcRect l="7508"/>
          <a:stretch/>
        </p:blipFill>
        <p:spPr bwMode="auto">
          <a:xfrm>
            <a:off x="0" y="3428999"/>
            <a:ext cx="4737744" cy="342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FF70FEA9-7897-7112-8CB9-8A2913BDF9A4}"/>
              </a:ext>
            </a:extLst>
          </p:cNvPr>
          <p:cNvSpPr/>
          <p:nvPr/>
        </p:nvSpPr>
        <p:spPr>
          <a:xfrm rot="5400000" flipH="1">
            <a:off x="4581710" y="281679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98732998-334B-8276-4F41-AEC15183A3AC}"/>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9" name="CuadroTexto 8">
            <a:extLst>
              <a:ext uri="{FF2B5EF4-FFF2-40B4-BE49-F238E27FC236}">
                <a16:creationId xmlns:a16="http://schemas.microsoft.com/office/drawing/2014/main" id="{5B960621-4D17-131F-AA2B-D852B56CC17F}"/>
              </a:ext>
            </a:extLst>
          </p:cNvPr>
          <p:cNvSpPr txBox="1"/>
          <p:nvPr/>
        </p:nvSpPr>
        <p:spPr>
          <a:xfrm>
            <a:off x="2555702" y="1328485"/>
            <a:ext cx="4032595"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Consumir cereales no procesados</a:t>
            </a:r>
            <a:endParaRPr lang="es-ES" altLang="es-ES" sz="2000" b="1" dirty="0">
              <a:latin typeface="Palatino" pitchFamily="2" charset="77"/>
              <a:ea typeface="Palatino" pitchFamily="2" charset="77"/>
            </a:endParaRPr>
          </a:p>
        </p:txBody>
      </p:sp>
      <p:sp>
        <p:nvSpPr>
          <p:cNvPr id="10" name="CuadroTexto 9">
            <a:extLst>
              <a:ext uri="{FF2B5EF4-FFF2-40B4-BE49-F238E27FC236}">
                <a16:creationId xmlns:a16="http://schemas.microsoft.com/office/drawing/2014/main" id="{CB893F09-33AE-5622-0CE9-FAFFFBF0E0C3}"/>
              </a:ext>
            </a:extLst>
          </p:cNvPr>
          <p:cNvSpPr txBox="1"/>
          <p:nvPr/>
        </p:nvSpPr>
        <p:spPr>
          <a:xfrm>
            <a:off x="1856362" y="1807717"/>
            <a:ext cx="5431276"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Consumir pescado</a:t>
            </a:r>
            <a:endParaRPr lang="es-ES" altLang="es-ES" sz="2000" b="1" dirty="0">
              <a:latin typeface="Palatino" pitchFamily="2" charset="77"/>
              <a:ea typeface="Palatino" pitchFamily="2" charset="77"/>
            </a:endParaRPr>
          </a:p>
        </p:txBody>
      </p:sp>
    </p:spTree>
    <p:extLst>
      <p:ext uri="{BB962C8B-B14F-4D97-AF65-F5344CB8AC3E}">
        <p14:creationId xmlns:p14="http://schemas.microsoft.com/office/powerpoint/2010/main" val="127857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arne 2">
            <a:extLst>
              <a:ext uri="{FF2B5EF4-FFF2-40B4-BE49-F238E27FC236}">
                <a16:creationId xmlns:a16="http://schemas.microsoft.com/office/drawing/2014/main" id="{42749ED4-5299-A6C8-ECC3-AC2E81CD7E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01" t="34642"/>
          <a:stretch/>
        </p:blipFill>
        <p:spPr bwMode="auto">
          <a:xfrm>
            <a:off x="-2" y="-5544"/>
            <a:ext cx="4572001" cy="343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morcillas 1">
            <a:extLst>
              <a:ext uri="{FF2B5EF4-FFF2-40B4-BE49-F238E27FC236}">
                <a16:creationId xmlns:a16="http://schemas.microsoft.com/office/drawing/2014/main" id="{78E28A1E-0060-4C08-349D-10D0D66D3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2AF2711D-26C9-D417-B888-C59D9811C60E}"/>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Rectángulo 7">
            <a:extLst>
              <a:ext uri="{FF2B5EF4-FFF2-40B4-BE49-F238E27FC236}">
                <a16:creationId xmlns:a16="http://schemas.microsoft.com/office/drawing/2014/main" id="{2921D05F-1F0F-3693-F583-01AA08691834}"/>
              </a:ext>
            </a:extLst>
          </p:cNvPr>
          <p:cNvSpPr/>
          <p:nvPr/>
        </p:nvSpPr>
        <p:spPr>
          <a:xfrm rot="5400000" flipH="1">
            <a:off x="4581710" y="281679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DE333DBB-9748-8F77-F4FD-6ABA44285337}"/>
              </a:ext>
            </a:extLst>
          </p:cNvPr>
          <p:cNvSpPr txBox="1"/>
          <p:nvPr/>
        </p:nvSpPr>
        <p:spPr>
          <a:xfrm>
            <a:off x="2555702" y="4562574"/>
            <a:ext cx="4032595"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Reducir el consumo de carne roja</a:t>
            </a:r>
            <a:endParaRPr lang="es-ES" altLang="es-ES" sz="2000" b="1" dirty="0">
              <a:latin typeface="Palatino" pitchFamily="2" charset="77"/>
              <a:ea typeface="Palatino" pitchFamily="2" charset="77"/>
            </a:endParaRPr>
          </a:p>
        </p:txBody>
      </p:sp>
      <p:sp>
        <p:nvSpPr>
          <p:cNvPr id="10" name="CuadroTexto 9">
            <a:extLst>
              <a:ext uri="{FF2B5EF4-FFF2-40B4-BE49-F238E27FC236}">
                <a16:creationId xmlns:a16="http://schemas.microsoft.com/office/drawing/2014/main" id="{53E94EEE-3B36-1A0A-FF09-51E1B971442F}"/>
              </a:ext>
            </a:extLst>
          </p:cNvPr>
          <p:cNvSpPr txBox="1"/>
          <p:nvPr/>
        </p:nvSpPr>
        <p:spPr>
          <a:xfrm>
            <a:off x="1856362" y="5041806"/>
            <a:ext cx="5431276" cy="400110"/>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Reducir el consumo de grasa</a:t>
            </a:r>
            <a:endParaRPr lang="es-ES" altLang="es-ES" sz="2000" b="1" dirty="0">
              <a:latin typeface="Palatino" pitchFamily="2" charset="77"/>
              <a:ea typeface="Palatino" pitchFamily="2" charset="77"/>
            </a:endParaRPr>
          </a:p>
        </p:txBody>
      </p:sp>
    </p:spTree>
    <p:extLst>
      <p:ext uri="{BB962C8B-B14F-4D97-AF65-F5344CB8AC3E}">
        <p14:creationId xmlns:p14="http://schemas.microsoft.com/office/powerpoint/2010/main" val="2622338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6060A73-87E1-8372-E8BE-34A8C1556C3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descr="dieta 3">
            <a:extLst>
              <a:ext uri="{FF2B5EF4-FFF2-40B4-BE49-F238E27FC236}">
                <a16:creationId xmlns:a16="http://schemas.microsoft.com/office/drawing/2014/main" id="{DD194F42-7903-C3FE-52D2-02B368E1F7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 t="2298" r="1364" b="1517"/>
          <a:stretch/>
        </p:blipFill>
        <p:spPr bwMode="auto">
          <a:xfrm>
            <a:off x="2690259" y="3250931"/>
            <a:ext cx="3763479" cy="282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mpd="tri">
                <a:solidFill>
                  <a:srgbClr val="000000"/>
                </a:solidFill>
                <a:miter lim="800000"/>
                <a:headEnd/>
                <a:tailEnd/>
              </a14:hiddenLine>
            </a:ext>
          </a:extLst>
        </p:spPr>
      </p:pic>
      <p:sp>
        <p:nvSpPr>
          <p:cNvPr id="6" name="CuadroTexto 5">
            <a:extLst>
              <a:ext uri="{FF2B5EF4-FFF2-40B4-BE49-F238E27FC236}">
                <a16:creationId xmlns:a16="http://schemas.microsoft.com/office/drawing/2014/main" id="{59C0BFD0-8C20-538E-2BE3-4F65EACFEC2C}"/>
              </a:ext>
            </a:extLst>
          </p:cNvPr>
          <p:cNvSpPr txBox="1"/>
          <p:nvPr/>
        </p:nvSpPr>
        <p:spPr>
          <a:xfrm>
            <a:off x="2555700" y="1413040"/>
            <a:ext cx="4032595" cy="1077218"/>
          </a:xfrm>
          <a:prstGeom prst="rect">
            <a:avLst/>
          </a:prstGeom>
          <a:noFill/>
        </p:spPr>
        <p:txBody>
          <a:bodyPr wrap="square">
            <a:spAutoFit/>
          </a:bodyPr>
          <a:lstStyle/>
          <a:p>
            <a:pPr algn="ctr" eaLnBrk="1" hangingPunct="1">
              <a:spcBef>
                <a:spcPct val="0"/>
              </a:spcBef>
              <a:buClrTx/>
              <a:buFontTx/>
              <a:buNone/>
            </a:pPr>
            <a:r>
              <a:rPr lang="es-ES_tradnl" altLang="es-ES" sz="2000" b="1" dirty="0">
                <a:latin typeface="Palatino" pitchFamily="2" charset="77"/>
                <a:ea typeface="Palatino" pitchFamily="2" charset="77"/>
              </a:rPr>
              <a:t>Dieta saludable</a:t>
            </a:r>
          </a:p>
          <a:p>
            <a:pPr algn="ctr" eaLnBrk="1" hangingPunct="1">
              <a:spcBef>
                <a:spcPct val="0"/>
              </a:spcBef>
              <a:buClrTx/>
              <a:buFontTx/>
              <a:buNone/>
            </a:pPr>
            <a:endParaRPr lang="es-ES_tradnl" altLang="es-ES" sz="2000" b="1" dirty="0">
              <a:latin typeface="Palatino" pitchFamily="2" charset="77"/>
              <a:ea typeface="Palatino" pitchFamily="2" charset="77"/>
            </a:endParaRPr>
          </a:p>
          <a:p>
            <a:pPr algn="ctr" eaLnBrk="1" hangingPunct="1">
              <a:spcBef>
                <a:spcPct val="0"/>
              </a:spcBef>
              <a:buClrTx/>
              <a:buFontTx/>
              <a:buNone/>
            </a:pPr>
            <a:r>
              <a:rPr lang="es-ES_tradnl" altLang="es-ES" sz="2400" b="1" dirty="0">
                <a:solidFill>
                  <a:srgbClr val="FF0000"/>
                </a:solidFill>
                <a:latin typeface="Palatino" pitchFamily="2" charset="77"/>
                <a:ea typeface="Palatino" pitchFamily="2" charset="77"/>
              </a:rPr>
              <a:t>DIETA MEDITERRANEA</a:t>
            </a:r>
            <a:endParaRPr lang="es-ES" altLang="es-ES" sz="2400" b="1" dirty="0">
              <a:solidFill>
                <a:srgbClr val="FF0000"/>
              </a:solidFill>
              <a:latin typeface="Palatino" pitchFamily="2" charset="77"/>
              <a:ea typeface="Palatino" pitchFamily="2" charset="77"/>
            </a:endParaRPr>
          </a:p>
        </p:txBody>
      </p:sp>
      <p:sp>
        <p:nvSpPr>
          <p:cNvPr id="7" name="Rectángulo 6">
            <a:extLst>
              <a:ext uri="{FF2B5EF4-FFF2-40B4-BE49-F238E27FC236}">
                <a16:creationId xmlns:a16="http://schemas.microsoft.com/office/drawing/2014/main" id="{AD098155-C4E1-B1A6-2809-AC19AF3C9B3D}"/>
              </a:ext>
            </a:extLst>
          </p:cNvPr>
          <p:cNvSpPr/>
          <p:nvPr/>
        </p:nvSpPr>
        <p:spPr>
          <a:xfrm flipH="1">
            <a:off x="2608530" y="4048827"/>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909562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4C1324F-D4DA-40ED-6E16-C6E5920D3E6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AE867AB6-A378-43E7-36E4-B68C38689621}"/>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00.</a:t>
            </a:r>
            <a:r>
              <a:rPr lang="es-ES" altLang="es-ES" sz="1400" b="1" dirty="0">
                <a:solidFill>
                  <a:schemeClr val="bg1"/>
                </a:solidFill>
                <a:latin typeface="Palatino" pitchFamily="2" charset="77"/>
                <a:ea typeface="Palatino" pitchFamily="2" charset="77"/>
              </a:rPr>
              <a:t> Cáncer Oral</a:t>
            </a:r>
          </a:p>
        </p:txBody>
      </p:sp>
      <p:sp>
        <p:nvSpPr>
          <p:cNvPr id="7" name="CuadroTexto 6">
            <a:extLst>
              <a:ext uri="{FF2B5EF4-FFF2-40B4-BE49-F238E27FC236}">
                <a16:creationId xmlns:a16="http://schemas.microsoft.com/office/drawing/2014/main" id="{E915EC2D-DB88-7E4E-A216-48DA9D5FD806}"/>
              </a:ext>
            </a:extLst>
          </p:cNvPr>
          <p:cNvSpPr txBox="1"/>
          <p:nvPr/>
        </p:nvSpPr>
        <p:spPr>
          <a:xfrm>
            <a:off x="1479884" y="2967335"/>
            <a:ext cx="6184232" cy="923330"/>
          </a:xfrm>
          <a:prstGeom prst="rect">
            <a:avLst/>
          </a:prstGeom>
          <a:noFill/>
        </p:spPr>
        <p:txBody>
          <a:bodyPr wrap="square">
            <a:spAutoFit/>
          </a:bodyPr>
          <a:lstStyle/>
          <a:p>
            <a:pPr algn="ctr" eaLnBrk="1" hangingPunct="1">
              <a:spcBef>
                <a:spcPct val="50000"/>
              </a:spcBef>
              <a:buClrTx/>
              <a:buFontTx/>
              <a:buNone/>
            </a:pPr>
            <a:r>
              <a:rPr lang="es-ES_tradnl" altLang="es-ES" dirty="0">
                <a:latin typeface="Palatino" pitchFamily="2" charset="77"/>
                <a:ea typeface="Palatino" pitchFamily="2" charset="77"/>
              </a:rPr>
              <a:t>La mayoría de las </a:t>
            </a:r>
            <a:r>
              <a:rPr lang="es-ES_tradnl" altLang="es-ES" dirty="0" err="1">
                <a:latin typeface="Palatino" pitchFamily="2" charset="77"/>
                <a:ea typeface="Palatino" pitchFamily="2" charset="77"/>
              </a:rPr>
              <a:t>malignizaciones</a:t>
            </a:r>
            <a:r>
              <a:rPr lang="es-ES_tradnl" altLang="es-ES" dirty="0">
                <a:latin typeface="Palatino" pitchFamily="2" charset="77"/>
                <a:ea typeface="Palatino" pitchFamily="2" charset="77"/>
              </a:rPr>
              <a:t> orales se localizan en los tejidos blandos y pueden ser detectadas a través de una cuidadosa inspección visual de la cavidad oral.</a:t>
            </a:r>
            <a:endParaRPr lang="es-ES" altLang="es-ES" dirty="0">
              <a:latin typeface="Palatino" pitchFamily="2" charset="77"/>
              <a:ea typeface="Palatino" pitchFamily="2" charset="77"/>
            </a:endParaRPr>
          </a:p>
        </p:txBody>
      </p:sp>
    </p:spTree>
    <p:extLst>
      <p:ext uri="{BB962C8B-B14F-4D97-AF65-F5344CB8AC3E}">
        <p14:creationId xmlns:p14="http://schemas.microsoft.com/office/powerpoint/2010/main" val="2854061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DB9DCDD-598A-186F-EF9A-83514BB8807D}"/>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619D8A9E-5740-0020-CEDB-223B7AC70AE2}"/>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02.</a:t>
            </a:r>
            <a:r>
              <a:rPr lang="es-ES" altLang="es-ES" sz="1400" b="1" dirty="0">
                <a:solidFill>
                  <a:schemeClr val="bg1"/>
                </a:solidFill>
                <a:latin typeface="Palatino" pitchFamily="2" charset="77"/>
                <a:ea typeface="Palatino" pitchFamily="2" charset="77"/>
              </a:rPr>
              <a:t> Síntomas y signos del cáncer oral y faríngeo</a:t>
            </a:r>
          </a:p>
        </p:txBody>
      </p:sp>
      <p:sp>
        <p:nvSpPr>
          <p:cNvPr id="6" name="Rectángulo 5">
            <a:extLst>
              <a:ext uri="{FF2B5EF4-FFF2-40B4-BE49-F238E27FC236}">
                <a16:creationId xmlns:a16="http://schemas.microsoft.com/office/drawing/2014/main" id="{84D0B966-D89D-6805-11E5-BB83AE4A579F}"/>
              </a:ext>
            </a:extLst>
          </p:cNvPr>
          <p:cNvSpPr/>
          <p:nvPr/>
        </p:nvSpPr>
        <p:spPr>
          <a:xfrm>
            <a:off x="4372633" y="2453329"/>
            <a:ext cx="45719" cy="151591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500EC0A7-C4EB-2ABE-3F04-D50BCFC6ECC1}"/>
              </a:ext>
            </a:extLst>
          </p:cNvPr>
          <p:cNvSpPr txBox="1"/>
          <p:nvPr/>
        </p:nvSpPr>
        <p:spPr>
          <a:xfrm>
            <a:off x="1809048" y="1765174"/>
            <a:ext cx="1736312" cy="461665"/>
          </a:xfrm>
          <a:prstGeom prst="rect">
            <a:avLst/>
          </a:prstGeom>
          <a:noFill/>
        </p:spPr>
        <p:txBody>
          <a:bodyPr wrap="square">
            <a:spAutoFit/>
          </a:bodyPr>
          <a:lstStyle/>
          <a:p>
            <a:pPr algn="ctr" eaLnBrk="1" hangingPunct="1">
              <a:spcBef>
                <a:spcPct val="0"/>
              </a:spcBef>
              <a:buClrTx/>
              <a:buFontTx/>
              <a:buNone/>
            </a:pPr>
            <a:r>
              <a:rPr lang="es-ES_tradnl" altLang="es-ES" sz="2400" b="1" dirty="0">
                <a:latin typeface="Palatino" pitchFamily="2" charset="77"/>
                <a:ea typeface="Palatino" pitchFamily="2" charset="77"/>
              </a:rPr>
              <a:t>Frecuentes</a:t>
            </a:r>
          </a:p>
        </p:txBody>
      </p:sp>
      <p:sp>
        <p:nvSpPr>
          <p:cNvPr id="8" name="CuadroTexto 7">
            <a:extLst>
              <a:ext uri="{FF2B5EF4-FFF2-40B4-BE49-F238E27FC236}">
                <a16:creationId xmlns:a16="http://schemas.microsoft.com/office/drawing/2014/main" id="{BCC45CF3-556F-BEB4-761D-E1001103FADF}"/>
              </a:ext>
            </a:extLst>
          </p:cNvPr>
          <p:cNvSpPr txBox="1"/>
          <p:nvPr/>
        </p:nvSpPr>
        <p:spPr>
          <a:xfrm>
            <a:off x="5403750" y="1765175"/>
            <a:ext cx="2416875" cy="461665"/>
          </a:xfrm>
          <a:prstGeom prst="rect">
            <a:avLst/>
          </a:prstGeom>
          <a:noFill/>
        </p:spPr>
        <p:txBody>
          <a:bodyPr wrap="square">
            <a:spAutoFit/>
          </a:bodyPr>
          <a:lstStyle/>
          <a:p>
            <a:pPr algn="ctr" eaLnBrk="1" hangingPunct="1">
              <a:spcBef>
                <a:spcPct val="0"/>
              </a:spcBef>
              <a:buClrTx/>
              <a:buFontTx/>
              <a:buNone/>
            </a:pPr>
            <a:r>
              <a:rPr lang="es-ES_tradnl" altLang="es-ES" sz="2400" b="1" dirty="0">
                <a:latin typeface="Palatino" pitchFamily="2" charset="77"/>
                <a:ea typeface="Palatino" pitchFamily="2" charset="77"/>
              </a:rPr>
              <a:t>Poco frecuentes</a:t>
            </a:r>
          </a:p>
        </p:txBody>
      </p:sp>
      <p:sp>
        <p:nvSpPr>
          <p:cNvPr id="9" name="Rectangle 3">
            <a:extLst>
              <a:ext uri="{FF2B5EF4-FFF2-40B4-BE49-F238E27FC236}">
                <a16:creationId xmlns:a16="http://schemas.microsoft.com/office/drawing/2014/main" id="{AFEEEE39-5DE1-047F-A9EC-E0881512249E}"/>
              </a:ext>
            </a:extLst>
          </p:cNvPr>
          <p:cNvSpPr txBox="1">
            <a:spLocks/>
          </p:cNvSpPr>
          <p:nvPr/>
        </p:nvSpPr>
        <p:spPr>
          <a:xfrm>
            <a:off x="1135423" y="2453328"/>
            <a:ext cx="3083562" cy="19513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Lesión ulcerada</a:t>
            </a:r>
          </a:p>
          <a:p>
            <a:pPr>
              <a:lnSpc>
                <a:spcPct val="80000"/>
              </a:lnSpc>
              <a:buClr>
                <a:srgbClr val="FF0000"/>
              </a:buClr>
              <a:buSzPct val="110000"/>
            </a:pPr>
            <a:r>
              <a:rPr lang="es-ES" altLang="es-ES" sz="1800" dirty="0">
                <a:latin typeface="Palatino" pitchFamily="2" charset="77"/>
                <a:ea typeface="Palatino" pitchFamily="2" charset="77"/>
              </a:rPr>
              <a:t>Nódulo, masa, mancha blanca o roja</a:t>
            </a:r>
          </a:p>
          <a:p>
            <a:pPr>
              <a:lnSpc>
                <a:spcPct val="80000"/>
              </a:lnSpc>
              <a:buClr>
                <a:srgbClr val="FF0000"/>
              </a:buClr>
              <a:buSzPct val="110000"/>
            </a:pPr>
            <a:r>
              <a:rPr lang="es-ES" altLang="es-ES" sz="1800" dirty="0">
                <a:latin typeface="Palatino" pitchFamily="2" charset="77"/>
                <a:ea typeface="Palatino" pitchFamily="2" charset="77"/>
              </a:rPr>
              <a:t>Alterada la movilidad lingual</a:t>
            </a:r>
          </a:p>
          <a:p>
            <a:pPr>
              <a:lnSpc>
                <a:spcPct val="80000"/>
              </a:lnSpc>
              <a:buClr>
                <a:srgbClr val="FF0000"/>
              </a:buClr>
              <a:buSzPct val="110000"/>
            </a:pPr>
            <a:r>
              <a:rPr lang="es-ES" altLang="es-ES" sz="1800" dirty="0">
                <a:latin typeface="Palatino" pitchFamily="2" charset="77"/>
                <a:ea typeface="Palatino" pitchFamily="2" charset="77"/>
              </a:rPr>
              <a:t>Cambio en la habla</a:t>
            </a:r>
          </a:p>
          <a:p>
            <a:pPr>
              <a:lnSpc>
                <a:spcPct val="80000"/>
              </a:lnSpc>
              <a:buClr>
                <a:srgbClr val="FF0000"/>
              </a:buClr>
              <a:buSzPct val="110000"/>
            </a:pPr>
            <a:r>
              <a:rPr lang="es-ES" altLang="es-ES" sz="1800" dirty="0">
                <a:latin typeface="Palatino" pitchFamily="2" charset="77"/>
                <a:ea typeface="Palatino" pitchFamily="2" charset="77"/>
              </a:rPr>
              <a:t>Disfagia</a:t>
            </a:r>
          </a:p>
        </p:txBody>
      </p:sp>
      <p:sp>
        <p:nvSpPr>
          <p:cNvPr id="10" name="Rectangle 3">
            <a:extLst>
              <a:ext uri="{FF2B5EF4-FFF2-40B4-BE49-F238E27FC236}">
                <a16:creationId xmlns:a16="http://schemas.microsoft.com/office/drawing/2014/main" id="{7544E6F3-18B9-D06C-B6CD-7622CEBCAF0C}"/>
              </a:ext>
            </a:extLst>
          </p:cNvPr>
          <p:cNvSpPr txBox="1">
            <a:spLocks/>
          </p:cNvSpPr>
          <p:nvPr/>
        </p:nvSpPr>
        <p:spPr>
          <a:xfrm>
            <a:off x="4572000" y="2453327"/>
            <a:ext cx="4080376" cy="19513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Movilidad dental</a:t>
            </a:r>
          </a:p>
          <a:p>
            <a:pPr>
              <a:lnSpc>
                <a:spcPct val="80000"/>
              </a:lnSpc>
              <a:buClr>
                <a:srgbClr val="FF0000"/>
              </a:buClr>
              <a:buSzPct val="110000"/>
            </a:pPr>
            <a:r>
              <a:rPr lang="es-ES" altLang="es-ES" sz="1800" dirty="0">
                <a:latin typeface="Palatino" pitchFamily="2" charset="77"/>
                <a:ea typeface="Palatino" pitchFamily="2" charset="77"/>
              </a:rPr>
              <a:t>No curación del alveolo después de extracción</a:t>
            </a:r>
          </a:p>
          <a:p>
            <a:pPr>
              <a:lnSpc>
                <a:spcPct val="80000"/>
              </a:lnSpc>
              <a:buClr>
                <a:srgbClr val="FF0000"/>
              </a:buClr>
              <a:buSzPct val="110000"/>
            </a:pPr>
            <a:r>
              <a:rPr lang="es-ES" altLang="es-ES" sz="1800" dirty="0">
                <a:latin typeface="Palatino" pitchFamily="2" charset="77"/>
                <a:ea typeface="Palatino" pitchFamily="2" charset="77"/>
              </a:rPr>
              <a:t>Parestesias/anestesias/</a:t>
            </a:r>
            <a:r>
              <a:rPr lang="es-ES" altLang="es-ES" sz="1800" dirty="0" err="1">
                <a:latin typeface="Palatino" pitchFamily="2" charset="77"/>
                <a:ea typeface="Palatino" pitchFamily="2" charset="77"/>
              </a:rPr>
              <a:t>hiperstesia</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2040508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71CD30E-51C1-AC2B-C17E-A07C54728CD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19D543D5-D557-ADC8-4603-DD89A82BC89F}"/>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03.</a:t>
            </a:r>
            <a:r>
              <a:rPr lang="es-ES" altLang="es-ES" sz="1400" b="1" dirty="0">
                <a:solidFill>
                  <a:schemeClr val="bg1"/>
                </a:solidFill>
                <a:latin typeface="Palatino" pitchFamily="2" charset="77"/>
                <a:ea typeface="Palatino" pitchFamily="2" charset="77"/>
              </a:rPr>
              <a:t> Cáncer oral: prevención y diagnóstico precoz</a:t>
            </a:r>
          </a:p>
        </p:txBody>
      </p:sp>
      <p:sp>
        <p:nvSpPr>
          <p:cNvPr id="6" name="Rectangle 3">
            <a:extLst>
              <a:ext uri="{FF2B5EF4-FFF2-40B4-BE49-F238E27FC236}">
                <a16:creationId xmlns:a16="http://schemas.microsoft.com/office/drawing/2014/main" id="{BC2B6172-3BAA-8473-837E-D2D453CBC6B8}"/>
              </a:ext>
            </a:extLst>
          </p:cNvPr>
          <p:cNvSpPr txBox="1">
            <a:spLocks/>
          </p:cNvSpPr>
          <p:nvPr/>
        </p:nvSpPr>
        <p:spPr>
          <a:xfrm>
            <a:off x="3030219" y="2726377"/>
            <a:ext cx="3083562" cy="14052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Historia clínica</a:t>
            </a:r>
          </a:p>
          <a:p>
            <a:pPr>
              <a:lnSpc>
                <a:spcPct val="80000"/>
              </a:lnSpc>
              <a:buClr>
                <a:srgbClr val="FF0000"/>
              </a:buClr>
              <a:buSzPct val="110000"/>
            </a:pPr>
            <a:r>
              <a:rPr lang="es-ES" altLang="es-ES" sz="1800" dirty="0">
                <a:latin typeface="Palatino" pitchFamily="2" charset="77"/>
                <a:ea typeface="Palatino" pitchFamily="2" charset="77"/>
              </a:rPr>
              <a:t>Exploración física general</a:t>
            </a:r>
          </a:p>
          <a:p>
            <a:pPr>
              <a:lnSpc>
                <a:spcPct val="80000"/>
              </a:lnSpc>
              <a:buClr>
                <a:srgbClr val="FF0000"/>
              </a:buClr>
              <a:buSzPct val="110000"/>
            </a:pPr>
            <a:r>
              <a:rPr lang="es-ES" altLang="es-ES" sz="1800" dirty="0">
                <a:latin typeface="Palatino" pitchFamily="2" charset="77"/>
                <a:ea typeface="Palatino" pitchFamily="2" charset="77"/>
              </a:rPr>
              <a:t>Exploración extraoral</a:t>
            </a:r>
          </a:p>
          <a:p>
            <a:pPr>
              <a:lnSpc>
                <a:spcPct val="80000"/>
              </a:lnSpc>
              <a:buClr>
                <a:srgbClr val="FF0000"/>
              </a:buClr>
              <a:buSzPct val="110000"/>
            </a:pPr>
            <a:r>
              <a:rPr lang="es-ES" altLang="es-ES" sz="1800" dirty="0">
                <a:latin typeface="Palatino" pitchFamily="2" charset="77"/>
                <a:ea typeface="Palatino" pitchFamily="2" charset="77"/>
              </a:rPr>
              <a:t>Exploración intraoral</a:t>
            </a:r>
          </a:p>
        </p:txBody>
      </p:sp>
    </p:spTree>
    <p:extLst>
      <p:ext uri="{BB962C8B-B14F-4D97-AF65-F5344CB8AC3E}">
        <p14:creationId xmlns:p14="http://schemas.microsoft.com/office/powerpoint/2010/main" val="1639437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2A7FD15-C779-AF0F-47AE-642F4DFC20CF}"/>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2539F0D3-42DC-0167-52AC-A66C389F1075}"/>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00.</a:t>
            </a:r>
            <a:r>
              <a:rPr lang="es-ES" altLang="es-ES" sz="1400" b="1" dirty="0">
                <a:solidFill>
                  <a:schemeClr val="bg1"/>
                </a:solidFill>
                <a:latin typeface="Palatino" pitchFamily="2" charset="77"/>
                <a:ea typeface="Palatino" pitchFamily="2" charset="77"/>
              </a:rPr>
              <a:t> Cáncer Oral</a:t>
            </a:r>
          </a:p>
        </p:txBody>
      </p:sp>
      <p:sp>
        <p:nvSpPr>
          <p:cNvPr id="6" name="Text Box 5">
            <a:extLst>
              <a:ext uri="{FF2B5EF4-FFF2-40B4-BE49-F238E27FC236}">
                <a16:creationId xmlns:a16="http://schemas.microsoft.com/office/drawing/2014/main" id="{1727E883-6D83-8DD4-7DAE-6FA553304BC5}"/>
              </a:ext>
            </a:extLst>
          </p:cNvPr>
          <p:cNvSpPr txBox="1">
            <a:spLocks noChangeArrowheads="1"/>
          </p:cNvSpPr>
          <p:nvPr/>
        </p:nvSpPr>
        <p:spPr bwMode="auto">
          <a:xfrm>
            <a:off x="511052" y="2067088"/>
            <a:ext cx="817574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1.- </a:t>
            </a:r>
            <a:r>
              <a:rPr lang="es-ES" altLang="es-ES" sz="1800" dirty="0">
                <a:latin typeface="Palatino" pitchFamily="2" charset="77"/>
                <a:ea typeface="Palatino" pitchFamily="2" charset="77"/>
              </a:rPr>
              <a:t>Proporcionar información que permita reforzar el papel de los dentistas en la </a:t>
            </a:r>
            <a:r>
              <a:rPr lang="es-ES" altLang="es-ES" sz="1800" dirty="0">
                <a:solidFill>
                  <a:srgbClr val="FF0000"/>
                </a:solidFill>
                <a:latin typeface="Palatino" pitchFamily="2" charset="77"/>
                <a:ea typeface="Palatino" pitchFamily="2" charset="77"/>
              </a:rPr>
              <a:t>prevención primaria </a:t>
            </a:r>
            <a:r>
              <a:rPr lang="es-ES" altLang="es-ES" sz="1800" dirty="0">
                <a:latin typeface="Palatino" pitchFamily="2" charset="77"/>
                <a:ea typeface="Palatino" pitchFamily="2" charset="77"/>
              </a:rPr>
              <a:t>del cáncer oral.</a:t>
            </a:r>
          </a:p>
          <a:p>
            <a:pPr eaLnBrk="1" hangingPunct="1">
              <a:spcBef>
                <a:spcPct val="50000"/>
              </a:spcBef>
              <a:buClrTx/>
              <a:buFontTx/>
              <a:buNone/>
            </a:pPr>
            <a:endParaRPr lang="es-ES" altLang="es-ES" sz="1800" dirty="0">
              <a:latin typeface="Palatino" pitchFamily="2" charset="77"/>
              <a:ea typeface="Palatino" pitchFamily="2" charset="77"/>
            </a:endParaRP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2</a:t>
            </a:r>
            <a:r>
              <a:rPr lang="es-ES" altLang="es-ES" sz="1800" dirty="0">
                <a:solidFill>
                  <a:srgbClr val="FF0000"/>
                </a:solidFill>
                <a:latin typeface="Palatino" pitchFamily="2" charset="77"/>
                <a:ea typeface="Palatino" pitchFamily="2" charset="77"/>
              </a:rPr>
              <a:t>.- Disminuir el retraso en el establecimiento del diagnóstico </a:t>
            </a:r>
            <a:r>
              <a:rPr lang="es-ES" altLang="es-ES" sz="1800" dirty="0">
                <a:latin typeface="Palatino" pitchFamily="2" charset="77"/>
                <a:ea typeface="Palatino" pitchFamily="2" charset="77"/>
              </a:rPr>
              <a:t>definitivo de lesiones precancerosas y del cáncer oral.</a:t>
            </a:r>
          </a:p>
          <a:p>
            <a:pPr eaLnBrk="1" hangingPunct="1">
              <a:spcBef>
                <a:spcPct val="50000"/>
              </a:spcBef>
              <a:buClrTx/>
              <a:buFontTx/>
              <a:buNone/>
            </a:pPr>
            <a:endParaRPr lang="es-ES" altLang="es-ES" sz="1800" dirty="0">
              <a:latin typeface="Palatino" pitchFamily="2" charset="77"/>
              <a:ea typeface="Palatino" pitchFamily="2" charset="77"/>
            </a:endParaRP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3.- </a:t>
            </a:r>
            <a:r>
              <a:rPr lang="es-ES" altLang="es-ES" sz="1800" dirty="0">
                <a:latin typeface="Palatino" pitchFamily="2" charset="77"/>
                <a:ea typeface="Palatino" pitchFamily="2" charset="77"/>
              </a:rPr>
              <a:t>Incrementar la</a:t>
            </a:r>
            <a:r>
              <a:rPr lang="es-ES" altLang="es-ES" sz="1800" dirty="0">
                <a:solidFill>
                  <a:srgbClr val="FF0000"/>
                </a:solidFill>
                <a:latin typeface="Palatino" pitchFamily="2" charset="77"/>
                <a:ea typeface="Palatino" pitchFamily="2" charset="77"/>
              </a:rPr>
              <a:t> capacidad diagnóstica </a:t>
            </a:r>
            <a:r>
              <a:rPr lang="es-ES" altLang="es-ES" sz="1800" dirty="0">
                <a:latin typeface="Palatino" pitchFamily="2" charset="77"/>
                <a:ea typeface="Palatino" pitchFamily="2" charset="77"/>
              </a:rPr>
              <a:t>para catalogar adecuadamente una lesión oral como benigna, precancerosa o maligna.</a:t>
            </a:r>
          </a:p>
          <a:p>
            <a:pPr eaLnBrk="1" hangingPunct="1">
              <a:spcBef>
                <a:spcPct val="50000"/>
              </a:spcBef>
              <a:buClrTx/>
              <a:buFontTx/>
              <a:buNone/>
            </a:pPr>
            <a:endParaRPr lang="es-ES" altLang="es-ES" sz="1800" dirty="0">
              <a:latin typeface="Palatino" pitchFamily="2" charset="77"/>
              <a:ea typeface="Palatino" pitchFamily="2" charset="77"/>
            </a:endParaRP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4.- </a:t>
            </a:r>
            <a:r>
              <a:rPr lang="es-ES" altLang="es-ES" sz="1800" dirty="0">
                <a:solidFill>
                  <a:srgbClr val="FF0000"/>
                </a:solidFill>
                <a:latin typeface="Palatino" pitchFamily="2" charset="77"/>
                <a:ea typeface="Palatino" pitchFamily="2" charset="77"/>
              </a:rPr>
              <a:t>Proporcionar conocimientos y fomentar actitudes </a:t>
            </a:r>
            <a:r>
              <a:rPr lang="es-ES" altLang="es-ES" sz="1800" dirty="0">
                <a:latin typeface="Palatino" pitchFamily="2" charset="77"/>
                <a:ea typeface="Palatino" pitchFamily="2" charset="77"/>
              </a:rPr>
              <a:t>que permitan establecer diagnósticos definitivos de cáncer oral en estadios precoces.</a:t>
            </a:r>
          </a:p>
        </p:txBody>
      </p:sp>
      <p:sp>
        <p:nvSpPr>
          <p:cNvPr id="12" name="9 CuadroTexto">
            <a:extLst>
              <a:ext uri="{FF2B5EF4-FFF2-40B4-BE49-F238E27FC236}">
                <a16:creationId xmlns:a16="http://schemas.microsoft.com/office/drawing/2014/main" id="{44E3F97B-AF7C-2041-B89C-02B06CF515AB}"/>
              </a:ext>
            </a:extLst>
          </p:cNvPr>
          <p:cNvSpPr txBox="1">
            <a:spLocks noChangeArrowheads="1"/>
          </p:cNvSpPr>
          <p:nvPr/>
        </p:nvSpPr>
        <p:spPr bwMode="auto">
          <a:xfrm>
            <a:off x="511052" y="1355893"/>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OBJETIVOS</a:t>
            </a:r>
          </a:p>
        </p:txBody>
      </p:sp>
    </p:spTree>
    <p:extLst>
      <p:ext uri="{BB962C8B-B14F-4D97-AF65-F5344CB8AC3E}">
        <p14:creationId xmlns:p14="http://schemas.microsoft.com/office/powerpoint/2010/main" val="3942663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DSCF1928">
            <a:extLst>
              <a:ext uri="{FF2B5EF4-FFF2-40B4-BE49-F238E27FC236}">
                <a16:creationId xmlns:a16="http://schemas.microsoft.com/office/drawing/2014/main" id="{D15EC10A-8C90-1EB6-1FC8-E63909D414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981" r="1526"/>
          <a:stretch>
            <a:fillRect/>
          </a:stretch>
        </p:blipFill>
        <p:spPr bwMode="auto">
          <a:xfrm>
            <a:off x="3816350" y="3179763"/>
            <a:ext cx="5327650" cy="367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DSCF1926">
            <a:extLst>
              <a:ext uri="{FF2B5EF4-FFF2-40B4-BE49-F238E27FC236}">
                <a16:creationId xmlns:a16="http://schemas.microsoft.com/office/drawing/2014/main" id="{EACAD63F-BC01-90F6-627E-F5B7E5D0BC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5" b="9554"/>
          <a:stretch/>
        </p:blipFill>
        <p:spPr bwMode="auto">
          <a:xfrm>
            <a:off x="0" y="3927477"/>
            <a:ext cx="4478337" cy="2930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DSCF1922">
            <a:extLst>
              <a:ext uri="{FF2B5EF4-FFF2-40B4-BE49-F238E27FC236}">
                <a16:creationId xmlns:a16="http://schemas.microsoft.com/office/drawing/2014/main" id="{3D6FD021-6F7C-0648-8A52-CBCBF1D66C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353" r="6219"/>
          <a:stretch/>
        </p:blipFill>
        <p:spPr bwMode="auto">
          <a:xfrm>
            <a:off x="-1" y="117476"/>
            <a:ext cx="4478337"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DSCF1923">
            <a:extLst>
              <a:ext uri="{FF2B5EF4-FFF2-40B4-BE49-F238E27FC236}">
                <a16:creationId xmlns:a16="http://schemas.microsoft.com/office/drawing/2014/main" id="{3E853B94-DF6F-2078-3669-5C86864F96A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69" r="11161" b="-537"/>
          <a:stretch/>
        </p:blipFill>
        <p:spPr bwMode="auto">
          <a:xfrm>
            <a:off x="4478337" y="92076"/>
            <a:ext cx="4665663"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47631484-3D8B-F858-98B0-CF8D577D26C8}"/>
              </a:ext>
            </a:extLst>
          </p:cNvPr>
          <p:cNvPicPr>
            <a:picLocks noChangeAspect="1"/>
          </p:cNvPicPr>
          <p:nvPr/>
        </p:nvPicPr>
        <p:blipFill rotWithShape="1">
          <a:blip r:embed="rId6">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Tree>
    <p:extLst>
      <p:ext uri="{BB962C8B-B14F-4D97-AF65-F5344CB8AC3E}">
        <p14:creationId xmlns:p14="http://schemas.microsoft.com/office/powerpoint/2010/main" val="2183869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F1929">
            <a:extLst>
              <a:ext uri="{FF2B5EF4-FFF2-40B4-BE49-F238E27FC236}">
                <a16:creationId xmlns:a16="http://schemas.microsoft.com/office/drawing/2014/main" id="{9632F1A3-28C6-1B20-610D-BEB7B074BF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08" b="214"/>
          <a:stretch/>
        </p:blipFill>
        <p:spPr bwMode="auto">
          <a:xfrm>
            <a:off x="0" y="3149600"/>
            <a:ext cx="4572000"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DSCF1930">
            <a:extLst>
              <a:ext uri="{FF2B5EF4-FFF2-40B4-BE49-F238E27FC236}">
                <a16:creationId xmlns:a16="http://schemas.microsoft.com/office/drawing/2014/main" id="{5A22E3FE-A057-FFED-DBB0-F3D7E0703A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3" r="18919"/>
          <a:stretch/>
        </p:blipFill>
        <p:spPr bwMode="auto">
          <a:xfrm>
            <a:off x="4572000" y="3068638"/>
            <a:ext cx="4572000" cy="378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DSCF1931">
            <a:extLst>
              <a:ext uri="{FF2B5EF4-FFF2-40B4-BE49-F238E27FC236}">
                <a16:creationId xmlns:a16="http://schemas.microsoft.com/office/drawing/2014/main" id="{43281133-1C9B-26BA-9EE1-52E2CCF636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7937"/>
            <a:ext cx="5638800"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80E7B2B-BD01-7495-C579-6DECBB09E473}"/>
              </a:ext>
            </a:extLst>
          </p:cNvPr>
          <p:cNvPicPr>
            <a:picLocks noChangeAspect="1"/>
          </p:cNvPicPr>
          <p:nvPr/>
        </p:nvPicPr>
        <p:blipFill rotWithShape="1">
          <a:blip r:embed="rId5">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Tree>
    <p:extLst>
      <p:ext uri="{BB962C8B-B14F-4D97-AF65-F5344CB8AC3E}">
        <p14:creationId xmlns:p14="http://schemas.microsoft.com/office/powerpoint/2010/main" val="1803890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DSCF1937">
            <a:extLst>
              <a:ext uri="{FF2B5EF4-FFF2-40B4-BE49-F238E27FC236}">
                <a16:creationId xmlns:a16="http://schemas.microsoft.com/office/drawing/2014/main" id="{88063ED9-B68D-7537-5FD0-9712E8CD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189" b="17739"/>
          <a:stretch/>
        </p:blipFill>
        <p:spPr bwMode="auto">
          <a:xfrm>
            <a:off x="-1" y="-1"/>
            <a:ext cx="4571999" cy="354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DSCF1933">
            <a:extLst>
              <a:ext uri="{FF2B5EF4-FFF2-40B4-BE49-F238E27FC236}">
                <a16:creationId xmlns:a16="http://schemas.microsoft.com/office/drawing/2014/main" id="{1FF012E5-13CF-52A1-021B-7E96AE86F4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692"/>
          <a:stretch/>
        </p:blipFill>
        <p:spPr bwMode="auto">
          <a:xfrm>
            <a:off x="4572000" y="22225"/>
            <a:ext cx="4571999"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SCF1934">
            <a:extLst>
              <a:ext uri="{FF2B5EF4-FFF2-40B4-BE49-F238E27FC236}">
                <a16:creationId xmlns:a16="http://schemas.microsoft.com/office/drawing/2014/main" id="{B618416B-F6B5-E85A-E677-D67F71AF71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285"/>
          <a:stretch/>
        </p:blipFill>
        <p:spPr bwMode="auto">
          <a:xfrm>
            <a:off x="1" y="3540124"/>
            <a:ext cx="4572000" cy="342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DSCF1936">
            <a:extLst>
              <a:ext uri="{FF2B5EF4-FFF2-40B4-BE49-F238E27FC236}">
                <a16:creationId xmlns:a16="http://schemas.microsoft.com/office/drawing/2014/main" id="{D97673E5-1F6A-8567-E360-7D52C6CD60D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6"/>
          <a:stretch/>
        </p:blipFill>
        <p:spPr bwMode="auto">
          <a:xfrm>
            <a:off x="4572000" y="3540125"/>
            <a:ext cx="4571999"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B4B534DF-0908-C78E-F871-3A8FC64A3711}"/>
              </a:ext>
            </a:extLst>
          </p:cNvPr>
          <p:cNvPicPr>
            <a:picLocks noChangeAspect="1"/>
          </p:cNvPicPr>
          <p:nvPr/>
        </p:nvPicPr>
        <p:blipFill rotWithShape="1">
          <a:blip r:embed="rId6">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Tree>
    <p:extLst>
      <p:ext uri="{BB962C8B-B14F-4D97-AF65-F5344CB8AC3E}">
        <p14:creationId xmlns:p14="http://schemas.microsoft.com/office/powerpoint/2010/main" val="2141981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SCF1942">
            <a:extLst>
              <a:ext uri="{FF2B5EF4-FFF2-40B4-BE49-F238E27FC236}">
                <a16:creationId xmlns:a16="http://schemas.microsoft.com/office/drawing/2014/main" id="{C754A8EB-F95D-7F8F-49A1-645ED511B3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20"/>
          <a:stretch/>
        </p:blipFill>
        <p:spPr bwMode="auto">
          <a:xfrm>
            <a:off x="0" y="0"/>
            <a:ext cx="4914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21EFE3D2-3E5A-9512-DBDC-EF431A4C76C8}"/>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6" name="Picture 3" descr="DSCF1944">
            <a:extLst>
              <a:ext uri="{FF2B5EF4-FFF2-40B4-BE49-F238E27FC236}">
                <a16:creationId xmlns:a16="http://schemas.microsoft.com/office/drawing/2014/main" id="{9ED31331-6CC0-E931-55E1-00001ADEE9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7805" y="3205141"/>
            <a:ext cx="4697930" cy="313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B249F1B4-D46C-6BBA-B203-824277905549}"/>
              </a:ext>
            </a:extLst>
          </p:cNvPr>
          <p:cNvSpPr/>
          <p:nvPr/>
        </p:nvSpPr>
        <p:spPr>
          <a:xfrm rot="5400000" flipH="1">
            <a:off x="7757244" y="573451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FCD7DF73-1595-ECE8-9495-5ED4D94EFF62}"/>
              </a:ext>
            </a:extLst>
          </p:cNvPr>
          <p:cNvSpPr/>
          <p:nvPr/>
        </p:nvSpPr>
        <p:spPr>
          <a:xfrm rot="10800000" flipH="1">
            <a:off x="4847607" y="685732"/>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67555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3A0CBEB-BFDE-0694-6784-B879B469D82D}"/>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descr="DSCF1945">
            <a:extLst>
              <a:ext uri="{FF2B5EF4-FFF2-40B4-BE49-F238E27FC236}">
                <a16:creationId xmlns:a16="http://schemas.microsoft.com/office/drawing/2014/main" id="{B6E061D7-B80F-DEA9-499F-A7B68868B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23" y="1751798"/>
            <a:ext cx="4476951" cy="2984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93DE3C96-A58D-5B8E-40F8-1B9F5896A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7594" y="2665468"/>
            <a:ext cx="4240731" cy="306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6">
            <a:extLst>
              <a:ext uri="{FF2B5EF4-FFF2-40B4-BE49-F238E27FC236}">
                <a16:creationId xmlns:a16="http://schemas.microsoft.com/office/drawing/2014/main" id="{B0C90860-0A4D-E192-5E86-5EF739D383F1}"/>
              </a:ext>
            </a:extLst>
          </p:cNvPr>
          <p:cNvSpPr txBox="1"/>
          <p:nvPr/>
        </p:nvSpPr>
        <p:spPr>
          <a:xfrm>
            <a:off x="432497" y="1382466"/>
            <a:ext cx="2272401" cy="369332"/>
          </a:xfrm>
          <a:prstGeom prst="rect">
            <a:avLst/>
          </a:prstGeom>
          <a:noFill/>
        </p:spPr>
        <p:txBody>
          <a:bodyPr wrap="square">
            <a:spAutoFit/>
          </a:bodyPr>
          <a:lstStyle/>
          <a:p>
            <a:pPr eaLnBrk="1" hangingPunct="1">
              <a:spcBef>
                <a:spcPct val="0"/>
              </a:spcBef>
              <a:buClrTx/>
              <a:buFontTx/>
              <a:buNone/>
            </a:pPr>
            <a:r>
              <a:rPr lang="es-ES_tradnl" altLang="es-ES" sz="1800" dirty="0">
                <a:latin typeface="Palatino" pitchFamily="2" charset="77"/>
                <a:ea typeface="Palatino" pitchFamily="2" charset="77"/>
              </a:rPr>
              <a:t>Palpación</a:t>
            </a:r>
            <a:endParaRPr lang="es-ES" altLang="es-ES" sz="1800" dirty="0">
              <a:latin typeface="Palatino" pitchFamily="2" charset="77"/>
              <a:ea typeface="Palatino" pitchFamily="2" charset="77"/>
            </a:endParaRPr>
          </a:p>
        </p:txBody>
      </p:sp>
      <p:sp>
        <p:nvSpPr>
          <p:cNvPr id="8" name="CuadroTexto 7">
            <a:extLst>
              <a:ext uri="{FF2B5EF4-FFF2-40B4-BE49-F238E27FC236}">
                <a16:creationId xmlns:a16="http://schemas.microsoft.com/office/drawing/2014/main" id="{C412ED8C-DD04-1CC4-3CC8-94A131C0B8B1}"/>
              </a:ext>
            </a:extLst>
          </p:cNvPr>
          <p:cNvSpPr txBox="1"/>
          <p:nvPr/>
        </p:nvSpPr>
        <p:spPr>
          <a:xfrm>
            <a:off x="5380522" y="5737896"/>
            <a:ext cx="3277803" cy="646331"/>
          </a:xfrm>
          <a:prstGeom prst="rect">
            <a:avLst/>
          </a:prstGeom>
          <a:noFill/>
        </p:spPr>
        <p:txBody>
          <a:bodyPr wrap="square">
            <a:spAutoFit/>
          </a:bodyPr>
          <a:lstStyle/>
          <a:p>
            <a:pPr algn="r" eaLnBrk="1" hangingPunct="1">
              <a:spcBef>
                <a:spcPct val="0"/>
              </a:spcBef>
              <a:buClrTx/>
              <a:buFontTx/>
              <a:buNone/>
            </a:pPr>
            <a:r>
              <a:rPr lang="es-ES_tradnl" altLang="es-ES" sz="1800" dirty="0">
                <a:latin typeface="Palatino" pitchFamily="2" charset="77"/>
                <a:ea typeface="Palatino" pitchFamily="2" charset="77"/>
              </a:rPr>
              <a:t>Pérdida de elasticidad en queilitis actínica</a:t>
            </a:r>
            <a:endParaRPr lang="es-ES" altLang="es-ES" sz="1800" dirty="0">
              <a:latin typeface="Palatino" pitchFamily="2" charset="77"/>
              <a:ea typeface="Palatino" pitchFamily="2" charset="77"/>
            </a:endParaRPr>
          </a:p>
        </p:txBody>
      </p:sp>
      <p:sp>
        <p:nvSpPr>
          <p:cNvPr id="9" name="Rectángulo 8">
            <a:extLst>
              <a:ext uri="{FF2B5EF4-FFF2-40B4-BE49-F238E27FC236}">
                <a16:creationId xmlns:a16="http://schemas.microsoft.com/office/drawing/2014/main" id="{54ABDAFC-0480-EA62-4C7B-05F9ADCF521F}"/>
              </a:ext>
            </a:extLst>
          </p:cNvPr>
          <p:cNvSpPr/>
          <p:nvPr/>
        </p:nvSpPr>
        <p:spPr>
          <a:xfrm rot="10800000" flipH="1">
            <a:off x="399130" y="2408654"/>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CB218CB8-47AC-FA67-16A0-ED4CB426CB6A}"/>
              </a:ext>
            </a:extLst>
          </p:cNvPr>
          <p:cNvSpPr/>
          <p:nvPr/>
        </p:nvSpPr>
        <p:spPr>
          <a:xfrm rot="5400000" flipH="1">
            <a:off x="7444822" y="2047209"/>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66959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SCF1949">
            <a:extLst>
              <a:ext uri="{FF2B5EF4-FFF2-40B4-BE49-F238E27FC236}">
                <a16:creationId xmlns:a16="http://schemas.microsoft.com/office/drawing/2014/main" id="{DF4AD5F8-D186-47D6-14A9-E3C636F53F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915"/>
          <a:stretch/>
        </p:blipFill>
        <p:spPr bwMode="auto">
          <a:xfrm>
            <a:off x="4572000" y="3359217"/>
            <a:ext cx="4119613" cy="3277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DSCF1948">
            <a:extLst>
              <a:ext uri="{FF2B5EF4-FFF2-40B4-BE49-F238E27FC236}">
                <a16:creationId xmlns:a16="http://schemas.microsoft.com/office/drawing/2014/main" id="{16AFABCC-2116-33DC-3E92-0AD91F3ACE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26" r="-1" b="23624"/>
          <a:stretch/>
        </p:blipFill>
        <p:spPr bwMode="auto">
          <a:xfrm>
            <a:off x="598472" y="3359217"/>
            <a:ext cx="3936631" cy="3277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DSCF1947">
            <a:extLst>
              <a:ext uri="{FF2B5EF4-FFF2-40B4-BE49-F238E27FC236}">
                <a16:creationId xmlns:a16="http://schemas.microsoft.com/office/drawing/2014/main" id="{478A12E5-F8DD-219F-A0AB-1B297EAAF0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755043"/>
            <a:ext cx="50419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B77ED720-56FB-D7FE-ED17-365482ED7582}"/>
              </a:ext>
            </a:extLst>
          </p:cNvPr>
          <p:cNvPicPr>
            <a:picLocks noChangeAspect="1"/>
          </p:cNvPicPr>
          <p:nvPr/>
        </p:nvPicPr>
        <p:blipFill rotWithShape="1">
          <a:blip r:embed="rId5">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Tree>
    <p:extLst>
      <p:ext uri="{BB962C8B-B14F-4D97-AF65-F5344CB8AC3E}">
        <p14:creationId xmlns:p14="http://schemas.microsoft.com/office/powerpoint/2010/main" val="2451545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5391E7E-4BB9-40E6-CD1B-A9339E4A3BD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5" name="CuadroTexto 4">
            <a:extLst>
              <a:ext uri="{FF2B5EF4-FFF2-40B4-BE49-F238E27FC236}">
                <a16:creationId xmlns:a16="http://schemas.microsoft.com/office/drawing/2014/main" id="{57E22EA9-31F6-C552-8540-68799D8AFE08}"/>
              </a:ext>
            </a:extLst>
          </p:cNvPr>
          <p:cNvSpPr txBox="1"/>
          <p:nvPr/>
        </p:nvSpPr>
        <p:spPr>
          <a:xfrm>
            <a:off x="2703674" y="3228945"/>
            <a:ext cx="3736651" cy="400110"/>
          </a:xfrm>
          <a:prstGeom prst="rect">
            <a:avLst/>
          </a:prstGeom>
          <a:noFill/>
        </p:spPr>
        <p:txBody>
          <a:bodyPr wrap="square">
            <a:spAutoFit/>
          </a:bodyPr>
          <a:lstStyle/>
          <a:p>
            <a:pPr algn="ctr" eaLnBrk="1" hangingPunct="1">
              <a:spcBef>
                <a:spcPct val="50000"/>
              </a:spcBef>
              <a:buClrTx/>
              <a:buFontTx/>
              <a:buNone/>
            </a:pPr>
            <a:r>
              <a:rPr lang="es-ES" altLang="es-ES" sz="2000" dirty="0">
                <a:solidFill>
                  <a:srgbClr val="FF3300"/>
                </a:solidFill>
                <a:latin typeface="Palatino" pitchFamily="2" charset="77"/>
                <a:ea typeface="Palatino" pitchFamily="2" charset="77"/>
              </a:rPr>
              <a:t>EXPLORACIÓN DEL CUELLO</a:t>
            </a:r>
          </a:p>
        </p:txBody>
      </p:sp>
    </p:spTree>
    <p:extLst>
      <p:ext uri="{BB962C8B-B14F-4D97-AF65-F5344CB8AC3E}">
        <p14:creationId xmlns:p14="http://schemas.microsoft.com/office/powerpoint/2010/main" val="3483045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DSCF1957">
            <a:extLst>
              <a:ext uri="{FF2B5EF4-FFF2-40B4-BE49-F238E27FC236}">
                <a16:creationId xmlns:a16="http://schemas.microsoft.com/office/drawing/2014/main" id="{840A1CC1-17A1-08DA-7DC1-1C7C33E7D6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860"/>
          <a:stretch/>
        </p:blipFill>
        <p:spPr bwMode="auto">
          <a:xfrm>
            <a:off x="4449763" y="-1"/>
            <a:ext cx="4694237" cy="6318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DSCF1951">
            <a:extLst>
              <a:ext uri="{FF2B5EF4-FFF2-40B4-BE49-F238E27FC236}">
                <a16:creationId xmlns:a16="http://schemas.microsoft.com/office/drawing/2014/main" id="{83E735AC-7655-E94D-D1CE-FA849AC58E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60"/>
          <a:stretch/>
        </p:blipFill>
        <p:spPr bwMode="auto">
          <a:xfrm>
            <a:off x="0" y="-1"/>
            <a:ext cx="4471988" cy="6318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14EE6032-0689-DEF0-95FC-5D1C3DA48876}"/>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10" name="Rectángulo 9">
            <a:extLst>
              <a:ext uri="{FF2B5EF4-FFF2-40B4-BE49-F238E27FC236}">
                <a16:creationId xmlns:a16="http://schemas.microsoft.com/office/drawing/2014/main" id="{BDAC127F-7E8F-E199-0810-0EF671B502CA}"/>
              </a:ext>
            </a:extLst>
          </p:cNvPr>
          <p:cNvSpPr/>
          <p:nvPr/>
        </p:nvSpPr>
        <p:spPr>
          <a:xfrm rot="5400000" flipH="1">
            <a:off x="4382470" y="5706779"/>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a:extLst>
              <a:ext uri="{FF2B5EF4-FFF2-40B4-BE49-F238E27FC236}">
                <a16:creationId xmlns:a16="http://schemas.microsoft.com/office/drawing/2014/main" id="{BA1C4CD6-335A-69B8-4191-BDD5162AADAB}"/>
              </a:ext>
            </a:extLst>
          </p:cNvPr>
          <p:cNvSpPr txBox="1"/>
          <p:nvPr/>
        </p:nvSpPr>
        <p:spPr>
          <a:xfrm>
            <a:off x="971733" y="6386277"/>
            <a:ext cx="2528521"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Región submentoniana</a:t>
            </a:r>
            <a:endParaRPr lang="es-ES" altLang="es-ES" sz="1800" dirty="0">
              <a:latin typeface="Palatino" pitchFamily="2" charset="77"/>
              <a:ea typeface="Palatino" pitchFamily="2" charset="77"/>
            </a:endParaRPr>
          </a:p>
        </p:txBody>
      </p:sp>
      <p:sp>
        <p:nvSpPr>
          <p:cNvPr id="12" name="CuadroTexto 11">
            <a:extLst>
              <a:ext uri="{FF2B5EF4-FFF2-40B4-BE49-F238E27FC236}">
                <a16:creationId xmlns:a16="http://schemas.microsoft.com/office/drawing/2014/main" id="{96892924-2C97-F2CE-9ECD-49A830644582}"/>
              </a:ext>
            </a:extLst>
          </p:cNvPr>
          <p:cNvSpPr txBox="1"/>
          <p:nvPr/>
        </p:nvSpPr>
        <p:spPr>
          <a:xfrm>
            <a:off x="5643748" y="6386277"/>
            <a:ext cx="2528521"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Región submaxilar</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2107972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SCF1958">
            <a:extLst>
              <a:ext uri="{FF2B5EF4-FFF2-40B4-BE49-F238E27FC236}">
                <a16:creationId xmlns:a16="http://schemas.microsoft.com/office/drawing/2014/main" id="{09B3BF0C-ED74-6834-59CE-A8A76E0F1C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4" t="8141"/>
          <a:stretch/>
        </p:blipFill>
        <p:spPr bwMode="auto">
          <a:xfrm>
            <a:off x="0" y="-1"/>
            <a:ext cx="4449762" cy="629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DSCF1965">
            <a:extLst>
              <a:ext uri="{FF2B5EF4-FFF2-40B4-BE49-F238E27FC236}">
                <a16:creationId xmlns:a16="http://schemas.microsoft.com/office/drawing/2014/main" id="{986BDCB3-289C-91D8-D26D-A1F399B58E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533"/>
          <a:stretch/>
        </p:blipFill>
        <p:spPr bwMode="auto">
          <a:xfrm>
            <a:off x="4449762" y="-1"/>
            <a:ext cx="4694238" cy="629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32C91DD3-7CA4-E2AC-523D-3FEC38FECA53}"/>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7" name="CuadroTexto 6">
            <a:extLst>
              <a:ext uri="{FF2B5EF4-FFF2-40B4-BE49-F238E27FC236}">
                <a16:creationId xmlns:a16="http://schemas.microsoft.com/office/drawing/2014/main" id="{2BBFA7C0-710A-9174-5AD2-E86CA2E9119E}"/>
              </a:ext>
            </a:extLst>
          </p:cNvPr>
          <p:cNvSpPr txBox="1"/>
          <p:nvPr/>
        </p:nvSpPr>
        <p:spPr>
          <a:xfrm>
            <a:off x="899752" y="6386277"/>
            <a:ext cx="2691732"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Región </a:t>
            </a:r>
            <a:r>
              <a:rPr lang="es-ES_tradnl" altLang="es-ES" dirty="0" err="1">
                <a:latin typeface="Palatino" pitchFamily="2" charset="77"/>
                <a:ea typeface="Palatino" pitchFamily="2" charset="77"/>
              </a:rPr>
              <a:t>yúgulo</a:t>
            </a:r>
            <a:r>
              <a:rPr lang="es-ES_tradnl" altLang="es-ES" dirty="0">
                <a:latin typeface="Palatino" pitchFamily="2" charset="77"/>
                <a:ea typeface="Palatino" pitchFamily="2" charset="77"/>
              </a:rPr>
              <a:t>-carotídea</a:t>
            </a:r>
            <a:endParaRPr lang="es-ES" altLang="es-ES" sz="1800" dirty="0">
              <a:latin typeface="Palatino" pitchFamily="2" charset="77"/>
              <a:ea typeface="Palatino" pitchFamily="2" charset="77"/>
            </a:endParaRPr>
          </a:p>
        </p:txBody>
      </p:sp>
      <p:sp>
        <p:nvSpPr>
          <p:cNvPr id="8" name="CuadroTexto 7">
            <a:extLst>
              <a:ext uri="{FF2B5EF4-FFF2-40B4-BE49-F238E27FC236}">
                <a16:creationId xmlns:a16="http://schemas.microsoft.com/office/drawing/2014/main" id="{EC52E65D-0752-31C4-6D7F-170C876958EE}"/>
              </a:ext>
            </a:extLst>
          </p:cNvPr>
          <p:cNvSpPr txBox="1"/>
          <p:nvPr/>
        </p:nvSpPr>
        <p:spPr>
          <a:xfrm>
            <a:off x="5471752" y="6386277"/>
            <a:ext cx="2772496"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Región cervical posterior</a:t>
            </a:r>
            <a:endParaRPr lang="es-ES" altLang="es-ES" sz="1800" dirty="0">
              <a:latin typeface="Palatino" pitchFamily="2" charset="77"/>
              <a:ea typeface="Palatino" pitchFamily="2" charset="77"/>
            </a:endParaRPr>
          </a:p>
        </p:txBody>
      </p:sp>
      <p:sp>
        <p:nvSpPr>
          <p:cNvPr id="9" name="Rectángulo 8">
            <a:extLst>
              <a:ext uri="{FF2B5EF4-FFF2-40B4-BE49-F238E27FC236}">
                <a16:creationId xmlns:a16="http://schemas.microsoft.com/office/drawing/2014/main" id="{877ACCDF-B858-51CF-C594-00202A4E23F7}"/>
              </a:ext>
            </a:extLst>
          </p:cNvPr>
          <p:cNvSpPr/>
          <p:nvPr/>
        </p:nvSpPr>
        <p:spPr>
          <a:xfrm rot="5400000" flipH="1">
            <a:off x="4382470" y="5706779"/>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86599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D211E2D-E615-74A5-87A8-BC22EAADFBE7}"/>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pic>
        <p:nvPicPr>
          <p:cNvPr id="5" name="Picture 7">
            <a:extLst>
              <a:ext uri="{FF2B5EF4-FFF2-40B4-BE49-F238E27FC236}">
                <a16:creationId xmlns:a16="http://schemas.microsoft.com/office/drawing/2014/main" id="{927BAC28-110A-DCD0-73C8-84730C160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16199"/>
            <a:ext cx="45720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9D2EE8C0-74B5-C58F-A9AB-948F0A00A8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464" b="3374"/>
          <a:stretch/>
        </p:blipFill>
        <p:spPr bwMode="auto">
          <a:xfrm>
            <a:off x="4572001" y="2616199"/>
            <a:ext cx="45720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22A5B7AB-6432-D48D-7923-A080F975E745}"/>
              </a:ext>
            </a:extLst>
          </p:cNvPr>
          <p:cNvSpPr/>
          <p:nvPr/>
        </p:nvSpPr>
        <p:spPr>
          <a:xfrm rot="5400000" flipH="1">
            <a:off x="4504708" y="198474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4 Flecha abajo">
            <a:extLst>
              <a:ext uri="{FF2B5EF4-FFF2-40B4-BE49-F238E27FC236}">
                <a16:creationId xmlns:a16="http://schemas.microsoft.com/office/drawing/2014/main" id="{DD64D8D1-19EC-2587-BE3A-2BE84E1202BF}"/>
              </a:ext>
            </a:extLst>
          </p:cNvPr>
          <p:cNvSpPr/>
          <p:nvPr/>
        </p:nvSpPr>
        <p:spPr>
          <a:xfrm rot="3364916">
            <a:off x="8472669" y="4229034"/>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9" name="4 Flecha abajo">
            <a:extLst>
              <a:ext uri="{FF2B5EF4-FFF2-40B4-BE49-F238E27FC236}">
                <a16:creationId xmlns:a16="http://schemas.microsoft.com/office/drawing/2014/main" id="{65B6326F-7861-5D04-F6AB-963D689FC001}"/>
              </a:ext>
            </a:extLst>
          </p:cNvPr>
          <p:cNvSpPr/>
          <p:nvPr/>
        </p:nvSpPr>
        <p:spPr>
          <a:xfrm rot="19957912">
            <a:off x="3111397" y="4081794"/>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0" name="CuadroTexto 9">
            <a:extLst>
              <a:ext uri="{FF2B5EF4-FFF2-40B4-BE49-F238E27FC236}">
                <a16:creationId xmlns:a16="http://schemas.microsoft.com/office/drawing/2014/main" id="{A576C63C-4061-919E-67E1-7B3ADD0D880E}"/>
              </a:ext>
            </a:extLst>
          </p:cNvPr>
          <p:cNvSpPr txBox="1"/>
          <p:nvPr/>
        </p:nvSpPr>
        <p:spPr>
          <a:xfrm>
            <a:off x="1912103" y="1433777"/>
            <a:ext cx="5319794"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Metástasis de cáncer oral en los ganglios del cuello</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3946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E52E603-1F9D-5C06-A60A-9D0C2FEA3E7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9 CuadroTexto">
            <a:extLst>
              <a:ext uri="{FF2B5EF4-FFF2-40B4-BE49-F238E27FC236}">
                <a16:creationId xmlns:a16="http://schemas.microsoft.com/office/drawing/2014/main" id="{638FB2C3-B804-2A1D-3EA5-C8932FB8BB46}"/>
              </a:ext>
            </a:extLst>
          </p:cNvPr>
          <p:cNvSpPr txBox="1">
            <a:spLocks noChangeArrowheads="1"/>
          </p:cNvSpPr>
          <p:nvPr/>
        </p:nvSpPr>
        <p:spPr bwMode="auto">
          <a:xfrm>
            <a:off x="511052" y="1355893"/>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ALGUNOS DATOS A TENER EN CUENTA</a:t>
            </a:r>
          </a:p>
        </p:txBody>
      </p:sp>
      <p:sp>
        <p:nvSpPr>
          <p:cNvPr id="10" name="CuadroTexto 9">
            <a:extLst>
              <a:ext uri="{FF2B5EF4-FFF2-40B4-BE49-F238E27FC236}">
                <a16:creationId xmlns:a16="http://schemas.microsoft.com/office/drawing/2014/main" id="{1E047F93-70D8-8257-AAA6-2E443F947B4B}"/>
              </a:ext>
            </a:extLst>
          </p:cNvPr>
          <p:cNvSpPr txBox="1"/>
          <p:nvPr/>
        </p:nvSpPr>
        <p:spPr>
          <a:xfrm>
            <a:off x="625352" y="2001272"/>
            <a:ext cx="7801023" cy="1338828"/>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En países desarrollados entre el 80-90% de los pacientes son diagnosticados de cáncer en una fase avanzada e incurable de la enfermedad.</a:t>
            </a:r>
          </a:p>
          <a:p>
            <a:pPr eaLnBrk="1" hangingPunct="1">
              <a:spcBef>
                <a:spcPct val="50000"/>
              </a:spcBef>
              <a:buClrTx/>
              <a:buFontTx/>
              <a:buNone/>
            </a:pPr>
            <a:r>
              <a:rPr lang="es-ES_tradnl" altLang="es-ES" sz="1800" dirty="0">
                <a:latin typeface="Palatino" pitchFamily="2" charset="77"/>
                <a:ea typeface="Palatino" pitchFamily="2" charset="77"/>
              </a:rPr>
              <a:t>El 30% de los casos de cáncer diagnosticados por año podrían ser curados si se hubiesen diagnosticado tempranamente.</a:t>
            </a:r>
            <a:endParaRPr lang="es-ES" altLang="es-ES" sz="1800" dirty="0">
              <a:latin typeface="Palatino" pitchFamily="2" charset="77"/>
              <a:ea typeface="Palatino" pitchFamily="2" charset="77"/>
            </a:endParaRPr>
          </a:p>
        </p:txBody>
      </p:sp>
      <p:sp>
        <p:nvSpPr>
          <p:cNvPr id="11" name="CuadroTexto 10">
            <a:extLst>
              <a:ext uri="{FF2B5EF4-FFF2-40B4-BE49-F238E27FC236}">
                <a16:creationId xmlns:a16="http://schemas.microsoft.com/office/drawing/2014/main" id="{15477567-66D1-3738-1E5E-BE7B931FC73D}"/>
              </a:ext>
            </a:extLst>
          </p:cNvPr>
          <p:cNvSpPr txBox="1"/>
          <p:nvPr/>
        </p:nvSpPr>
        <p:spPr>
          <a:xfrm>
            <a:off x="623703" y="3555409"/>
            <a:ext cx="7801023" cy="784830"/>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Más de 10 millones de nuevos cánceres son diagnosticados cada año.</a:t>
            </a:r>
          </a:p>
          <a:p>
            <a:pPr eaLnBrk="1" hangingPunct="1">
              <a:spcBef>
                <a:spcPct val="50000"/>
              </a:spcBef>
              <a:buClrTx/>
              <a:buFontTx/>
              <a:buNone/>
            </a:pPr>
            <a:r>
              <a:rPr lang="es-ES_tradnl" altLang="es-ES" sz="1800" dirty="0">
                <a:latin typeface="Palatino" pitchFamily="2" charset="77"/>
                <a:ea typeface="Palatino" pitchFamily="2" charset="77"/>
              </a:rPr>
              <a:t>En el año 2003 más de 7 millones de personas murieron de cáncer.</a:t>
            </a:r>
            <a:endParaRPr lang="es-ES" altLang="es-ES" sz="1800" dirty="0">
              <a:latin typeface="Palatino" pitchFamily="2" charset="77"/>
              <a:ea typeface="Palatino" pitchFamily="2" charset="77"/>
            </a:endParaRPr>
          </a:p>
        </p:txBody>
      </p:sp>
      <p:sp>
        <p:nvSpPr>
          <p:cNvPr id="13" name="CuadroTexto 12">
            <a:extLst>
              <a:ext uri="{FF2B5EF4-FFF2-40B4-BE49-F238E27FC236}">
                <a16:creationId xmlns:a16="http://schemas.microsoft.com/office/drawing/2014/main" id="{D954DFA5-5626-7554-3131-FC006402B093}"/>
              </a:ext>
            </a:extLst>
          </p:cNvPr>
          <p:cNvSpPr txBox="1"/>
          <p:nvPr/>
        </p:nvSpPr>
        <p:spPr>
          <a:xfrm>
            <a:off x="625353" y="4555548"/>
            <a:ext cx="7799374" cy="1338828"/>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En el año 2020 el 60% de cánceres nuevos aparecerán en los países desarrollados.</a:t>
            </a:r>
          </a:p>
          <a:p>
            <a:pPr eaLnBrk="1" hangingPunct="1">
              <a:spcBef>
                <a:spcPct val="50000"/>
              </a:spcBef>
              <a:buClrTx/>
              <a:buFontTx/>
              <a:buNone/>
            </a:pPr>
            <a:r>
              <a:rPr lang="es-ES_tradnl" altLang="es-ES" sz="1800" dirty="0">
                <a:latin typeface="Palatino" pitchFamily="2" charset="77"/>
                <a:ea typeface="Palatino" pitchFamily="2" charset="77"/>
              </a:rPr>
              <a:t>El 43% de las muertes de cáncer son debidas a tabaco, una dieta no saludable e infección.</a:t>
            </a:r>
            <a:endParaRPr lang="es-ES" altLang="es-ES" sz="1800" dirty="0">
              <a:latin typeface="Palatino" pitchFamily="2" charset="77"/>
              <a:ea typeface="Palatino" pitchFamily="2" charset="77"/>
            </a:endParaRPr>
          </a:p>
        </p:txBody>
      </p:sp>
      <p:sp>
        <p:nvSpPr>
          <p:cNvPr id="15" name="Elipse 14">
            <a:extLst>
              <a:ext uri="{FF2B5EF4-FFF2-40B4-BE49-F238E27FC236}">
                <a16:creationId xmlns:a16="http://schemas.microsoft.com/office/drawing/2014/main" id="{1B05B417-D2AC-86A4-E6A4-4D09E7C50D41}"/>
              </a:ext>
            </a:extLst>
          </p:cNvPr>
          <p:cNvSpPr/>
          <p:nvPr/>
        </p:nvSpPr>
        <p:spPr>
          <a:xfrm>
            <a:off x="542726" y="2149412"/>
            <a:ext cx="82626" cy="8262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a:extLst>
              <a:ext uri="{FF2B5EF4-FFF2-40B4-BE49-F238E27FC236}">
                <a16:creationId xmlns:a16="http://schemas.microsoft.com/office/drawing/2014/main" id="{285769AD-84B5-D9CC-CD5E-64F66EC7A31A}"/>
              </a:ext>
            </a:extLst>
          </p:cNvPr>
          <p:cNvSpPr/>
          <p:nvPr/>
        </p:nvSpPr>
        <p:spPr>
          <a:xfrm>
            <a:off x="541077" y="3700662"/>
            <a:ext cx="82626" cy="8262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Elipse 16">
            <a:extLst>
              <a:ext uri="{FF2B5EF4-FFF2-40B4-BE49-F238E27FC236}">
                <a16:creationId xmlns:a16="http://schemas.microsoft.com/office/drawing/2014/main" id="{AA475FC0-D6F9-555C-D725-AAFF6B062775}"/>
              </a:ext>
            </a:extLst>
          </p:cNvPr>
          <p:cNvSpPr/>
          <p:nvPr/>
        </p:nvSpPr>
        <p:spPr>
          <a:xfrm>
            <a:off x="541077" y="4693220"/>
            <a:ext cx="82626" cy="8262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650243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76686A4-2CCD-6032-EBD6-5DBBA5F29E74}"/>
              </a:ext>
            </a:extLst>
          </p:cNvPr>
          <p:cNvSpPr txBox="1"/>
          <p:nvPr/>
        </p:nvSpPr>
        <p:spPr>
          <a:xfrm>
            <a:off x="1905546" y="3075057"/>
            <a:ext cx="5332908" cy="707886"/>
          </a:xfrm>
          <a:prstGeom prst="rect">
            <a:avLst/>
          </a:prstGeom>
          <a:noFill/>
        </p:spPr>
        <p:txBody>
          <a:bodyPr wrap="square">
            <a:spAutoFit/>
          </a:bodyPr>
          <a:lstStyle/>
          <a:p>
            <a:pPr algn="ctr" eaLnBrk="1" hangingPunct="1">
              <a:spcBef>
                <a:spcPct val="50000"/>
              </a:spcBef>
              <a:buClrTx/>
              <a:buFontTx/>
              <a:buNone/>
            </a:pPr>
            <a:r>
              <a:rPr lang="es-ES" altLang="es-ES" sz="2000" dirty="0">
                <a:solidFill>
                  <a:srgbClr val="FF3300"/>
                </a:solidFill>
                <a:latin typeface="Palatino" pitchFamily="2" charset="77"/>
                <a:ea typeface="Palatino" pitchFamily="2" charset="77"/>
              </a:rPr>
              <a:t>¿SABEMOS DIFERENCIAR LAS LESIONES BENIGNAS DE LAS MALIGNAS?</a:t>
            </a:r>
          </a:p>
        </p:txBody>
      </p:sp>
      <p:pic>
        <p:nvPicPr>
          <p:cNvPr id="5" name="Imagen 4">
            <a:extLst>
              <a:ext uri="{FF2B5EF4-FFF2-40B4-BE49-F238E27FC236}">
                <a16:creationId xmlns:a16="http://schemas.microsoft.com/office/drawing/2014/main" id="{E27A1D8E-8FE3-1053-FF1D-008C9615AF86}"/>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Tree>
    <p:extLst>
      <p:ext uri="{BB962C8B-B14F-4D97-AF65-F5344CB8AC3E}">
        <p14:creationId xmlns:p14="http://schemas.microsoft.com/office/powerpoint/2010/main" val="25541059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114F1B1-CCA9-5B2B-5774-2B04B2839702}"/>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pic>
        <p:nvPicPr>
          <p:cNvPr id="5" name="Picture 3" descr="020">
            <a:extLst>
              <a:ext uri="{FF2B5EF4-FFF2-40B4-BE49-F238E27FC236}">
                <a16:creationId xmlns:a16="http://schemas.microsoft.com/office/drawing/2014/main" id="{B4234BC9-E0D2-D0A1-241E-1CF0A8753C78}"/>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t="5522" b="9106"/>
          <a:stretch/>
        </p:blipFill>
        <p:spPr>
          <a:xfrm>
            <a:off x="1164222" y="2114098"/>
            <a:ext cx="3204968" cy="3273425"/>
          </a:xfrm>
          <a:noFill/>
          <a:extLst>
            <a:ext uri="{909E8E84-426E-40DD-AFC4-6F175D3DCCD1}">
              <a14:hiddenFill xmlns:a14="http://schemas.microsoft.com/office/drawing/2010/main">
                <a:solidFill>
                  <a:srgbClr val="FFFFFF"/>
                </a:solidFill>
              </a14:hiddenFill>
            </a:ext>
          </a:extLst>
        </p:spPr>
      </p:pic>
      <p:pic>
        <p:nvPicPr>
          <p:cNvPr id="6" name="Picture 4" descr="3">
            <a:extLst>
              <a:ext uri="{FF2B5EF4-FFF2-40B4-BE49-F238E27FC236}">
                <a16:creationId xmlns:a16="http://schemas.microsoft.com/office/drawing/2014/main" id="{F6194B59-44A6-5A30-89D3-B653A9D06F3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4556"/>
          <a:stretch/>
        </p:blipFill>
        <p:spPr>
          <a:xfrm>
            <a:off x="4504623" y="2114098"/>
            <a:ext cx="3204968" cy="3273425"/>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04307749-80EF-4BF0-7CF9-00AE48F830D2}"/>
              </a:ext>
            </a:extLst>
          </p:cNvPr>
          <p:cNvSpPr txBox="1"/>
          <p:nvPr/>
        </p:nvSpPr>
        <p:spPr>
          <a:xfrm>
            <a:off x="2702357"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¿Cuál benigno?, ¿Cuál maligno?</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41624831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656FD87-41A5-1994-7496-2826475DE5B7}"/>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10" name="CuadroTexto 9">
            <a:extLst>
              <a:ext uri="{FF2B5EF4-FFF2-40B4-BE49-F238E27FC236}">
                <a16:creationId xmlns:a16="http://schemas.microsoft.com/office/drawing/2014/main" id="{3E99FF98-8B37-5C02-B47E-AD737C3B4E3E}"/>
              </a:ext>
            </a:extLst>
          </p:cNvPr>
          <p:cNvSpPr txBox="1"/>
          <p:nvPr/>
        </p:nvSpPr>
        <p:spPr>
          <a:xfrm>
            <a:off x="1502445" y="5661812"/>
            <a:ext cx="2528521"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Cáncer oral vascular </a:t>
            </a:r>
            <a:endParaRPr lang="es-ES" altLang="es-ES" sz="1800" dirty="0">
              <a:latin typeface="Palatino" pitchFamily="2" charset="77"/>
              <a:ea typeface="Palatino" pitchFamily="2" charset="77"/>
            </a:endParaRPr>
          </a:p>
        </p:txBody>
      </p:sp>
      <p:sp>
        <p:nvSpPr>
          <p:cNvPr id="11" name="CuadroTexto 10">
            <a:extLst>
              <a:ext uri="{FF2B5EF4-FFF2-40B4-BE49-F238E27FC236}">
                <a16:creationId xmlns:a16="http://schemas.microsoft.com/office/drawing/2014/main" id="{BA96610E-33AE-7390-F2A4-B9C84CA85369}"/>
              </a:ext>
            </a:extLst>
          </p:cNvPr>
          <p:cNvSpPr txBox="1"/>
          <p:nvPr/>
        </p:nvSpPr>
        <p:spPr>
          <a:xfrm>
            <a:off x="4839138" y="5661812"/>
            <a:ext cx="2528521"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Tumoración benigna</a:t>
            </a:r>
            <a:endParaRPr lang="es-ES" altLang="es-ES" sz="1800" dirty="0">
              <a:latin typeface="Palatino" pitchFamily="2" charset="77"/>
              <a:ea typeface="Palatino" pitchFamily="2" charset="77"/>
            </a:endParaRPr>
          </a:p>
        </p:txBody>
      </p:sp>
      <p:pic>
        <p:nvPicPr>
          <p:cNvPr id="12" name="Picture 3" descr="020">
            <a:extLst>
              <a:ext uri="{FF2B5EF4-FFF2-40B4-BE49-F238E27FC236}">
                <a16:creationId xmlns:a16="http://schemas.microsoft.com/office/drawing/2014/main" id="{1C558047-544F-11E4-99F9-D38F66CF0693}"/>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t="5522" b="9106"/>
          <a:stretch/>
        </p:blipFill>
        <p:spPr>
          <a:xfrm>
            <a:off x="1164222" y="2114098"/>
            <a:ext cx="3204968" cy="3273425"/>
          </a:xfrm>
          <a:noFill/>
          <a:extLst>
            <a:ext uri="{909E8E84-426E-40DD-AFC4-6F175D3DCCD1}">
              <a14:hiddenFill xmlns:a14="http://schemas.microsoft.com/office/drawing/2010/main">
                <a:solidFill>
                  <a:srgbClr val="FFFFFF"/>
                </a:solidFill>
              </a14:hiddenFill>
            </a:ext>
          </a:extLst>
        </p:spPr>
      </p:pic>
      <p:pic>
        <p:nvPicPr>
          <p:cNvPr id="13" name="Picture 4" descr="3">
            <a:extLst>
              <a:ext uri="{FF2B5EF4-FFF2-40B4-BE49-F238E27FC236}">
                <a16:creationId xmlns:a16="http://schemas.microsoft.com/office/drawing/2014/main" id="{D3A32362-20FC-65E6-7CB1-A1B7DD06ED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4556"/>
          <a:stretch/>
        </p:blipFill>
        <p:spPr>
          <a:xfrm>
            <a:off x="4504623" y="2114098"/>
            <a:ext cx="3204968" cy="3273425"/>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B9FEF113-71C5-B8D6-EFF9-9F34466A3194}"/>
              </a:ext>
            </a:extLst>
          </p:cNvPr>
          <p:cNvSpPr txBox="1"/>
          <p:nvPr/>
        </p:nvSpPr>
        <p:spPr>
          <a:xfrm>
            <a:off x="2702357"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¿Cuál benigno?, ¿Cuál maligno?</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10102440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460DDA2-0EB8-0BE5-CC8E-BD9EAC1D7F01}"/>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5" name="CuadroTexto 4">
            <a:extLst>
              <a:ext uri="{FF2B5EF4-FFF2-40B4-BE49-F238E27FC236}">
                <a16:creationId xmlns:a16="http://schemas.microsoft.com/office/drawing/2014/main" id="{5D0AA0F9-5EBE-516B-8BF7-3368578D7549}"/>
              </a:ext>
            </a:extLst>
          </p:cNvPr>
          <p:cNvSpPr txBox="1"/>
          <p:nvPr/>
        </p:nvSpPr>
        <p:spPr>
          <a:xfrm>
            <a:off x="2702357"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¿Cuál benigno?, ¿Cuál maligno?</a:t>
            </a:r>
            <a:endParaRPr lang="es-ES" altLang="es-ES" sz="1800" dirty="0">
              <a:latin typeface="Palatino" pitchFamily="2" charset="77"/>
              <a:ea typeface="Palatino" pitchFamily="2" charset="77"/>
            </a:endParaRPr>
          </a:p>
        </p:txBody>
      </p:sp>
      <p:pic>
        <p:nvPicPr>
          <p:cNvPr id="3" name="Picture 3" descr="051">
            <a:extLst>
              <a:ext uri="{FF2B5EF4-FFF2-40B4-BE49-F238E27FC236}">
                <a16:creationId xmlns:a16="http://schemas.microsoft.com/office/drawing/2014/main" id="{7AF36A83-9D01-1EFF-9279-A0F1E7C45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010218" y="2024146"/>
            <a:ext cx="3121025"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42">
            <a:extLst>
              <a:ext uri="{FF2B5EF4-FFF2-40B4-BE49-F238E27FC236}">
                <a16:creationId xmlns:a16="http://schemas.microsoft.com/office/drawing/2014/main" id="{751ACB90-7F11-AB95-9C22-605E9F4349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283242" y="2024146"/>
            <a:ext cx="3784600" cy="2471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2067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967D232-C5C8-0991-30D2-69D0D45FACDF}"/>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5" name="CuadroTexto 4">
            <a:extLst>
              <a:ext uri="{FF2B5EF4-FFF2-40B4-BE49-F238E27FC236}">
                <a16:creationId xmlns:a16="http://schemas.microsoft.com/office/drawing/2014/main" id="{09D6BB76-7751-18E5-39CE-BA4BB4EB314F}"/>
              </a:ext>
            </a:extLst>
          </p:cNvPr>
          <p:cNvSpPr txBox="1"/>
          <p:nvPr/>
        </p:nvSpPr>
        <p:spPr>
          <a:xfrm>
            <a:off x="2702357"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¿Cuál benigno?, ¿Cuál maligno?</a:t>
            </a:r>
            <a:endParaRPr lang="es-ES" altLang="es-ES" sz="1800" dirty="0">
              <a:latin typeface="Palatino" pitchFamily="2" charset="77"/>
              <a:ea typeface="Palatino" pitchFamily="2" charset="77"/>
            </a:endParaRPr>
          </a:p>
        </p:txBody>
      </p:sp>
      <p:pic>
        <p:nvPicPr>
          <p:cNvPr id="6" name="Picture 3" descr="051">
            <a:extLst>
              <a:ext uri="{FF2B5EF4-FFF2-40B4-BE49-F238E27FC236}">
                <a16:creationId xmlns:a16="http://schemas.microsoft.com/office/drawing/2014/main" id="{C3A4CFAE-B7C9-AA85-CF38-38C5FD21A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010218" y="2024146"/>
            <a:ext cx="3121025" cy="32686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42">
            <a:extLst>
              <a:ext uri="{FF2B5EF4-FFF2-40B4-BE49-F238E27FC236}">
                <a16:creationId xmlns:a16="http://schemas.microsoft.com/office/drawing/2014/main" id="{0ED4D8B7-DD40-C6F0-9028-B4A74BECE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283242" y="2024146"/>
            <a:ext cx="3784600" cy="247173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16C313FD-4DC0-9F94-69D4-C8115FEC8946}"/>
              </a:ext>
            </a:extLst>
          </p:cNvPr>
          <p:cNvSpPr txBox="1"/>
          <p:nvPr/>
        </p:nvSpPr>
        <p:spPr>
          <a:xfrm>
            <a:off x="1306469" y="5661811"/>
            <a:ext cx="2528521" cy="369332"/>
          </a:xfrm>
          <a:prstGeom prst="rect">
            <a:avLst/>
          </a:prstGeom>
          <a:noFill/>
        </p:spPr>
        <p:txBody>
          <a:bodyPr wrap="square">
            <a:spAutoFit/>
          </a:bodyPr>
          <a:lstStyle/>
          <a:p>
            <a:pPr algn="ctr" eaLnBrk="1" hangingPunct="1">
              <a:spcBef>
                <a:spcPct val="0"/>
              </a:spcBef>
              <a:buClrTx/>
              <a:buFontTx/>
              <a:buNone/>
            </a:pPr>
            <a:r>
              <a:rPr lang="es-ES_tradnl" altLang="es-ES" dirty="0" err="1">
                <a:latin typeface="Palatino" pitchFamily="2" charset="77"/>
                <a:ea typeface="Palatino" pitchFamily="2" charset="77"/>
              </a:rPr>
              <a:t>Abceso</a:t>
            </a:r>
            <a:endParaRPr lang="es-ES" altLang="es-ES" sz="1800" dirty="0">
              <a:latin typeface="Palatino" pitchFamily="2" charset="77"/>
              <a:ea typeface="Palatino" pitchFamily="2" charset="77"/>
            </a:endParaRPr>
          </a:p>
        </p:txBody>
      </p:sp>
      <p:sp>
        <p:nvSpPr>
          <p:cNvPr id="9" name="CuadroTexto 8">
            <a:extLst>
              <a:ext uri="{FF2B5EF4-FFF2-40B4-BE49-F238E27FC236}">
                <a16:creationId xmlns:a16="http://schemas.microsoft.com/office/drawing/2014/main" id="{6B977FD4-0E7E-0D02-3C60-332FDF02B9B2}"/>
              </a:ext>
            </a:extLst>
          </p:cNvPr>
          <p:cNvSpPr txBox="1"/>
          <p:nvPr/>
        </p:nvSpPr>
        <p:spPr>
          <a:xfrm>
            <a:off x="5012759" y="4917140"/>
            <a:ext cx="2528521"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Cáncer Oral</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28804960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CD29638-E7E2-F0F1-CC08-49FC30FD5B26}"/>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5" name="CuadroTexto 4">
            <a:extLst>
              <a:ext uri="{FF2B5EF4-FFF2-40B4-BE49-F238E27FC236}">
                <a16:creationId xmlns:a16="http://schemas.microsoft.com/office/drawing/2014/main" id="{84C70B4E-1E28-C83C-E365-58D7A3063C61}"/>
              </a:ext>
            </a:extLst>
          </p:cNvPr>
          <p:cNvSpPr txBox="1"/>
          <p:nvPr/>
        </p:nvSpPr>
        <p:spPr>
          <a:xfrm>
            <a:off x="2702357"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¿Cuál benigno?, ¿Cuál maligno?</a:t>
            </a:r>
            <a:endParaRPr lang="es-ES" altLang="es-ES" sz="1800" dirty="0">
              <a:latin typeface="Palatino" pitchFamily="2" charset="77"/>
              <a:ea typeface="Palatino" pitchFamily="2" charset="77"/>
            </a:endParaRPr>
          </a:p>
        </p:txBody>
      </p:sp>
      <p:pic>
        <p:nvPicPr>
          <p:cNvPr id="6" name="Picture 3" descr="51">
            <a:extLst>
              <a:ext uri="{FF2B5EF4-FFF2-40B4-BE49-F238E27FC236}">
                <a16:creationId xmlns:a16="http://schemas.microsoft.com/office/drawing/2014/main" id="{4F062DA4-8360-5F21-F225-DCD7CB3B1158}"/>
              </a:ext>
            </a:extLst>
          </p:cNvPr>
          <p:cNvPicPr>
            <a:picLocks noGrp="1" noChangeAspect="1" noChangeArrowheads="1"/>
          </p:cNvPicPr>
          <p:nvPr>
            <p:ph sz="quarter" idx="1"/>
          </p:nvPr>
        </p:nvPicPr>
        <p:blipFill rotWithShape="1">
          <a:blip r:embed="rId3">
            <a:extLst>
              <a:ext uri="{28A0092B-C50C-407E-A947-70E740481C1C}">
                <a14:useLocalDpi xmlns:a14="http://schemas.microsoft.com/office/drawing/2010/main" val="0"/>
              </a:ext>
            </a:extLst>
          </a:blip>
          <a:srcRect b="3955"/>
          <a:stretch/>
        </p:blipFill>
        <p:spPr>
          <a:xfrm>
            <a:off x="874784" y="2081898"/>
            <a:ext cx="3561782" cy="2331373"/>
          </a:xfrm>
          <a:noFill/>
          <a:extLst>
            <a:ext uri="{909E8E84-426E-40DD-AFC4-6F175D3DCCD1}">
              <a14:hiddenFill xmlns:a14="http://schemas.microsoft.com/office/drawing/2010/main">
                <a:solidFill>
                  <a:srgbClr val="FFFFFF"/>
                </a:solidFill>
              </a14:hiddenFill>
            </a:ext>
          </a:extLst>
        </p:spPr>
      </p:pic>
      <p:pic>
        <p:nvPicPr>
          <p:cNvPr id="7" name="Picture 4" descr="04">
            <a:extLst>
              <a:ext uri="{FF2B5EF4-FFF2-40B4-BE49-F238E27FC236}">
                <a16:creationId xmlns:a16="http://schemas.microsoft.com/office/drawing/2014/main" id="{AEEAAEE6-BCF3-C729-769F-AAEBAAFCBA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42009" y="2081867"/>
            <a:ext cx="3561781" cy="2331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0224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7C92C7A-14EB-61B9-7E35-CDEEBF746C0B}"/>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5" name="CuadroTexto 4">
            <a:extLst>
              <a:ext uri="{FF2B5EF4-FFF2-40B4-BE49-F238E27FC236}">
                <a16:creationId xmlns:a16="http://schemas.microsoft.com/office/drawing/2014/main" id="{CEFAD59C-93A6-AD71-FEBA-D72D4086A411}"/>
              </a:ext>
            </a:extLst>
          </p:cNvPr>
          <p:cNvSpPr txBox="1"/>
          <p:nvPr/>
        </p:nvSpPr>
        <p:spPr>
          <a:xfrm>
            <a:off x="2702357"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¿Cuál benigno?, ¿Cuál maligno?</a:t>
            </a:r>
            <a:endParaRPr lang="es-ES" altLang="es-ES" sz="1800" dirty="0">
              <a:latin typeface="Palatino" pitchFamily="2" charset="77"/>
              <a:ea typeface="Palatino" pitchFamily="2" charset="77"/>
            </a:endParaRPr>
          </a:p>
        </p:txBody>
      </p:sp>
      <p:pic>
        <p:nvPicPr>
          <p:cNvPr id="6" name="Picture 3" descr="51">
            <a:extLst>
              <a:ext uri="{FF2B5EF4-FFF2-40B4-BE49-F238E27FC236}">
                <a16:creationId xmlns:a16="http://schemas.microsoft.com/office/drawing/2014/main" id="{CEA9CE90-F4B6-3B15-5FF4-C7718FD93F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955"/>
          <a:stretch/>
        </p:blipFill>
        <p:spPr>
          <a:xfrm>
            <a:off x="874784" y="2081898"/>
            <a:ext cx="3561782" cy="23313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04">
            <a:extLst>
              <a:ext uri="{FF2B5EF4-FFF2-40B4-BE49-F238E27FC236}">
                <a16:creationId xmlns:a16="http://schemas.microsoft.com/office/drawing/2014/main" id="{BF64811E-004E-D93F-528C-8097E5AF78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42009" y="2081867"/>
            <a:ext cx="3561781" cy="2331404"/>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40CC9E58-82E3-B509-E814-CE7632767460}"/>
              </a:ext>
            </a:extLst>
          </p:cNvPr>
          <p:cNvSpPr txBox="1"/>
          <p:nvPr/>
        </p:nvSpPr>
        <p:spPr>
          <a:xfrm>
            <a:off x="1438096" y="4732474"/>
            <a:ext cx="2528521"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Cáncer gingival</a:t>
            </a:r>
            <a:endParaRPr lang="es-ES" altLang="es-ES" sz="1800" dirty="0">
              <a:latin typeface="Palatino" pitchFamily="2" charset="77"/>
              <a:ea typeface="Palatino" pitchFamily="2" charset="77"/>
            </a:endParaRPr>
          </a:p>
        </p:txBody>
      </p:sp>
      <p:sp>
        <p:nvSpPr>
          <p:cNvPr id="9" name="CuadroTexto 8">
            <a:extLst>
              <a:ext uri="{FF2B5EF4-FFF2-40B4-BE49-F238E27FC236}">
                <a16:creationId xmlns:a16="http://schemas.microsoft.com/office/drawing/2014/main" id="{D28527C7-5A9B-57C6-AD7A-F2DE9F1D8499}"/>
              </a:ext>
            </a:extLst>
          </p:cNvPr>
          <p:cNvSpPr txBox="1"/>
          <p:nvPr/>
        </p:nvSpPr>
        <p:spPr>
          <a:xfrm>
            <a:off x="5058638" y="4732474"/>
            <a:ext cx="2528521"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Granuloma piógeno</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9353098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FBAB69E-DD99-8767-7D3A-2AFEFDC28BD7}"/>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sp>
        <p:nvSpPr>
          <p:cNvPr id="5" name="CuadroTexto 4">
            <a:extLst>
              <a:ext uri="{FF2B5EF4-FFF2-40B4-BE49-F238E27FC236}">
                <a16:creationId xmlns:a16="http://schemas.microsoft.com/office/drawing/2014/main" id="{098A33D7-AD41-77D3-D13B-45F729671C33}"/>
              </a:ext>
            </a:extLst>
          </p:cNvPr>
          <p:cNvSpPr txBox="1"/>
          <p:nvPr/>
        </p:nvSpPr>
        <p:spPr>
          <a:xfrm>
            <a:off x="2833741"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¿Alguno es benigno?</a:t>
            </a:r>
            <a:endParaRPr lang="es-ES" altLang="es-ES" sz="1800" dirty="0">
              <a:latin typeface="Palatino" pitchFamily="2" charset="77"/>
              <a:ea typeface="Palatino" pitchFamily="2" charset="77"/>
            </a:endParaRPr>
          </a:p>
        </p:txBody>
      </p:sp>
      <p:pic>
        <p:nvPicPr>
          <p:cNvPr id="6" name="Picture 2" descr="69">
            <a:extLst>
              <a:ext uri="{FF2B5EF4-FFF2-40B4-BE49-F238E27FC236}">
                <a16:creationId xmlns:a16="http://schemas.microsoft.com/office/drawing/2014/main" id="{90743BCF-3F30-D7F1-D1BE-6A7DFBE763E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64143" y="2174843"/>
            <a:ext cx="3776472" cy="2512314"/>
          </a:xfrm>
          <a:noFill/>
          <a:extLst>
            <a:ext uri="{909E8E84-426E-40DD-AFC4-6F175D3DCCD1}">
              <a14:hiddenFill xmlns:a14="http://schemas.microsoft.com/office/drawing/2010/main">
                <a:solidFill>
                  <a:srgbClr val="FFFFFF"/>
                </a:solidFill>
              </a14:hiddenFill>
            </a:ext>
          </a:extLst>
        </p:spPr>
      </p:pic>
      <p:pic>
        <p:nvPicPr>
          <p:cNvPr id="7" name="Picture 3" descr="46">
            <a:extLst>
              <a:ext uri="{FF2B5EF4-FFF2-40B4-BE49-F238E27FC236}">
                <a16:creationId xmlns:a16="http://schemas.microsoft.com/office/drawing/2014/main" id="{76E0BE28-8760-A99B-060C-B171A036A8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72000" y="2174843"/>
            <a:ext cx="3840480" cy="2508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9492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D5062AF-3D36-08D6-5FCD-DC53F2807748}"/>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0"/>
            <a:ext cx="9144000" cy="620688"/>
          </a:xfrm>
          <a:prstGeom prst="rect">
            <a:avLst/>
          </a:prstGeom>
        </p:spPr>
      </p:pic>
      <p:pic>
        <p:nvPicPr>
          <p:cNvPr id="6" name="Picture 2" descr="69">
            <a:extLst>
              <a:ext uri="{FF2B5EF4-FFF2-40B4-BE49-F238E27FC236}">
                <a16:creationId xmlns:a16="http://schemas.microsoft.com/office/drawing/2014/main" id="{F76B4E26-70A2-2288-3E4A-64590EEA93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64143" y="2174843"/>
            <a:ext cx="3776472" cy="25123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46">
            <a:extLst>
              <a:ext uri="{FF2B5EF4-FFF2-40B4-BE49-F238E27FC236}">
                <a16:creationId xmlns:a16="http://schemas.microsoft.com/office/drawing/2014/main" id="{41793B3A-57CE-38F3-4BE3-8046F39345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72000" y="2174843"/>
            <a:ext cx="3840480" cy="2508313"/>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791844D6-73F4-0CED-CADF-D28D4C087BB3}"/>
              </a:ext>
            </a:extLst>
          </p:cNvPr>
          <p:cNvSpPr txBox="1"/>
          <p:nvPr/>
        </p:nvSpPr>
        <p:spPr>
          <a:xfrm>
            <a:off x="4117997" y="4879688"/>
            <a:ext cx="779981" cy="461665"/>
          </a:xfrm>
          <a:prstGeom prst="rect">
            <a:avLst/>
          </a:prstGeom>
          <a:noFill/>
        </p:spPr>
        <p:txBody>
          <a:bodyPr wrap="square">
            <a:spAutoFit/>
          </a:bodyPr>
          <a:lstStyle/>
          <a:p>
            <a:pPr algn="ctr" eaLnBrk="1" hangingPunct="1">
              <a:spcBef>
                <a:spcPct val="0"/>
              </a:spcBef>
              <a:buClrTx/>
              <a:buFontTx/>
              <a:buNone/>
            </a:pPr>
            <a:r>
              <a:rPr lang="es-ES_tradnl" altLang="es-ES" sz="2400" dirty="0">
                <a:solidFill>
                  <a:srgbClr val="FF0000"/>
                </a:solidFill>
                <a:latin typeface="Palatino" pitchFamily="2" charset="77"/>
                <a:ea typeface="Palatino" pitchFamily="2" charset="77"/>
              </a:rPr>
              <a:t>NO</a:t>
            </a:r>
            <a:endParaRPr lang="es-ES" altLang="es-ES" sz="2400" dirty="0">
              <a:solidFill>
                <a:srgbClr val="FF0000"/>
              </a:solidFill>
              <a:latin typeface="Palatino" pitchFamily="2" charset="77"/>
              <a:ea typeface="Palatino" pitchFamily="2" charset="77"/>
            </a:endParaRPr>
          </a:p>
        </p:txBody>
      </p:sp>
      <p:sp>
        <p:nvSpPr>
          <p:cNvPr id="2" name="CuadroTexto 1">
            <a:extLst>
              <a:ext uri="{FF2B5EF4-FFF2-40B4-BE49-F238E27FC236}">
                <a16:creationId xmlns:a16="http://schemas.microsoft.com/office/drawing/2014/main" id="{60757B08-1D31-FA85-44E8-E022C940DFCF}"/>
              </a:ext>
            </a:extLst>
          </p:cNvPr>
          <p:cNvSpPr txBox="1"/>
          <p:nvPr/>
        </p:nvSpPr>
        <p:spPr>
          <a:xfrm>
            <a:off x="2833741" y="1285811"/>
            <a:ext cx="3468419" cy="369332"/>
          </a:xfrm>
          <a:prstGeom prst="rect">
            <a:avLst/>
          </a:prstGeom>
          <a:noFill/>
        </p:spPr>
        <p:txBody>
          <a:bodyPr wrap="square">
            <a:spAutoFit/>
          </a:bodyPr>
          <a:lstStyle/>
          <a:p>
            <a:pPr algn="ctr" eaLnBrk="1" hangingPunct="1">
              <a:spcBef>
                <a:spcPct val="0"/>
              </a:spcBef>
              <a:buClrTx/>
              <a:buFontTx/>
              <a:buNone/>
            </a:pPr>
            <a:r>
              <a:rPr lang="es-ES_tradnl" altLang="es-ES" dirty="0">
                <a:latin typeface="Palatino" pitchFamily="2" charset="77"/>
                <a:ea typeface="Palatino" pitchFamily="2" charset="77"/>
              </a:rPr>
              <a:t>¿Alguno es benigno?</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589199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0AC04AA-21BF-AB0D-6AE8-003C20333D41}"/>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48B96CDC-7FCA-0FA3-7867-0AFB18E799FE}"/>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04.</a:t>
            </a:r>
            <a:r>
              <a:rPr lang="es-ES" altLang="es-ES" sz="1400" b="1" dirty="0">
                <a:solidFill>
                  <a:schemeClr val="bg1"/>
                </a:solidFill>
                <a:latin typeface="Palatino" pitchFamily="2" charset="77"/>
                <a:ea typeface="Palatino" pitchFamily="2" charset="77"/>
              </a:rPr>
              <a:t> Diagnóstico clínico diferencial</a:t>
            </a:r>
          </a:p>
        </p:txBody>
      </p:sp>
      <p:sp>
        <p:nvSpPr>
          <p:cNvPr id="6" name="Rectángulo 5">
            <a:extLst>
              <a:ext uri="{FF2B5EF4-FFF2-40B4-BE49-F238E27FC236}">
                <a16:creationId xmlns:a16="http://schemas.microsoft.com/office/drawing/2014/main" id="{A5B8F175-7DE5-2E0D-D154-6E409E22C863}"/>
              </a:ext>
            </a:extLst>
          </p:cNvPr>
          <p:cNvSpPr/>
          <p:nvPr/>
        </p:nvSpPr>
        <p:spPr>
          <a:xfrm>
            <a:off x="4372633" y="2453329"/>
            <a:ext cx="45719" cy="151591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2FFAEBCA-CA34-FB9E-7EC9-34E525C8A85D}"/>
              </a:ext>
            </a:extLst>
          </p:cNvPr>
          <p:cNvSpPr txBox="1"/>
          <p:nvPr/>
        </p:nvSpPr>
        <p:spPr>
          <a:xfrm>
            <a:off x="1323374" y="1765175"/>
            <a:ext cx="2563585" cy="461665"/>
          </a:xfrm>
          <a:prstGeom prst="rect">
            <a:avLst/>
          </a:prstGeom>
          <a:noFill/>
        </p:spPr>
        <p:txBody>
          <a:bodyPr wrap="square">
            <a:spAutoFit/>
          </a:bodyPr>
          <a:lstStyle/>
          <a:p>
            <a:pPr algn="ctr" eaLnBrk="1" hangingPunct="1">
              <a:spcBef>
                <a:spcPct val="0"/>
              </a:spcBef>
              <a:buClrTx/>
              <a:buFontTx/>
              <a:buNone/>
            </a:pPr>
            <a:r>
              <a:rPr lang="es-ES_tradnl" altLang="es-ES" sz="2400" b="1" dirty="0">
                <a:latin typeface="Palatino" pitchFamily="2" charset="77"/>
                <a:ea typeface="Palatino" pitchFamily="2" charset="77"/>
              </a:rPr>
              <a:t>Úlceras benignas</a:t>
            </a:r>
          </a:p>
        </p:txBody>
      </p:sp>
      <p:sp>
        <p:nvSpPr>
          <p:cNvPr id="8" name="CuadroTexto 7">
            <a:extLst>
              <a:ext uri="{FF2B5EF4-FFF2-40B4-BE49-F238E27FC236}">
                <a16:creationId xmlns:a16="http://schemas.microsoft.com/office/drawing/2014/main" id="{64F9101F-8F6B-2838-17F5-39628CB4C7FF}"/>
              </a:ext>
            </a:extLst>
          </p:cNvPr>
          <p:cNvSpPr txBox="1"/>
          <p:nvPr/>
        </p:nvSpPr>
        <p:spPr>
          <a:xfrm>
            <a:off x="5257042" y="1765175"/>
            <a:ext cx="2563584" cy="461665"/>
          </a:xfrm>
          <a:prstGeom prst="rect">
            <a:avLst/>
          </a:prstGeom>
          <a:noFill/>
        </p:spPr>
        <p:txBody>
          <a:bodyPr wrap="square">
            <a:spAutoFit/>
          </a:bodyPr>
          <a:lstStyle/>
          <a:p>
            <a:pPr algn="ctr" eaLnBrk="1" hangingPunct="1">
              <a:spcBef>
                <a:spcPct val="0"/>
              </a:spcBef>
              <a:buClrTx/>
              <a:buFontTx/>
              <a:buNone/>
            </a:pPr>
            <a:r>
              <a:rPr lang="es-ES_tradnl" altLang="es-ES" sz="2400" b="1" dirty="0">
                <a:latin typeface="Palatino" pitchFamily="2" charset="77"/>
                <a:ea typeface="Palatino" pitchFamily="2" charset="77"/>
              </a:rPr>
              <a:t>Úlceras malignas</a:t>
            </a:r>
          </a:p>
        </p:txBody>
      </p:sp>
      <p:sp>
        <p:nvSpPr>
          <p:cNvPr id="9" name="Rectangle 3">
            <a:extLst>
              <a:ext uri="{FF2B5EF4-FFF2-40B4-BE49-F238E27FC236}">
                <a16:creationId xmlns:a16="http://schemas.microsoft.com/office/drawing/2014/main" id="{7C21C6CA-FA14-D543-8768-100CB3FC99B9}"/>
              </a:ext>
            </a:extLst>
          </p:cNvPr>
          <p:cNvSpPr txBox="1">
            <a:spLocks/>
          </p:cNvSpPr>
          <p:nvPr/>
        </p:nvSpPr>
        <p:spPr>
          <a:xfrm>
            <a:off x="1135423" y="2453328"/>
            <a:ext cx="3083562" cy="3129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Bien delimitadas</a:t>
            </a:r>
          </a:p>
          <a:p>
            <a:pPr>
              <a:lnSpc>
                <a:spcPct val="80000"/>
              </a:lnSpc>
              <a:buClr>
                <a:srgbClr val="FF0000"/>
              </a:buClr>
              <a:buSzPct val="110000"/>
            </a:pPr>
            <a:r>
              <a:rPr lang="es-ES" altLang="es-ES" sz="1800" dirty="0">
                <a:latin typeface="Palatino" pitchFamily="2" charset="77"/>
                <a:ea typeface="Palatino" pitchFamily="2" charset="77"/>
              </a:rPr>
              <a:t>Forma regular</a:t>
            </a:r>
          </a:p>
          <a:p>
            <a:pPr>
              <a:lnSpc>
                <a:spcPct val="80000"/>
              </a:lnSpc>
              <a:buClr>
                <a:srgbClr val="FF0000"/>
              </a:buClr>
              <a:buSzPct val="110000"/>
            </a:pPr>
            <a:r>
              <a:rPr lang="es-ES" altLang="es-ES" sz="1800" dirty="0">
                <a:latin typeface="Palatino" pitchFamily="2" charset="77"/>
                <a:ea typeface="Palatino" pitchFamily="2" charset="77"/>
              </a:rPr>
              <a:t>Fondo liso, cubierto con membrana</a:t>
            </a:r>
          </a:p>
          <a:p>
            <a:pPr>
              <a:lnSpc>
                <a:spcPct val="80000"/>
              </a:lnSpc>
              <a:buClr>
                <a:srgbClr val="FF0000"/>
              </a:buClr>
              <a:buSzPct val="110000"/>
            </a:pPr>
            <a:r>
              <a:rPr lang="es-ES" altLang="es-ES" sz="1800" dirty="0">
                <a:latin typeface="Palatino" pitchFamily="2" charset="77"/>
                <a:ea typeface="Palatino" pitchFamily="2" charset="77"/>
              </a:rPr>
              <a:t>Bordes no </a:t>
            </a:r>
            <a:r>
              <a:rPr lang="es-ES" altLang="es-ES" sz="1800" dirty="0" err="1">
                <a:latin typeface="Palatino" pitchFamily="2" charset="77"/>
                <a:ea typeface="Palatino" pitchFamily="2" charset="77"/>
              </a:rPr>
              <a:t>evertidos</a:t>
            </a:r>
            <a:endParaRPr lang="es-ES" altLang="es-ES" sz="1800" dirty="0">
              <a:latin typeface="Palatino" pitchFamily="2" charset="77"/>
              <a:ea typeface="Palatino" pitchFamily="2" charset="77"/>
            </a:endParaRPr>
          </a:p>
          <a:p>
            <a:pPr>
              <a:lnSpc>
                <a:spcPct val="80000"/>
              </a:lnSpc>
              <a:buClr>
                <a:srgbClr val="FF0000"/>
              </a:buClr>
              <a:buSzPct val="110000"/>
            </a:pPr>
            <a:r>
              <a:rPr lang="es-ES" altLang="es-ES" sz="1800" dirty="0">
                <a:latin typeface="Palatino" pitchFamily="2" charset="77"/>
                <a:ea typeface="Palatino" pitchFamily="2" charset="77"/>
              </a:rPr>
              <a:t>Blanda a la palpación</a:t>
            </a:r>
          </a:p>
          <a:p>
            <a:pPr>
              <a:lnSpc>
                <a:spcPct val="80000"/>
              </a:lnSpc>
              <a:buClr>
                <a:srgbClr val="FF0000"/>
              </a:buClr>
              <a:buSzPct val="110000"/>
            </a:pPr>
            <a:r>
              <a:rPr lang="es-ES" altLang="es-ES" sz="1800" dirty="0">
                <a:latin typeface="Palatino" pitchFamily="2" charset="77"/>
                <a:ea typeface="Palatino" pitchFamily="2" charset="77"/>
              </a:rPr>
              <a:t>No adherida a planos profundos</a:t>
            </a:r>
          </a:p>
        </p:txBody>
      </p:sp>
      <p:sp>
        <p:nvSpPr>
          <p:cNvPr id="11" name="Rectangle 3">
            <a:extLst>
              <a:ext uri="{FF2B5EF4-FFF2-40B4-BE49-F238E27FC236}">
                <a16:creationId xmlns:a16="http://schemas.microsoft.com/office/drawing/2014/main" id="{8B189AD7-06FD-83C8-7D36-CDE6AF1F6379}"/>
              </a:ext>
            </a:extLst>
          </p:cNvPr>
          <p:cNvSpPr txBox="1">
            <a:spLocks/>
          </p:cNvSpPr>
          <p:nvPr/>
        </p:nvSpPr>
        <p:spPr>
          <a:xfrm>
            <a:off x="5109052" y="2450610"/>
            <a:ext cx="3083562" cy="3129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Mal delimitadas</a:t>
            </a:r>
          </a:p>
          <a:p>
            <a:pPr>
              <a:lnSpc>
                <a:spcPct val="80000"/>
              </a:lnSpc>
              <a:buClr>
                <a:srgbClr val="FF0000"/>
              </a:buClr>
              <a:buSzPct val="110000"/>
            </a:pPr>
            <a:r>
              <a:rPr lang="es-ES" altLang="es-ES" sz="1800" dirty="0">
                <a:latin typeface="Palatino" pitchFamily="2" charset="77"/>
                <a:ea typeface="Palatino" pitchFamily="2" charset="77"/>
              </a:rPr>
              <a:t>Forma irregular</a:t>
            </a:r>
          </a:p>
          <a:p>
            <a:pPr>
              <a:lnSpc>
                <a:spcPct val="80000"/>
              </a:lnSpc>
              <a:buClr>
                <a:srgbClr val="FF0000"/>
              </a:buClr>
              <a:buSzPct val="110000"/>
            </a:pPr>
            <a:r>
              <a:rPr lang="es-ES" altLang="es-ES" sz="1800" dirty="0">
                <a:latin typeface="Palatino" pitchFamily="2" charset="77"/>
                <a:ea typeface="Palatino" pitchFamily="2" charset="77"/>
              </a:rPr>
              <a:t>Fondo sucio</a:t>
            </a:r>
          </a:p>
          <a:p>
            <a:pPr>
              <a:lnSpc>
                <a:spcPct val="80000"/>
              </a:lnSpc>
              <a:buClr>
                <a:srgbClr val="FF0000"/>
              </a:buClr>
              <a:buSzPct val="110000"/>
            </a:pPr>
            <a:r>
              <a:rPr lang="es-ES" altLang="es-ES" sz="1800" dirty="0">
                <a:latin typeface="Palatino" pitchFamily="2" charset="77"/>
                <a:ea typeface="Palatino" pitchFamily="2" charset="77"/>
              </a:rPr>
              <a:t>Bordes </a:t>
            </a:r>
            <a:r>
              <a:rPr lang="es-ES" altLang="es-ES" sz="1800" dirty="0" err="1">
                <a:latin typeface="Palatino" pitchFamily="2" charset="77"/>
                <a:ea typeface="Palatino" pitchFamily="2" charset="77"/>
              </a:rPr>
              <a:t>evertidos</a:t>
            </a:r>
            <a:endParaRPr lang="es-ES" altLang="es-ES" sz="1800" dirty="0">
              <a:latin typeface="Palatino" pitchFamily="2" charset="77"/>
              <a:ea typeface="Palatino" pitchFamily="2" charset="77"/>
            </a:endParaRPr>
          </a:p>
          <a:p>
            <a:pPr>
              <a:lnSpc>
                <a:spcPct val="80000"/>
              </a:lnSpc>
              <a:buClr>
                <a:srgbClr val="FF0000"/>
              </a:buClr>
              <a:buSzPct val="110000"/>
            </a:pPr>
            <a:r>
              <a:rPr lang="es-ES" altLang="es-ES" sz="1800" dirty="0">
                <a:latin typeface="Palatino" pitchFamily="2" charset="77"/>
                <a:ea typeface="Palatino" pitchFamily="2" charset="77"/>
              </a:rPr>
              <a:t>Indurada a la palpación</a:t>
            </a:r>
          </a:p>
          <a:p>
            <a:pPr>
              <a:lnSpc>
                <a:spcPct val="80000"/>
              </a:lnSpc>
              <a:buClr>
                <a:srgbClr val="FF0000"/>
              </a:buClr>
              <a:buSzPct val="110000"/>
            </a:pPr>
            <a:r>
              <a:rPr lang="es-ES" altLang="es-ES" sz="1800" dirty="0">
                <a:latin typeface="Palatino" pitchFamily="2" charset="77"/>
                <a:ea typeface="Palatino" pitchFamily="2" charset="77"/>
              </a:rPr>
              <a:t>Adherida a planos profundos</a:t>
            </a:r>
          </a:p>
        </p:txBody>
      </p:sp>
    </p:spTree>
    <p:extLst>
      <p:ext uri="{BB962C8B-B14F-4D97-AF65-F5344CB8AC3E}">
        <p14:creationId xmlns:p14="http://schemas.microsoft.com/office/powerpoint/2010/main" val="2649309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74DF58A-3656-769F-085E-C1994BECB587}"/>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740BF177-8982-A1AC-6E4B-7160507D7627}"/>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01.</a:t>
            </a:r>
            <a:r>
              <a:rPr lang="es-ES" altLang="es-ES" sz="1400" b="1" dirty="0">
                <a:solidFill>
                  <a:schemeClr val="bg1"/>
                </a:solidFill>
                <a:latin typeface="Palatino" pitchFamily="2" charset="77"/>
                <a:ea typeface="Palatino" pitchFamily="2" charset="77"/>
              </a:rPr>
              <a:t> Cáncer Oral: Epidemiología</a:t>
            </a:r>
          </a:p>
        </p:txBody>
      </p:sp>
      <p:sp>
        <p:nvSpPr>
          <p:cNvPr id="6" name="Text Box 20">
            <a:extLst>
              <a:ext uri="{FF2B5EF4-FFF2-40B4-BE49-F238E27FC236}">
                <a16:creationId xmlns:a16="http://schemas.microsoft.com/office/drawing/2014/main" id="{29AD7395-C695-64D4-A776-48C83545332D}"/>
              </a:ext>
            </a:extLst>
          </p:cNvPr>
          <p:cNvSpPr txBox="1">
            <a:spLocks noChangeArrowheads="1"/>
          </p:cNvSpPr>
          <p:nvPr/>
        </p:nvSpPr>
        <p:spPr bwMode="auto">
          <a:xfrm>
            <a:off x="1171504" y="1025430"/>
            <a:ext cx="6800985" cy="840230"/>
          </a:xfrm>
          <a:prstGeom prst="rect">
            <a:avLst/>
          </a:prstGeom>
          <a:noFill/>
          <a:ln w="38100">
            <a:no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ctr" eaLnBrk="1" hangingPunct="1">
              <a:lnSpc>
                <a:spcPct val="140000"/>
              </a:lnSpc>
              <a:spcBef>
                <a:spcPct val="0"/>
              </a:spcBef>
              <a:buClr>
                <a:srgbClr val="FF0000"/>
              </a:buClr>
            </a:pPr>
            <a:r>
              <a:rPr lang="es-ES_tradnl" altLang="es-ES" sz="1800" dirty="0">
                <a:latin typeface="Palatino" pitchFamily="2" charset="77"/>
                <a:ea typeface="Palatino" pitchFamily="2" charset="77"/>
              </a:rPr>
              <a:t>Representan el 3% de todos los tumores malignos.</a:t>
            </a:r>
          </a:p>
          <a:p>
            <a:pPr marL="285750" indent="-285750" algn="ctr" eaLnBrk="1" hangingPunct="1">
              <a:lnSpc>
                <a:spcPct val="140000"/>
              </a:lnSpc>
              <a:spcBef>
                <a:spcPct val="0"/>
              </a:spcBef>
              <a:buClr>
                <a:srgbClr val="FF0000"/>
              </a:buClr>
            </a:pPr>
            <a:r>
              <a:rPr lang="es-ES_tradnl" altLang="es-ES" sz="1800" dirty="0">
                <a:latin typeface="Palatino" pitchFamily="2" charset="77"/>
                <a:ea typeface="Palatino" pitchFamily="2" charset="77"/>
              </a:rPr>
              <a:t>2004: muerte por cáncer oral y faríngeo 1,2 personas/hora.</a:t>
            </a:r>
          </a:p>
        </p:txBody>
      </p:sp>
      <p:sp>
        <p:nvSpPr>
          <p:cNvPr id="9" name="CuadroTexto 8">
            <a:extLst>
              <a:ext uri="{FF2B5EF4-FFF2-40B4-BE49-F238E27FC236}">
                <a16:creationId xmlns:a16="http://schemas.microsoft.com/office/drawing/2014/main" id="{4C881AD8-6E20-1A16-A2ED-6EC84D0AD620}"/>
              </a:ext>
            </a:extLst>
          </p:cNvPr>
          <p:cNvSpPr txBox="1"/>
          <p:nvPr/>
        </p:nvSpPr>
        <p:spPr>
          <a:xfrm>
            <a:off x="755514" y="2137867"/>
            <a:ext cx="7880486" cy="784830"/>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90% de los cánceres de cabeza y cuello son </a:t>
            </a:r>
            <a:r>
              <a:rPr lang="es-ES_tradnl" altLang="es-ES" sz="1800" dirty="0">
                <a:solidFill>
                  <a:srgbClr val="FF0000"/>
                </a:solidFill>
                <a:latin typeface="Palatino" pitchFamily="2" charset="77"/>
                <a:ea typeface="Palatino" pitchFamily="2" charset="77"/>
              </a:rPr>
              <a:t>carcinomas de células escamosas</a:t>
            </a:r>
          </a:p>
          <a:p>
            <a:pPr eaLnBrk="1" hangingPunct="1">
              <a:spcBef>
                <a:spcPct val="50000"/>
              </a:spcBef>
              <a:buClrTx/>
              <a:buFontTx/>
              <a:buNone/>
            </a:pPr>
            <a:endParaRPr lang="es-ES_tradnl" altLang="es-ES" sz="1800" b="1" i="1" dirty="0">
              <a:solidFill>
                <a:srgbClr val="FFFF00"/>
              </a:solidFill>
              <a:latin typeface="Times New Roman" panose="02020603050405020304" pitchFamily="18" charset="0"/>
            </a:endParaRPr>
          </a:p>
        </p:txBody>
      </p:sp>
      <p:sp>
        <p:nvSpPr>
          <p:cNvPr id="10" name="4 Flecha abajo">
            <a:extLst>
              <a:ext uri="{FF2B5EF4-FFF2-40B4-BE49-F238E27FC236}">
                <a16:creationId xmlns:a16="http://schemas.microsoft.com/office/drawing/2014/main" id="{A034CE76-0383-5646-37BE-FB18192EDE18}"/>
              </a:ext>
            </a:extLst>
          </p:cNvPr>
          <p:cNvSpPr/>
          <p:nvPr/>
        </p:nvSpPr>
        <p:spPr>
          <a:xfrm>
            <a:off x="4365292" y="2548153"/>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1" name="CuadroTexto 10">
            <a:extLst>
              <a:ext uri="{FF2B5EF4-FFF2-40B4-BE49-F238E27FC236}">
                <a16:creationId xmlns:a16="http://schemas.microsoft.com/office/drawing/2014/main" id="{9A4AD5CE-500C-F764-72D4-6BD6DA8DDC0C}"/>
              </a:ext>
            </a:extLst>
          </p:cNvPr>
          <p:cNvSpPr txBox="1"/>
          <p:nvPr/>
        </p:nvSpPr>
        <p:spPr>
          <a:xfrm>
            <a:off x="2378005" y="3010722"/>
            <a:ext cx="4387986" cy="784830"/>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Ulcera, nódulo, masa, lesión roja o blanca</a:t>
            </a:r>
            <a:endParaRPr lang="es-ES_tradnl" altLang="es-ES" sz="1800" dirty="0">
              <a:solidFill>
                <a:srgbClr val="FF0000"/>
              </a:solidFill>
              <a:latin typeface="Palatino" pitchFamily="2" charset="77"/>
              <a:ea typeface="Palatino" pitchFamily="2" charset="77"/>
            </a:endParaRPr>
          </a:p>
          <a:p>
            <a:pPr eaLnBrk="1" hangingPunct="1">
              <a:spcBef>
                <a:spcPct val="50000"/>
              </a:spcBef>
              <a:buClrTx/>
              <a:buFontTx/>
              <a:buNone/>
            </a:pPr>
            <a:endParaRPr lang="es-ES_tradnl" altLang="es-ES" sz="1800" b="1" i="1" dirty="0">
              <a:solidFill>
                <a:srgbClr val="FFFF00"/>
              </a:solidFill>
              <a:latin typeface="Times New Roman" panose="02020603050405020304" pitchFamily="18" charset="0"/>
            </a:endParaRPr>
          </a:p>
        </p:txBody>
      </p:sp>
      <p:sp>
        <p:nvSpPr>
          <p:cNvPr id="12" name="CuadroTexto 11">
            <a:extLst>
              <a:ext uri="{FF2B5EF4-FFF2-40B4-BE49-F238E27FC236}">
                <a16:creationId xmlns:a16="http://schemas.microsoft.com/office/drawing/2014/main" id="{11CCD69D-3657-C28E-08F6-CB8F84521EC9}"/>
              </a:ext>
            </a:extLst>
          </p:cNvPr>
          <p:cNvSpPr txBox="1"/>
          <p:nvPr/>
        </p:nvSpPr>
        <p:spPr>
          <a:xfrm>
            <a:off x="3779803" y="3429000"/>
            <a:ext cx="1584393" cy="784830"/>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Estado Inicial</a:t>
            </a:r>
            <a:endParaRPr lang="es-ES_tradnl" altLang="es-ES" sz="1800" dirty="0">
              <a:solidFill>
                <a:srgbClr val="FF0000"/>
              </a:solidFill>
              <a:latin typeface="Palatino" pitchFamily="2" charset="77"/>
              <a:ea typeface="Palatino" pitchFamily="2" charset="77"/>
            </a:endParaRPr>
          </a:p>
          <a:p>
            <a:pPr eaLnBrk="1" hangingPunct="1">
              <a:spcBef>
                <a:spcPct val="50000"/>
              </a:spcBef>
              <a:buClrTx/>
              <a:buFontTx/>
              <a:buNone/>
            </a:pPr>
            <a:endParaRPr lang="es-ES_tradnl" altLang="es-ES" sz="1800" b="1" i="1" dirty="0">
              <a:solidFill>
                <a:srgbClr val="FFFF00"/>
              </a:solidFill>
              <a:latin typeface="Times New Roman" panose="02020603050405020304" pitchFamily="18" charset="0"/>
            </a:endParaRPr>
          </a:p>
        </p:txBody>
      </p:sp>
      <p:sp>
        <p:nvSpPr>
          <p:cNvPr id="13" name="4 Flecha abajo">
            <a:extLst>
              <a:ext uri="{FF2B5EF4-FFF2-40B4-BE49-F238E27FC236}">
                <a16:creationId xmlns:a16="http://schemas.microsoft.com/office/drawing/2014/main" id="{C29D228E-56D0-E575-F003-43B33FB2546D}"/>
              </a:ext>
            </a:extLst>
          </p:cNvPr>
          <p:cNvSpPr/>
          <p:nvPr/>
        </p:nvSpPr>
        <p:spPr>
          <a:xfrm>
            <a:off x="4365292" y="3821415"/>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4" name="CuadroTexto 13">
            <a:extLst>
              <a:ext uri="{FF2B5EF4-FFF2-40B4-BE49-F238E27FC236}">
                <a16:creationId xmlns:a16="http://schemas.microsoft.com/office/drawing/2014/main" id="{304D57D8-CBBB-F27F-37B4-0BB041EA48E5}"/>
              </a:ext>
            </a:extLst>
          </p:cNvPr>
          <p:cNvSpPr txBox="1"/>
          <p:nvPr/>
        </p:nvSpPr>
        <p:spPr>
          <a:xfrm>
            <a:off x="3779801" y="4309847"/>
            <a:ext cx="1584393" cy="784830"/>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Asintomático</a:t>
            </a:r>
            <a:endParaRPr lang="es-ES_tradnl" altLang="es-ES" sz="1800" dirty="0">
              <a:solidFill>
                <a:srgbClr val="FF0000"/>
              </a:solidFill>
              <a:latin typeface="Palatino" pitchFamily="2" charset="77"/>
              <a:ea typeface="Palatino" pitchFamily="2" charset="77"/>
            </a:endParaRPr>
          </a:p>
          <a:p>
            <a:pPr eaLnBrk="1" hangingPunct="1">
              <a:spcBef>
                <a:spcPct val="50000"/>
              </a:spcBef>
              <a:buClrTx/>
              <a:buFontTx/>
              <a:buNone/>
            </a:pPr>
            <a:endParaRPr lang="es-ES_tradnl" altLang="es-ES" sz="1800" b="1" i="1" dirty="0">
              <a:solidFill>
                <a:srgbClr val="FFFF00"/>
              </a:solidFill>
              <a:latin typeface="Times New Roman" panose="02020603050405020304" pitchFamily="18" charset="0"/>
            </a:endParaRPr>
          </a:p>
        </p:txBody>
      </p:sp>
      <p:pic>
        <p:nvPicPr>
          <p:cNvPr id="15" name="Picture 10">
            <a:extLst>
              <a:ext uri="{FF2B5EF4-FFF2-40B4-BE49-F238E27FC236}">
                <a16:creationId xmlns:a16="http://schemas.microsoft.com/office/drawing/2014/main" id="{FAC63601-E02C-EF19-5AD8-FF06DEDB6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2712" y="4728125"/>
            <a:ext cx="2978575" cy="195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B1F88105-F1B0-191F-7BE2-4DA9AB7D337A}"/>
              </a:ext>
            </a:extLst>
          </p:cNvPr>
          <p:cNvSpPr/>
          <p:nvPr/>
        </p:nvSpPr>
        <p:spPr>
          <a:xfrm rot="16200000" flipH="1">
            <a:off x="4504704" y="6057115"/>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220555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8E8B6747-FB32-30CD-6436-B6C9D16939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304800"/>
            <a:ext cx="7696200" cy="529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a:extLst>
              <a:ext uri="{FF2B5EF4-FFF2-40B4-BE49-F238E27FC236}">
                <a16:creationId xmlns:a16="http://schemas.microsoft.com/office/drawing/2014/main" id="{8DE30554-0F3C-EB8A-4BBE-7A47F81D5C3E}"/>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Rectángulo 5">
            <a:extLst>
              <a:ext uri="{FF2B5EF4-FFF2-40B4-BE49-F238E27FC236}">
                <a16:creationId xmlns:a16="http://schemas.microsoft.com/office/drawing/2014/main" id="{3AEC54E9-3D4F-58CB-CD60-7B06328148FD}"/>
              </a:ext>
            </a:extLst>
          </p:cNvPr>
          <p:cNvSpPr/>
          <p:nvPr/>
        </p:nvSpPr>
        <p:spPr>
          <a:xfrm rot="10800000" flipH="1">
            <a:off x="656607" y="3204211"/>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3187111B-3DDD-5F43-86B9-45E6B29B0DC0}"/>
              </a:ext>
            </a:extLst>
          </p:cNvPr>
          <p:cNvSpPr txBox="1"/>
          <p:nvPr/>
        </p:nvSpPr>
        <p:spPr>
          <a:xfrm>
            <a:off x="2601958" y="5906282"/>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Carcinoma oral de células escamosas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3057747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51B894AD-8F0A-37C5-03FF-ABC1E0750C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9091"/>
          <a:stretch/>
        </p:blipFill>
        <p:spPr bwMode="auto">
          <a:xfrm>
            <a:off x="4572000" y="2262188"/>
            <a:ext cx="4572000" cy="459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F959DF67-53CB-3575-F9CC-C37A130CC9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598" r="10448"/>
          <a:stretch/>
        </p:blipFill>
        <p:spPr bwMode="auto">
          <a:xfrm>
            <a:off x="4572000" y="0"/>
            <a:ext cx="4572000" cy="3058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C53189E8-003A-5EDD-8A36-67D491814DF9}"/>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Rectángulo 6">
            <a:extLst>
              <a:ext uri="{FF2B5EF4-FFF2-40B4-BE49-F238E27FC236}">
                <a16:creationId xmlns:a16="http://schemas.microsoft.com/office/drawing/2014/main" id="{00BE782B-CBAA-154B-A864-DD72D45D43E2}"/>
              </a:ext>
            </a:extLst>
          </p:cNvPr>
          <p:cNvSpPr/>
          <p:nvPr/>
        </p:nvSpPr>
        <p:spPr>
          <a:xfrm rot="10800000" flipH="1">
            <a:off x="4504707" y="2636320"/>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F01C8E8B-6D97-C83D-8251-BBB44C7B7B9A}"/>
              </a:ext>
            </a:extLst>
          </p:cNvPr>
          <p:cNvSpPr txBox="1"/>
          <p:nvPr/>
        </p:nvSpPr>
        <p:spPr>
          <a:xfrm>
            <a:off x="315959" y="3248525"/>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Carcinoma oral de células escamosas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25429044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885B1738-A195-E0C2-BA63-063D78DD6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883" y="227798"/>
            <a:ext cx="8480232" cy="544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A45A5442-302B-0566-0B6E-8B643446CB76}"/>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Rectángulo 6">
            <a:extLst>
              <a:ext uri="{FF2B5EF4-FFF2-40B4-BE49-F238E27FC236}">
                <a16:creationId xmlns:a16="http://schemas.microsoft.com/office/drawing/2014/main" id="{14F9FA6A-ED62-C9BA-8237-7FB4DF390E17}"/>
              </a:ext>
            </a:extLst>
          </p:cNvPr>
          <p:cNvSpPr/>
          <p:nvPr/>
        </p:nvSpPr>
        <p:spPr>
          <a:xfrm rot="10800000" flipH="1">
            <a:off x="8744822" y="1385036"/>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E4EC433E-EF61-200E-3404-B45D6E63BCCC}"/>
              </a:ext>
            </a:extLst>
          </p:cNvPr>
          <p:cNvSpPr txBox="1"/>
          <p:nvPr/>
        </p:nvSpPr>
        <p:spPr>
          <a:xfrm>
            <a:off x="2601958" y="5906282"/>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Carcinoma oral de células escamosas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2340000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EDD0A7FE-6939-B2B2-E460-829E5DBD7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548641"/>
            <a:ext cx="4572000" cy="4403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D944F15F-26BD-BDCC-8348-E91DE04787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849"/>
          <a:stretch/>
        </p:blipFill>
        <p:spPr bwMode="auto">
          <a:xfrm>
            <a:off x="4572001" y="543095"/>
            <a:ext cx="4571999" cy="440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9DB99DDD-734A-07AC-89D7-AF46EE93974B}"/>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CuadroTexto 6">
            <a:extLst>
              <a:ext uri="{FF2B5EF4-FFF2-40B4-BE49-F238E27FC236}">
                <a16:creationId xmlns:a16="http://schemas.microsoft.com/office/drawing/2014/main" id="{FFB15B1B-317B-20A6-33E9-44BCD43CEB13}"/>
              </a:ext>
            </a:extLst>
          </p:cNvPr>
          <p:cNvSpPr txBox="1"/>
          <p:nvPr/>
        </p:nvSpPr>
        <p:spPr>
          <a:xfrm>
            <a:off x="2601958" y="5906282"/>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Quistes de retención salival</a:t>
            </a:r>
            <a:endParaRPr lang="es-ES" altLang="es-ES" sz="1800" dirty="0">
              <a:latin typeface="Palatino" pitchFamily="2" charset="77"/>
              <a:ea typeface="Palatino" pitchFamily="2" charset="77"/>
            </a:endParaRPr>
          </a:p>
        </p:txBody>
      </p:sp>
      <p:sp>
        <p:nvSpPr>
          <p:cNvPr id="8" name="Rectángulo 7">
            <a:extLst>
              <a:ext uri="{FF2B5EF4-FFF2-40B4-BE49-F238E27FC236}">
                <a16:creationId xmlns:a16="http://schemas.microsoft.com/office/drawing/2014/main" id="{006A0130-24F3-54BA-F33E-3C570C969D84}"/>
              </a:ext>
            </a:extLst>
          </p:cNvPr>
          <p:cNvSpPr/>
          <p:nvPr/>
        </p:nvSpPr>
        <p:spPr>
          <a:xfrm rot="5400000" flipH="1">
            <a:off x="4504707" y="4339445"/>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913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5898ACD-C713-CFD8-C5AB-1257EED641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12"/>
          <a:stretch/>
        </p:blipFill>
        <p:spPr bwMode="auto">
          <a:xfrm>
            <a:off x="0" y="3311090"/>
            <a:ext cx="4568711" cy="354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3CB85B5B-CBDA-E413-5152-99B7973F58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4975"/>
            <a:ext cx="4568711" cy="278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14D16E8C-7EB3-F32F-F4FF-76D8BC9A592D}"/>
              </a:ext>
            </a:extLst>
          </p:cNvPr>
          <p:cNvPicPr>
            <a:picLocks noChangeAspect="1"/>
          </p:cNvPicPr>
          <p:nvPr/>
        </p:nvPicPr>
        <p:blipFill rotWithShape="1">
          <a:blip r:embed="rId4">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CuadroTexto 6">
            <a:extLst>
              <a:ext uri="{FF2B5EF4-FFF2-40B4-BE49-F238E27FC236}">
                <a16:creationId xmlns:a16="http://schemas.microsoft.com/office/drawing/2014/main" id="{37FD4AFE-8136-F1CB-075E-0D5B87620098}"/>
              </a:ext>
            </a:extLst>
          </p:cNvPr>
          <p:cNvSpPr txBox="1"/>
          <p:nvPr/>
        </p:nvSpPr>
        <p:spPr>
          <a:xfrm>
            <a:off x="4777268" y="1733366"/>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Queratosis friccional</a:t>
            </a:r>
            <a:endParaRPr lang="es-ES" altLang="es-ES" sz="1800" dirty="0">
              <a:latin typeface="Palatino" pitchFamily="2" charset="77"/>
              <a:ea typeface="Palatino" pitchFamily="2" charset="77"/>
            </a:endParaRPr>
          </a:p>
        </p:txBody>
      </p:sp>
      <p:sp>
        <p:nvSpPr>
          <p:cNvPr id="9" name="CuadroTexto 8">
            <a:extLst>
              <a:ext uri="{FF2B5EF4-FFF2-40B4-BE49-F238E27FC236}">
                <a16:creationId xmlns:a16="http://schemas.microsoft.com/office/drawing/2014/main" id="{C50E3E50-6DD8-50A8-F18A-EF83F0CD6A0C}"/>
              </a:ext>
            </a:extLst>
          </p:cNvPr>
          <p:cNvSpPr txBox="1"/>
          <p:nvPr/>
        </p:nvSpPr>
        <p:spPr>
          <a:xfrm>
            <a:off x="4777268" y="4897107"/>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Muguet</a:t>
            </a:r>
            <a:endParaRPr lang="es-ES" altLang="es-ES" sz="1800" dirty="0">
              <a:latin typeface="Palatino" pitchFamily="2" charset="77"/>
              <a:ea typeface="Palatino" pitchFamily="2" charset="77"/>
            </a:endParaRPr>
          </a:p>
        </p:txBody>
      </p:sp>
      <p:sp>
        <p:nvSpPr>
          <p:cNvPr id="10" name="Rectángulo 9">
            <a:extLst>
              <a:ext uri="{FF2B5EF4-FFF2-40B4-BE49-F238E27FC236}">
                <a16:creationId xmlns:a16="http://schemas.microsoft.com/office/drawing/2014/main" id="{B083F1AC-0F71-993D-FDB3-6FEC982F6954}"/>
              </a:ext>
            </a:extLst>
          </p:cNvPr>
          <p:cNvSpPr/>
          <p:nvPr/>
        </p:nvSpPr>
        <p:spPr>
          <a:xfrm flipH="1">
            <a:off x="4507998" y="2698885"/>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639260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08B8714A-AAF6-2CBA-F3D5-1BF617B177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341" y="304800"/>
            <a:ext cx="7055318" cy="45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a:extLst>
              <a:ext uri="{FF2B5EF4-FFF2-40B4-BE49-F238E27FC236}">
                <a16:creationId xmlns:a16="http://schemas.microsoft.com/office/drawing/2014/main" id="{D7DBCBA5-4B95-3AC4-E09D-117EC849A114}"/>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CuadroTexto 5">
            <a:extLst>
              <a:ext uri="{FF2B5EF4-FFF2-40B4-BE49-F238E27FC236}">
                <a16:creationId xmlns:a16="http://schemas.microsoft.com/office/drawing/2014/main" id="{64FCE350-C328-C3FA-B584-DD9C45BE9A2F}"/>
              </a:ext>
            </a:extLst>
          </p:cNvPr>
          <p:cNvSpPr txBox="1"/>
          <p:nvPr/>
        </p:nvSpPr>
        <p:spPr>
          <a:xfrm>
            <a:off x="2601958" y="5906282"/>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Leucoplasia</a:t>
            </a:r>
            <a:endParaRPr lang="es-ES" altLang="es-ES" sz="1800" dirty="0">
              <a:latin typeface="Palatino" pitchFamily="2" charset="77"/>
              <a:ea typeface="Palatino" pitchFamily="2" charset="77"/>
            </a:endParaRPr>
          </a:p>
        </p:txBody>
      </p:sp>
      <p:sp>
        <p:nvSpPr>
          <p:cNvPr id="7" name="Rectángulo 6">
            <a:extLst>
              <a:ext uri="{FF2B5EF4-FFF2-40B4-BE49-F238E27FC236}">
                <a16:creationId xmlns:a16="http://schemas.microsoft.com/office/drawing/2014/main" id="{7A8002D4-7018-D81E-D279-C67927F075D1}"/>
              </a:ext>
            </a:extLst>
          </p:cNvPr>
          <p:cNvSpPr/>
          <p:nvPr/>
        </p:nvSpPr>
        <p:spPr>
          <a:xfrm rot="5400000" flipH="1">
            <a:off x="4504706" y="4219756"/>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205316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BB03109-D221-78D8-575B-FD18E81C049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B1120D7D-A19B-4CE3-0B77-9936C25C3985}"/>
              </a:ext>
            </a:extLst>
          </p:cNvPr>
          <p:cNvSpPr txBox="1"/>
          <p:nvPr/>
        </p:nvSpPr>
        <p:spPr>
          <a:xfrm>
            <a:off x="1905546" y="3228945"/>
            <a:ext cx="5332908" cy="400110"/>
          </a:xfrm>
          <a:prstGeom prst="rect">
            <a:avLst/>
          </a:prstGeom>
          <a:noFill/>
        </p:spPr>
        <p:txBody>
          <a:bodyPr wrap="square">
            <a:spAutoFit/>
          </a:bodyPr>
          <a:lstStyle/>
          <a:p>
            <a:pPr algn="ctr" eaLnBrk="1" hangingPunct="1">
              <a:spcBef>
                <a:spcPct val="50000"/>
              </a:spcBef>
              <a:buClrTx/>
              <a:buFontTx/>
              <a:buNone/>
            </a:pPr>
            <a:r>
              <a:rPr lang="es-ES" altLang="es-ES" sz="2000" dirty="0">
                <a:solidFill>
                  <a:srgbClr val="FF3300"/>
                </a:solidFill>
                <a:latin typeface="Palatino" pitchFamily="2" charset="77"/>
                <a:ea typeface="Palatino" pitchFamily="2" charset="77"/>
              </a:rPr>
              <a:t>LEUCOPLASIA</a:t>
            </a:r>
          </a:p>
        </p:txBody>
      </p:sp>
    </p:spTree>
    <p:extLst>
      <p:ext uri="{BB962C8B-B14F-4D97-AF65-F5344CB8AC3E}">
        <p14:creationId xmlns:p14="http://schemas.microsoft.com/office/powerpoint/2010/main" val="15304926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41D94A0D-3A43-3B06-CA4F-C72B5F73ED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02" t="3350" r="2360" b="6027"/>
          <a:stretch/>
        </p:blipFill>
        <p:spPr bwMode="auto">
          <a:xfrm>
            <a:off x="0" y="304801"/>
            <a:ext cx="91440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7032386D-5860-3F29-293D-955370972741}"/>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Tree>
    <p:extLst>
      <p:ext uri="{BB962C8B-B14F-4D97-AF65-F5344CB8AC3E}">
        <p14:creationId xmlns:p14="http://schemas.microsoft.com/office/powerpoint/2010/main" val="36531283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384CD7A8-7531-8D4C-81AC-8F3CECE9DB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2" t="4211" r="2976" b="1614"/>
          <a:stretch/>
        </p:blipFill>
        <p:spPr bwMode="auto">
          <a:xfrm>
            <a:off x="0" y="199724"/>
            <a:ext cx="9144000" cy="6658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4429A2F0-E062-8C22-9067-389C295FFFE8}"/>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CuadroTexto 5">
            <a:extLst>
              <a:ext uri="{FF2B5EF4-FFF2-40B4-BE49-F238E27FC236}">
                <a16:creationId xmlns:a16="http://schemas.microsoft.com/office/drawing/2014/main" id="{DDA7B448-6A66-491F-D997-68B39EC498C9}"/>
              </a:ext>
            </a:extLst>
          </p:cNvPr>
          <p:cNvSpPr txBox="1"/>
          <p:nvPr/>
        </p:nvSpPr>
        <p:spPr>
          <a:xfrm>
            <a:off x="1312172" y="2849897"/>
            <a:ext cx="2066295" cy="369332"/>
          </a:xfrm>
          <a:prstGeom prst="rect">
            <a:avLst/>
          </a:prstGeom>
          <a:noFill/>
        </p:spPr>
        <p:txBody>
          <a:bodyPr wrap="square">
            <a:spAutoFit/>
          </a:bodyPr>
          <a:lstStyle/>
          <a:p>
            <a:pPr algn="ctr" eaLnBrk="1" hangingPunct="1">
              <a:spcBef>
                <a:spcPct val="0"/>
              </a:spcBef>
              <a:buClrTx/>
              <a:buFontTx/>
              <a:buNone/>
            </a:pPr>
            <a:r>
              <a:rPr lang="es-ES_tradnl" altLang="es-ES" dirty="0">
                <a:solidFill>
                  <a:schemeClr val="bg1"/>
                </a:solidFill>
                <a:latin typeface="Palatino" pitchFamily="2" charset="77"/>
                <a:ea typeface="Palatino" pitchFamily="2" charset="77"/>
              </a:rPr>
              <a:t>”Áreas moteadas”</a:t>
            </a:r>
            <a:endParaRPr lang="es-ES" altLang="es-ES" sz="1800" dirty="0">
              <a:solidFill>
                <a:schemeClr val="bg1"/>
              </a:solidFill>
              <a:latin typeface="Palatino" pitchFamily="2" charset="77"/>
              <a:ea typeface="Palatino" pitchFamily="2" charset="77"/>
            </a:endParaRPr>
          </a:p>
        </p:txBody>
      </p:sp>
      <p:sp>
        <p:nvSpPr>
          <p:cNvPr id="8" name="CuadroTexto 7">
            <a:extLst>
              <a:ext uri="{FF2B5EF4-FFF2-40B4-BE49-F238E27FC236}">
                <a16:creationId xmlns:a16="http://schemas.microsoft.com/office/drawing/2014/main" id="{91187449-E0DE-5397-2939-AE9D1782814F}"/>
              </a:ext>
            </a:extLst>
          </p:cNvPr>
          <p:cNvSpPr txBox="1"/>
          <p:nvPr/>
        </p:nvSpPr>
        <p:spPr>
          <a:xfrm>
            <a:off x="1244795" y="5145060"/>
            <a:ext cx="2403180" cy="369332"/>
          </a:xfrm>
          <a:prstGeom prst="rect">
            <a:avLst/>
          </a:prstGeom>
          <a:noFill/>
        </p:spPr>
        <p:txBody>
          <a:bodyPr wrap="square">
            <a:spAutoFit/>
          </a:bodyPr>
          <a:lstStyle/>
          <a:p>
            <a:pPr algn="ctr" eaLnBrk="1" hangingPunct="1">
              <a:spcBef>
                <a:spcPct val="0"/>
              </a:spcBef>
              <a:buClrTx/>
              <a:buFontTx/>
              <a:buNone/>
            </a:pPr>
            <a:r>
              <a:rPr lang="es-ES_tradnl" altLang="es-ES" dirty="0">
                <a:solidFill>
                  <a:schemeClr val="bg1"/>
                </a:solidFill>
                <a:latin typeface="Palatino" pitchFamily="2" charset="77"/>
                <a:ea typeface="Palatino" pitchFamily="2" charset="77"/>
              </a:rPr>
              <a:t>”Áreas </a:t>
            </a:r>
            <a:r>
              <a:rPr lang="es-ES_tradnl" altLang="es-ES" dirty="0" err="1">
                <a:solidFill>
                  <a:schemeClr val="bg1"/>
                </a:solidFill>
                <a:latin typeface="Palatino" pitchFamily="2" charset="77"/>
                <a:ea typeface="Palatino" pitchFamily="2" charset="77"/>
              </a:rPr>
              <a:t>eritroplásicas</a:t>
            </a:r>
            <a:r>
              <a:rPr lang="es-ES_tradnl" altLang="es-ES" dirty="0">
                <a:solidFill>
                  <a:schemeClr val="bg1"/>
                </a:solidFill>
                <a:latin typeface="Palatino" pitchFamily="2" charset="77"/>
                <a:ea typeface="Palatino" pitchFamily="2" charset="77"/>
              </a:rPr>
              <a:t>”</a:t>
            </a:r>
            <a:endParaRPr lang="es-ES" altLang="es-ES" sz="1800" dirty="0">
              <a:solidFill>
                <a:schemeClr val="bg1"/>
              </a:solidFill>
              <a:latin typeface="Palatino" pitchFamily="2" charset="77"/>
              <a:ea typeface="Palatino" pitchFamily="2" charset="77"/>
            </a:endParaRPr>
          </a:p>
        </p:txBody>
      </p:sp>
      <p:sp>
        <p:nvSpPr>
          <p:cNvPr id="9" name="4 Flecha abajo">
            <a:extLst>
              <a:ext uri="{FF2B5EF4-FFF2-40B4-BE49-F238E27FC236}">
                <a16:creationId xmlns:a16="http://schemas.microsoft.com/office/drawing/2014/main" id="{BD347160-1CBC-5B9F-6D7F-F6CFB96B7014}"/>
              </a:ext>
            </a:extLst>
          </p:cNvPr>
          <p:cNvSpPr/>
          <p:nvPr/>
        </p:nvSpPr>
        <p:spPr>
          <a:xfrm rot="17804195">
            <a:off x="3300124" y="3076553"/>
            <a:ext cx="413415" cy="462569"/>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solidFill>
                <a:schemeClr val="bg1"/>
              </a:solidFill>
            </a:endParaRPr>
          </a:p>
        </p:txBody>
      </p:sp>
      <p:sp>
        <p:nvSpPr>
          <p:cNvPr id="10" name="4 Flecha abajo">
            <a:extLst>
              <a:ext uri="{FF2B5EF4-FFF2-40B4-BE49-F238E27FC236}">
                <a16:creationId xmlns:a16="http://schemas.microsoft.com/office/drawing/2014/main" id="{31E63212-E7D6-1F9E-B264-3B2C0025EB03}"/>
              </a:ext>
            </a:extLst>
          </p:cNvPr>
          <p:cNvSpPr/>
          <p:nvPr/>
        </p:nvSpPr>
        <p:spPr>
          <a:xfrm rot="12131305">
            <a:off x="2382431" y="4265919"/>
            <a:ext cx="413415" cy="851417"/>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solidFill>
                <a:schemeClr val="bg1"/>
              </a:solidFill>
            </a:endParaRPr>
          </a:p>
        </p:txBody>
      </p:sp>
      <p:sp>
        <p:nvSpPr>
          <p:cNvPr id="11" name="4 Flecha abajo">
            <a:extLst>
              <a:ext uri="{FF2B5EF4-FFF2-40B4-BE49-F238E27FC236}">
                <a16:creationId xmlns:a16="http://schemas.microsoft.com/office/drawing/2014/main" id="{C7D973A3-7C7A-E55D-F871-CB42215D812D}"/>
              </a:ext>
            </a:extLst>
          </p:cNvPr>
          <p:cNvSpPr/>
          <p:nvPr/>
        </p:nvSpPr>
        <p:spPr>
          <a:xfrm rot="15323841">
            <a:off x="4505068" y="3623692"/>
            <a:ext cx="413415" cy="237418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solidFill>
                <a:schemeClr val="bg1"/>
              </a:solidFill>
            </a:endParaRPr>
          </a:p>
        </p:txBody>
      </p:sp>
      <p:sp>
        <p:nvSpPr>
          <p:cNvPr id="12" name="4 Flecha abajo">
            <a:extLst>
              <a:ext uri="{FF2B5EF4-FFF2-40B4-BE49-F238E27FC236}">
                <a16:creationId xmlns:a16="http://schemas.microsoft.com/office/drawing/2014/main" id="{11124FE6-BB85-EE59-FB58-696C5DB2EF28}"/>
              </a:ext>
            </a:extLst>
          </p:cNvPr>
          <p:cNvSpPr/>
          <p:nvPr/>
        </p:nvSpPr>
        <p:spPr>
          <a:xfrm rot="15687633">
            <a:off x="4233415" y="4613613"/>
            <a:ext cx="413415" cy="1476309"/>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solidFill>
                <a:schemeClr val="bg1"/>
              </a:solidFill>
            </a:endParaRPr>
          </a:p>
        </p:txBody>
      </p:sp>
    </p:spTree>
    <p:extLst>
      <p:ext uri="{BB962C8B-B14F-4D97-AF65-F5344CB8AC3E}">
        <p14:creationId xmlns:p14="http://schemas.microsoft.com/office/powerpoint/2010/main" val="1189633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603">
            <a:extLst>
              <a:ext uri="{FF2B5EF4-FFF2-40B4-BE49-F238E27FC236}">
                <a16:creationId xmlns:a16="http://schemas.microsoft.com/office/drawing/2014/main" id="{4A3EDA0E-D3CA-F7A8-0800-54FBDA8D5E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15" b="4511"/>
          <a:stretch/>
        </p:blipFill>
        <p:spPr bwMode="auto">
          <a:xfrm>
            <a:off x="2506053" y="3792355"/>
            <a:ext cx="4112303" cy="253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104">
            <a:extLst>
              <a:ext uri="{FF2B5EF4-FFF2-40B4-BE49-F238E27FC236}">
                <a16:creationId xmlns:a16="http://schemas.microsoft.com/office/drawing/2014/main" id="{5EE565EC-5205-ECE1-4632-8BAF5D70BD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11" b="6327"/>
          <a:stretch/>
        </p:blipFill>
        <p:spPr bwMode="auto">
          <a:xfrm>
            <a:off x="245457" y="704334"/>
            <a:ext cx="4316748" cy="258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66-02">
            <a:extLst>
              <a:ext uri="{FF2B5EF4-FFF2-40B4-BE49-F238E27FC236}">
                <a16:creationId xmlns:a16="http://schemas.microsoft.com/office/drawing/2014/main" id="{1F425026-72A5-7885-262B-2F32F9DBDB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718" b="3813"/>
          <a:stretch/>
        </p:blipFill>
        <p:spPr bwMode="auto">
          <a:xfrm>
            <a:off x="4571999" y="704333"/>
            <a:ext cx="4285722" cy="25822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99DDCDFC-2B6B-8E32-BB1D-9A7169DD289A}"/>
              </a:ext>
            </a:extLst>
          </p:cNvPr>
          <p:cNvPicPr>
            <a:picLocks noChangeAspect="1"/>
          </p:cNvPicPr>
          <p:nvPr/>
        </p:nvPicPr>
        <p:blipFill rotWithShape="1">
          <a:blip r:embed="rId5">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Rectángulo 7">
            <a:extLst>
              <a:ext uri="{FF2B5EF4-FFF2-40B4-BE49-F238E27FC236}">
                <a16:creationId xmlns:a16="http://schemas.microsoft.com/office/drawing/2014/main" id="{593D0098-7AC2-8F86-A791-424CF6BA3463}"/>
              </a:ext>
            </a:extLst>
          </p:cNvPr>
          <p:cNvSpPr/>
          <p:nvPr/>
        </p:nvSpPr>
        <p:spPr>
          <a:xfrm rot="10800000" flipH="1">
            <a:off x="168370" y="1079058"/>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B782DF51-A0EC-2649-5BA9-A19CAFF28D36}"/>
              </a:ext>
            </a:extLst>
          </p:cNvPr>
          <p:cNvSpPr/>
          <p:nvPr/>
        </p:nvSpPr>
        <p:spPr>
          <a:xfrm rot="10800000" flipH="1">
            <a:off x="8802231" y="200308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a:extLst>
              <a:ext uri="{FF2B5EF4-FFF2-40B4-BE49-F238E27FC236}">
                <a16:creationId xmlns:a16="http://schemas.microsoft.com/office/drawing/2014/main" id="{FDAF3E02-178F-3F45-72A7-2796762E2716}"/>
              </a:ext>
            </a:extLst>
          </p:cNvPr>
          <p:cNvSpPr txBox="1"/>
          <p:nvPr/>
        </p:nvSpPr>
        <p:spPr>
          <a:xfrm>
            <a:off x="1306877" y="3286588"/>
            <a:ext cx="2193908"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Induración, costras</a:t>
            </a:r>
            <a:endParaRPr lang="es-ES" altLang="es-ES" sz="1800" dirty="0">
              <a:latin typeface="Palatino" pitchFamily="2" charset="77"/>
              <a:ea typeface="Palatino" pitchFamily="2" charset="77"/>
            </a:endParaRPr>
          </a:p>
        </p:txBody>
      </p:sp>
      <p:sp>
        <p:nvSpPr>
          <p:cNvPr id="12" name="CuadroTexto 11">
            <a:extLst>
              <a:ext uri="{FF2B5EF4-FFF2-40B4-BE49-F238E27FC236}">
                <a16:creationId xmlns:a16="http://schemas.microsoft.com/office/drawing/2014/main" id="{75C0733E-5477-8BAD-1FA6-146747DD0FCF}"/>
              </a:ext>
            </a:extLst>
          </p:cNvPr>
          <p:cNvSpPr txBox="1"/>
          <p:nvPr/>
        </p:nvSpPr>
        <p:spPr>
          <a:xfrm>
            <a:off x="5617906" y="3292747"/>
            <a:ext cx="2193908"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Engrosamiento</a:t>
            </a:r>
            <a:endParaRPr lang="es-ES" altLang="es-ES" sz="1800" dirty="0">
              <a:latin typeface="Palatino" pitchFamily="2" charset="77"/>
              <a:ea typeface="Palatino" pitchFamily="2" charset="77"/>
            </a:endParaRPr>
          </a:p>
        </p:txBody>
      </p:sp>
      <p:sp>
        <p:nvSpPr>
          <p:cNvPr id="13" name="CuadroTexto 12">
            <a:extLst>
              <a:ext uri="{FF2B5EF4-FFF2-40B4-BE49-F238E27FC236}">
                <a16:creationId xmlns:a16="http://schemas.microsoft.com/office/drawing/2014/main" id="{B1F220F9-C597-749E-176E-884F004B3689}"/>
              </a:ext>
            </a:extLst>
          </p:cNvPr>
          <p:cNvSpPr txBox="1"/>
          <p:nvPr/>
        </p:nvSpPr>
        <p:spPr>
          <a:xfrm>
            <a:off x="3471472" y="6382457"/>
            <a:ext cx="2193908"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Ulceración, costras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1817905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D714588-C6C0-AEF2-00AE-34C987F88368}"/>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3E85D8BD-FB77-B7F7-F9E5-59253B16210E}"/>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01.</a:t>
            </a:r>
            <a:r>
              <a:rPr lang="es-ES" altLang="es-ES" sz="1400" b="1" dirty="0">
                <a:solidFill>
                  <a:schemeClr val="bg1"/>
                </a:solidFill>
                <a:latin typeface="Palatino" pitchFamily="2" charset="77"/>
                <a:ea typeface="Palatino" pitchFamily="2" charset="77"/>
              </a:rPr>
              <a:t> Cáncer Oral: Epidemiología</a:t>
            </a:r>
          </a:p>
        </p:txBody>
      </p:sp>
      <p:sp>
        <p:nvSpPr>
          <p:cNvPr id="7" name="CuadroTexto 6">
            <a:extLst>
              <a:ext uri="{FF2B5EF4-FFF2-40B4-BE49-F238E27FC236}">
                <a16:creationId xmlns:a16="http://schemas.microsoft.com/office/drawing/2014/main" id="{46DCFA2A-90D3-3E4B-5B28-B7A2FDB1032E}"/>
              </a:ext>
            </a:extLst>
          </p:cNvPr>
          <p:cNvSpPr txBox="1"/>
          <p:nvPr/>
        </p:nvSpPr>
        <p:spPr>
          <a:xfrm>
            <a:off x="1143000" y="1397675"/>
            <a:ext cx="3073400" cy="784830"/>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Localización más frecuente</a:t>
            </a:r>
          </a:p>
          <a:p>
            <a:pPr eaLnBrk="1" hangingPunct="1">
              <a:spcBef>
                <a:spcPct val="50000"/>
              </a:spcBef>
              <a:buClrTx/>
              <a:buFontTx/>
              <a:buNone/>
            </a:pPr>
            <a:r>
              <a:rPr lang="es-ES_tradnl" altLang="es-ES" sz="1800" dirty="0">
                <a:latin typeface="Palatino" pitchFamily="2" charset="77"/>
                <a:ea typeface="Palatino" pitchFamily="2" charset="77"/>
              </a:rPr>
              <a:t>			</a:t>
            </a:r>
          </a:p>
        </p:txBody>
      </p:sp>
      <p:sp>
        <p:nvSpPr>
          <p:cNvPr id="8" name="CuadroTexto 7">
            <a:extLst>
              <a:ext uri="{FF2B5EF4-FFF2-40B4-BE49-F238E27FC236}">
                <a16:creationId xmlns:a16="http://schemas.microsoft.com/office/drawing/2014/main" id="{3C6E472E-DBD1-AAFE-3625-5EC121BED0C9}"/>
              </a:ext>
            </a:extLst>
          </p:cNvPr>
          <p:cNvSpPr txBox="1"/>
          <p:nvPr/>
        </p:nvSpPr>
        <p:spPr>
          <a:xfrm>
            <a:off x="4572000" y="1397675"/>
            <a:ext cx="3213100" cy="2031325"/>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Bordes laterales de la lengua </a:t>
            </a:r>
          </a:p>
          <a:p>
            <a:pPr eaLnBrk="1" hangingPunct="1">
              <a:spcBef>
                <a:spcPct val="50000"/>
              </a:spcBef>
              <a:buClrTx/>
              <a:buFontTx/>
              <a:buNone/>
            </a:pPr>
            <a:r>
              <a:rPr lang="es-ES_tradnl" altLang="es-ES" sz="1800" dirty="0">
                <a:latin typeface="Palatino" pitchFamily="2" charset="77"/>
                <a:ea typeface="Palatino" pitchFamily="2" charset="77"/>
              </a:rPr>
              <a:t>Bermellón de labio</a:t>
            </a:r>
          </a:p>
          <a:p>
            <a:pPr eaLnBrk="1" hangingPunct="1">
              <a:spcBef>
                <a:spcPct val="50000"/>
              </a:spcBef>
              <a:buClrTx/>
              <a:buFontTx/>
              <a:buNone/>
            </a:pPr>
            <a:r>
              <a:rPr lang="es-ES_tradnl" altLang="es-ES" sz="1800" dirty="0">
                <a:latin typeface="Palatino" pitchFamily="2" charset="77"/>
                <a:ea typeface="Palatino" pitchFamily="2" charset="77"/>
              </a:rPr>
              <a:t>Suelo de boca</a:t>
            </a:r>
          </a:p>
          <a:p>
            <a:pPr eaLnBrk="1" hangingPunct="1">
              <a:spcBef>
                <a:spcPct val="50000"/>
              </a:spcBef>
              <a:buClrTx/>
              <a:buFontTx/>
              <a:buNone/>
            </a:pPr>
            <a:r>
              <a:rPr lang="es-ES_tradnl" altLang="es-ES" sz="1800" dirty="0">
                <a:latin typeface="Palatino" pitchFamily="2" charset="77"/>
                <a:ea typeface="Palatino" pitchFamily="2" charset="77"/>
              </a:rPr>
              <a:t>Mucosa alveolar</a:t>
            </a:r>
          </a:p>
          <a:p>
            <a:pPr eaLnBrk="1" hangingPunct="1">
              <a:spcBef>
                <a:spcPct val="50000"/>
              </a:spcBef>
              <a:buClrTx/>
              <a:buFontTx/>
              <a:buNone/>
            </a:pPr>
            <a:r>
              <a:rPr lang="es-ES_tradnl" altLang="es-ES" sz="1800" dirty="0">
                <a:latin typeface="Palatino" pitchFamily="2" charset="77"/>
                <a:ea typeface="Palatino" pitchFamily="2" charset="77"/>
              </a:rPr>
              <a:t>			</a:t>
            </a:r>
          </a:p>
        </p:txBody>
      </p:sp>
      <p:sp>
        <p:nvSpPr>
          <p:cNvPr id="9" name="Rectángulo 8">
            <a:extLst>
              <a:ext uri="{FF2B5EF4-FFF2-40B4-BE49-F238E27FC236}">
                <a16:creationId xmlns:a16="http://schemas.microsoft.com/office/drawing/2014/main" id="{A77FFA09-B726-C31C-BFBE-DD0E5B325AE7}"/>
              </a:ext>
            </a:extLst>
          </p:cNvPr>
          <p:cNvSpPr/>
          <p:nvPr/>
        </p:nvSpPr>
        <p:spPr>
          <a:xfrm>
            <a:off x="4325621" y="1452255"/>
            <a:ext cx="45719" cy="151591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7D7C1DFD-D678-F313-A116-969FD188D0AC}"/>
              </a:ext>
            </a:extLst>
          </p:cNvPr>
          <p:cNvSpPr txBox="1"/>
          <p:nvPr/>
        </p:nvSpPr>
        <p:spPr>
          <a:xfrm>
            <a:off x="1143000" y="3340775"/>
            <a:ext cx="3073400"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Predilección sexual</a:t>
            </a:r>
            <a:endParaRPr lang="es-ES_tradnl" altLang="es-ES" sz="1800" dirty="0">
              <a:latin typeface="Palatino" pitchFamily="2" charset="77"/>
              <a:ea typeface="Palatino" pitchFamily="2" charset="77"/>
            </a:endParaRPr>
          </a:p>
        </p:txBody>
      </p:sp>
      <p:sp>
        <p:nvSpPr>
          <p:cNvPr id="11" name="4 Flecha abajo">
            <a:extLst>
              <a:ext uri="{FF2B5EF4-FFF2-40B4-BE49-F238E27FC236}">
                <a16:creationId xmlns:a16="http://schemas.microsoft.com/office/drawing/2014/main" id="{EF54215A-2AF0-9127-307B-C86FAECB4185}"/>
              </a:ext>
            </a:extLst>
          </p:cNvPr>
          <p:cNvSpPr/>
          <p:nvPr/>
        </p:nvSpPr>
        <p:spPr>
          <a:xfrm rot="16200000">
            <a:off x="3372410" y="3295198"/>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2" name="CuadroTexto 11">
            <a:extLst>
              <a:ext uri="{FF2B5EF4-FFF2-40B4-BE49-F238E27FC236}">
                <a16:creationId xmlns:a16="http://schemas.microsoft.com/office/drawing/2014/main" id="{D0188248-069A-915A-1D45-F7CF4E475933}"/>
              </a:ext>
            </a:extLst>
          </p:cNvPr>
          <p:cNvSpPr txBox="1"/>
          <p:nvPr/>
        </p:nvSpPr>
        <p:spPr>
          <a:xfrm>
            <a:off x="3891995" y="3340775"/>
            <a:ext cx="4246479"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varón/mujer (1950) 6/1; (2000) 2/1, 3/1</a:t>
            </a:r>
            <a:endParaRPr lang="es-ES_tradnl" altLang="es-ES" sz="1800" dirty="0">
              <a:latin typeface="Palatino" pitchFamily="2" charset="77"/>
              <a:ea typeface="Palatino" pitchFamily="2" charset="77"/>
            </a:endParaRPr>
          </a:p>
        </p:txBody>
      </p:sp>
      <p:sp>
        <p:nvSpPr>
          <p:cNvPr id="13" name="CuadroTexto 12">
            <a:extLst>
              <a:ext uri="{FF2B5EF4-FFF2-40B4-BE49-F238E27FC236}">
                <a16:creationId xmlns:a16="http://schemas.microsoft.com/office/drawing/2014/main" id="{7E0E0F71-F04B-1194-503D-C712B705F962}"/>
              </a:ext>
            </a:extLst>
          </p:cNvPr>
          <p:cNvSpPr txBox="1"/>
          <p:nvPr/>
        </p:nvSpPr>
        <p:spPr>
          <a:xfrm>
            <a:off x="1143000" y="3919732"/>
            <a:ext cx="3073400"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Edad media</a:t>
            </a:r>
            <a:endParaRPr lang="es-ES_tradnl" altLang="es-ES" sz="1800" dirty="0">
              <a:latin typeface="Palatino" pitchFamily="2" charset="77"/>
              <a:ea typeface="Palatino" pitchFamily="2" charset="77"/>
            </a:endParaRPr>
          </a:p>
        </p:txBody>
      </p:sp>
      <p:sp>
        <p:nvSpPr>
          <p:cNvPr id="14" name="4 Flecha abajo">
            <a:extLst>
              <a:ext uri="{FF2B5EF4-FFF2-40B4-BE49-F238E27FC236}">
                <a16:creationId xmlns:a16="http://schemas.microsoft.com/office/drawing/2014/main" id="{147DDAD0-424E-2C4A-EF98-D7CB834EC580}"/>
              </a:ext>
            </a:extLst>
          </p:cNvPr>
          <p:cNvSpPr/>
          <p:nvPr/>
        </p:nvSpPr>
        <p:spPr>
          <a:xfrm rot="16200000">
            <a:off x="2704277" y="3873113"/>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5" name="CuadroTexto 14">
            <a:extLst>
              <a:ext uri="{FF2B5EF4-FFF2-40B4-BE49-F238E27FC236}">
                <a16:creationId xmlns:a16="http://schemas.microsoft.com/office/drawing/2014/main" id="{14C7F8D9-1310-5A4F-6A26-22785EA6ACD8}"/>
              </a:ext>
            </a:extLst>
          </p:cNvPr>
          <p:cNvSpPr txBox="1"/>
          <p:nvPr/>
        </p:nvSpPr>
        <p:spPr>
          <a:xfrm>
            <a:off x="3231169" y="3919732"/>
            <a:ext cx="4246479"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50 años</a:t>
            </a:r>
            <a:endParaRPr lang="es-ES_tradnl" altLang="es-ES" sz="1800" dirty="0">
              <a:latin typeface="Palatino" pitchFamily="2" charset="77"/>
              <a:ea typeface="Palatino" pitchFamily="2" charset="77"/>
            </a:endParaRPr>
          </a:p>
        </p:txBody>
      </p:sp>
      <p:sp>
        <p:nvSpPr>
          <p:cNvPr id="16" name="CuadroTexto 15">
            <a:extLst>
              <a:ext uri="{FF2B5EF4-FFF2-40B4-BE49-F238E27FC236}">
                <a16:creationId xmlns:a16="http://schemas.microsoft.com/office/drawing/2014/main" id="{FD42CABA-B48E-91C6-DC99-09F7E2386530}"/>
              </a:ext>
            </a:extLst>
          </p:cNvPr>
          <p:cNvSpPr txBox="1"/>
          <p:nvPr/>
        </p:nvSpPr>
        <p:spPr>
          <a:xfrm>
            <a:off x="1143000" y="4499045"/>
            <a:ext cx="6995474"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En el momento del diagnóstico el 50% son estadios III y IV</a:t>
            </a:r>
            <a:endParaRPr lang="es-ES_tradnl" altLang="es-ES" sz="1800" dirty="0">
              <a:latin typeface="Palatino" pitchFamily="2" charset="77"/>
              <a:ea typeface="Palatino" pitchFamily="2" charset="77"/>
            </a:endParaRPr>
          </a:p>
        </p:txBody>
      </p:sp>
    </p:spTree>
    <p:extLst>
      <p:ext uri="{BB962C8B-B14F-4D97-AF65-F5344CB8AC3E}">
        <p14:creationId xmlns:p14="http://schemas.microsoft.com/office/powerpoint/2010/main" val="20989349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AD0A493-6306-1C9C-7AC0-D61BFEC7D004}"/>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D7A54D74-3CB1-31D7-71E2-CB305E8E5B26}"/>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05.</a:t>
            </a:r>
            <a:r>
              <a:rPr lang="es-ES" altLang="es-ES" sz="1400" b="1" dirty="0">
                <a:solidFill>
                  <a:schemeClr val="bg1"/>
                </a:solidFill>
                <a:latin typeface="Palatino" pitchFamily="2" charset="77"/>
                <a:ea typeface="Palatino" pitchFamily="2" charset="77"/>
              </a:rPr>
              <a:t> Biopsia en el diagnóstico precoz del cáncer oral</a:t>
            </a:r>
          </a:p>
        </p:txBody>
      </p:sp>
      <p:sp>
        <p:nvSpPr>
          <p:cNvPr id="6" name="CuadroTexto 5">
            <a:extLst>
              <a:ext uri="{FF2B5EF4-FFF2-40B4-BE49-F238E27FC236}">
                <a16:creationId xmlns:a16="http://schemas.microsoft.com/office/drawing/2014/main" id="{E81838CD-8338-8DDD-82D8-5BF61E516669}"/>
              </a:ext>
            </a:extLst>
          </p:cNvPr>
          <p:cNvSpPr txBox="1"/>
          <p:nvPr/>
        </p:nvSpPr>
        <p:spPr>
          <a:xfrm>
            <a:off x="1905546" y="2861110"/>
            <a:ext cx="5332908" cy="400110"/>
          </a:xfrm>
          <a:prstGeom prst="rect">
            <a:avLst/>
          </a:prstGeom>
          <a:noFill/>
        </p:spPr>
        <p:txBody>
          <a:bodyPr wrap="square">
            <a:spAutoFit/>
          </a:bodyPr>
          <a:lstStyle/>
          <a:p>
            <a:pPr algn="ctr" eaLnBrk="1" hangingPunct="1">
              <a:spcBef>
                <a:spcPct val="50000"/>
              </a:spcBef>
              <a:buClrTx/>
              <a:buFontTx/>
              <a:buNone/>
            </a:pPr>
            <a:r>
              <a:rPr lang="es-ES" altLang="es-ES" sz="2000" dirty="0">
                <a:solidFill>
                  <a:srgbClr val="FF3300"/>
                </a:solidFill>
                <a:latin typeface="Palatino" pitchFamily="2" charset="77"/>
                <a:ea typeface="Palatino" pitchFamily="2" charset="77"/>
              </a:rPr>
              <a:t>¿Cómo </a:t>
            </a:r>
            <a:r>
              <a:rPr lang="es-ES" altLang="es-ES" sz="2000" dirty="0" err="1">
                <a:solidFill>
                  <a:srgbClr val="FF3300"/>
                </a:solidFill>
                <a:latin typeface="Palatino" pitchFamily="2" charset="77"/>
                <a:ea typeface="Palatino" pitchFamily="2" charset="77"/>
              </a:rPr>
              <a:t>biopsiar</a:t>
            </a:r>
            <a:r>
              <a:rPr lang="es-ES" altLang="es-ES" sz="2000" dirty="0">
                <a:solidFill>
                  <a:srgbClr val="FF3300"/>
                </a:solidFill>
                <a:latin typeface="Palatino" pitchFamily="2" charset="77"/>
                <a:ea typeface="Palatino" pitchFamily="2" charset="77"/>
              </a:rPr>
              <a:t>?</a:t>
            </a:r>
          </a:p>
        </p:txBody>
      </p:sp>
      <p:sp>
        <p:nvSpPr>
          <p:cNvPr id="7" name="CuadroTexto 6">
            <a:extLst>
              <a:ext uri="{FF2B5EF4-FFF2-40B4-BE49-F238E27FC236}">
                <a16:creationId xmlns:a16="http://schemas.microsoft.com/office/drawing/2014/main" id="{A997FA0C-8062-5F68-0328-D8EE64A9ED48}"/>
              </a:ext>
            </a:extLst>
          </p:cNvPr>
          <p:cNvSpPr txBox="1"/>
          <p:nvPr/>
        </p:nvSpPr>
        <p:spPr>
          <a:xfrm>
            <a:off x="1905546" y="3429000"/>
            <a:ext cx="5332908" cy="646331"/>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Debe hacerse una técnica de biopsia </a:t>
            </a:r>
            <a:r>
              <a:rPr lang="es-ES" altLang="es-ES" dirty="0" err="1">
                <a:latin typeface="Palatino" pitchFamily="2" charset="77"/>
                <a:ea typeface="Palatino" pitchFamily="2" charset="77"/>
              </a:rPr>
              <a:t>incisional</a:t>
            </a:r>
            <a:r>
              <a:rPr lang="es-ES" altLang="es-ES" dirty="0">
                <a:latin typeface="Palatino" pitchFamily="2" charset="77"/>
                <a:ea typeface="Palatino" pitchFamily="2" charset="77"/>
              </a:rPr>
              <a:t> en lesiones orales sospechosas de malignidad.</a:t>
            </a:r>
          </a:p>
        </p:txBody>
      </p:sp>
    </p:spTree>
    <p:extLst>
      <p:ext uri="{BB962C8B-B14F-4D97-AF65-F5344CB8AC3E}">
        <p14:creationId xmlns:p14="http://schemas.microsoft.com/office/powerpoint/2010/main" val="30804588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445B3F7-6252-7CF3-4011-4D13F116275F}"/>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146B6DB0-0F70-3900-FB46-530E7668C922}"/>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05.</a:t>
            </a:r>
            <a:r>
              <a:rPr lang="es-ES" altLang="es-ES" sz="1400" b="1" dirty="0">
                <a:solidFill>
                  <a:schemeClr val="bg1"/>
                </a:solidFill>
                <a:latin typeface="Palatino" pitchFamily="2" charset="77"/>
                <a:ea typeface="Palatino" pitchFamily="2" charset="77"/>
              </a:rPr>
              <a:t> Biopsia en el diagnóstico precoz del cáncer oral</a:t>
            </a:r>
          </a:p>
        </p:txBody>
      </p:sp>
      <p:sp>
        <p:nvSpPr>
          <p:cNvPr id="6" name="CuadroTexto 5">
            <a:extLst>
              <a:ext uri="{FF2B5EF4-FFF2-40B4-BE49-F238E27FC236}">
                <a16:creationId xmlns:a16="http://schemas.microsoft.com/office/drawing/2014/main" id="{406EC0E9-A0F4-B984-4224-DF0884F2957F}"/>
              </a:ext>
            </a:extLst>
          </p:cNvPr>
          <p:cNvSpPr txBox="1"/>
          <p:nvPr/>
        </p:nvSpPr>
        <p:spPr>
          <a:xfrm>
            <a:off x="1905546" y="2553101"/>
            <a:ext cx="5332908" cy="400110"/>
          </a:xfrm>
          <a:prstGeom prst="rect">
            <a:avLst/>
          </a:prstGeom>
          <a:noFill/>
        </p:spPr>
        <p:txBody>
          <a:bodyPr wrap="square">
            <a:spAutoFit/>
          </a:bodyPr>
          <a:lstStyle/>
          <a:p>
            <a:pPr algn="ctr" eaLnBrk="1" hangingPunct="1">
              <a:spcBef>
                <a:spcPct val="50000"/>
              </a:spcBef>
              <a:buClrTx/>
              <a:buFontTx/>
              <a:buNone/>
            </a:pPr>
            <a:r>
              <a:rPr lang="es-ES" altLang="es-ES" sz="2000" dirty="0">
                <a:solidFill>
                  <a:srgbClr val="FF3300"/>
                </a:solidFill>
                <a:latin typeface="Palatino" pitchFamily="2" charset="77"/>
                <a:ea typeface="Palatino" pitchFamily="2" charset="77"/>
              </a:rPr>
              <a:t>¿Dónde </a:t>
            </a:r>
            <a:r>
              <a:rPr lang="es-ES" altLang="es-ES" sz="2000" dirty="0" err="1">
                <a:solidFill>
                  <a:srgbClr val="FF3300"/>
                </a:solidFill>
                <a:latin typeface="Palatino" pitchFamily="2" charset="77"/>
                <a:ea typeface="Palatino" pitchFamily="2" charset="77"/>
              </a:rPr>
              <a:t>biopsiar</a:t>
            </a:r>
            <a:r>
              <a:rPr lang="es-ES" altLang="es-ES" sz="2000" dirty="0">
                <a:solidFill>
                  <a:srgbClr val="FF3300"/>
                </a:solidFill>
                <a:latin typeface="Palatino" pitchFamily="2" charset="77"/>
                <a:ea typeface="Palatino" pitchFamily="2" charset="77"/>
              </a:rPr>
              <a:t>?</a:t>
            </a:r>
          </a:p>
        </p:txBody>
      </p:sp>
      <p:sp>
        <p:nvSpPr>
          <p:cNvPr id="7" name="CuadroTexto 6">
            <a:extLst>
              <a:ext uri="{FF2B5EF4-FFF2-40B4-BE49-F238E27FC236}">
                <a16:creationId xmlns:a16="http://schemas.microsoft.com/office/drawing/2014/main" id="{18D05DCF-1BF6-FBFD-9694-0EFE38D2CCD6}"/>
              </a:ext>
            </a:extLst>
          </p:cNvPr>
          <p:cNvSpPr txBox="1"/>
          <p:nvPr/>
        </p:nvSpPr>
        <p:spPr>
          <a:xfrm>
            <a:off x="1905546" y="3120991"/>
            <a:ext cx="5332908" cy="1615827"/>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 Es preciso tomar muestras que incorporen tejido sano y tejido lesional. </a:t>
            </a:r>
          </a:p>
          <a:p>
            <a:pPr algn="ctr" eaLnBrk="1" hangingPunct="1">
              <a:spcBef>
                <a:spcPct val="50000"/>
              </a:spcBef>
              <a:buClrTx/>
              <a:buFontTx/>
              <a:buNone/>
            </a:pPr>
            <a:r>
              <a:rPr lang="es-ES" altLang="es-ES" dirty="0">
                <a:latin typeface="Palatino" pitchFamily="2" charset="77"/>
                <a:ea typeface="Palatino" pitchFamily="2" charset="77"/>
              </a:rPr>
              <a:t>Frecuentemente son necesarias múltiples tomas que pueden ser dirigidas mediante la </a:t>
            </a:r>
            <a:r>
              <a:rPr lang="es-ES" altLang="es-ES" dirty="0" err="1">
                <a:latin typeface="Palatino" pitchFamily="2" charset="77"/>
                <a:ea typeface="Palatino" pitchFamily="2" charset="77"/>
              </a:rPr>
              <a:t>tínción</a:t>
            </a:r>
            <a:r>
              <a:rPr lang="es-ES" altLang="es-ES" dirty="0">
                <a:latin typeface="Palatino" pitchFamily="2" charset="77"/>
                <a:ea typeface="Palatino" pitchFamily="2" charset="77"/>
              </a:rPr>
              <a:t> con azul de toluidina.</a:t>
            </a:r>
          </a:p>
        </p:txBody>
      </p:sp>
    </p:spTree>
    <p:extLst>
      <p:ext uri="{BB962C8B-B14F-4D97-AF65-F5344CB8AC3E}">
        <p14:creationId xmlns:p14="http://schemas.microsoft.com/office/powerpoint/2010/main" val="8395832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0D236AC-7F76-90AC-6526-300D9B37CEDA}"/>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A3213975-81C4-D1BA-D753-0D9195358FC0}"/>
              </a:ext>
            </a:extLst>
          </p:cNvPr>
          <p:cNvSpPr txBox="1"/>
          <p:nvPr/>
        </p:nvSpPr>
        <p:spPr>
          <a:xfrm>
            <a:off x="548383" y="1185911"/>
            <a:ext cx="2916712" cy="400110"/>
          </a:xfrm>
          <a:prstGeom prst="rect">
            <a:avLst/>
          </a:prstGeom>
          <a:noFill/>
        </p:spPr>
        <p:txBody>
          <a:bodyPr wrap="square">
            <a:spAutoFit/>
          </a:bodyPr>
          <a:lstStyle/>
          <a:p>
            <a:pPr eaLnBrk="1" hangingPunct="1">
              <a:spcBef>
                <a:spcPct val="50000"/>
              </a:spcBef>
              <a:buClrTx/>
              <a:buFontTx/>
              <a:buNone/>
            </a:pPr>
            <a:r>
              <a:rPr lang="es-ES" altLang="es-ES" sz="2000" dirty="0">
                <a:solidFill>
                  <a:srgbClr val="FF3300"/>
                </a:solidFill>
                <a:latin typeface="Palatino" pitchFamily="2" charset="77"/>
                <a:ea typeface="Palatino" pitchFamily="2" charset="77"/>
              </a:rPr>
              <a:t>Historia clínica – Caso 1</a:t>
            </a:r>
          </a:p>
        </p:txBody>
      </p:sp>
      <p:sp>
        <p:nvSpPr>
          <p:cNvPr id="6" name="CuadroTexto 5">
            <a:extLst>
              <a:ext uri="{FF2B5EF4-FFF2-40B4-BE49-F238E27FC236}">
                <a16:creationId xmlns:a16="http://schemas.microsoft.com/office/drawing/2014/main" id="{A269EE1B-E34E-09F8-F95C-31AAD90C8FC4}"/>
              </a:ext>
            </a:extLst>
          </p:cNvPr>
          <p:cNvSpPr txBox="1"/>
          <p:nvPr/>
        </p:nvSpPr>
        <p:spPr>
          <a:xfrm>
            <a:off x="548383" y="1841413"/>
            <a:ext cx="7815971" cy="3693319"/>
          </a:xfrm>
          <a:prstGeom prst="rect">
            <a:avLst/>
          </a:prstGeom>
          <a:noFill/>
        </p:spPr>
        <p:txBody>
          <a:bodyPr wrap="square">
            <a:spAutoFit/>
          </a:bodyPr>
          <a:lstStyle/>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Paciente varón de 53 años de edad. Fumador de un paquete de cigarrillos al día desde hace 25 años. Bebedor ocasional.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Acude a la consulta por presentar una lesión eritematosa y ligeramente ulcerada de 4 meses de antigüedad en suelo de boca , en su porción posterior.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El tacto de la lesión es áspero, y no se palpan adenopatías en el cuello. La lesión había sido </a:t>
            </a:r>
            <a:r>
              <a:rPr lang="es-ES" altLang="es-ES" dirty="0" err="1">
                <a:latin typeface="Palatino" pitchFamily="2" charset="77"/>
                <a:ea typeface="Palatino" pitchFamily="2" charset="77"/>
                <a:cs typeface="Arial" panose="020B0604020202020204" pitchFamily="34" charset="0"/>
              </a:rPr>
              <a:t>biopsiada</a:t>
            </a:r>
            <a:r>
              <a:rPr lang="es-ES" altLang="es-ES" dirty="0">
                <a:latin typeface="Palatino" pitchFamily="2" charset="77"/>
                <a:ea typeface="Palatino" pitchFamily="2" charset="77"/>
                <a:cs typeface="Arial" panose="020B0604020202020204" pitchFamily="34" charset="0"/>
              </a:rPr>
              <a:t> dos meses antes con el resultado de úlcera inespecífica.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Ante la falta de resolución del problema el paciente acuda a un nuevo especialista que toma otra biopsia con el resultado de</a:t>
            </a:r>
            <a:r>
              <a:rPr lang="es-ES" altLang="es-ES" dirty="0">
                <a:solidFill>
                  <a:srgbClr val="FF0000"/>
                </a:solidFill>
                <a:latin typeface="Palatino" pitchFamily="2" charset="77"/>
                <a:ea typeface="Palatino" pitchFamily="2" charset="77"/>
                <a:cs typeface="Arial" panose="020B0604020202020204" pitchFamily="34" charset="0"/>
              </a:rPr>
              <a:t> </a:t>
            </a:r>
            <a:r>
              <a:rPr lang="es-ES" altLang="es-ES" dirty="0">
                <a:latin typeface="Palatino" pitchFamily="2" charset="77"/>
                <a:ea typeface="Palatino" pitchFamily="2" charset="77"/>
                <a:cs typeface="Arial" panose="020B0604020202020204" pitchFamily="34" charset="0"/>
              </a:rPr>
              <a:t>… </a:t>
            </a:r>
          </a:p>
        </p:txBody>
      </p:sp>
    </p:spTree>
    <p:extLst>
      <p:ext uri="{BB962C8B-B14F-4D97-AF65-F5344CB8AC3E}">
        <p14:creationId xmlns:p14="http://schemas.microsoft.com/office/powerpoint/2010/main" val="23870907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E828551-7BA3-4C8E-FD8A-645A415DBD80}"/>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descr="Image5">
            <a:extLst>
              <a:ext uri="{FF2B5EF4-FFF2-40B4-BE49-F238E27FC236}">
                <a16:creationId xmlns:a16="http://schemas.microsoft.com/office/drawing/2014/main" id="{494608FD-AC55-76B9-3F56-9B0A12150D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953" y="1083813"/>
            <a:ext cx="7960093" cy="4690374"/>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78BDA1D1-73F6-6612-12F7-ECC9C5AF6B7F}"/>
              </a:ext>
            </a:extLst>
          </p:cNvPr>
          <p:cNvSpPr/>
          <p:nvPr/>
        </p:nvSpPr>
        <p:spPr>
          <a:xfrm rot="10800000" flipH="1">
            <a:off x="524660" y="1332178"/>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988100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A28B06A-66DC-42C5-1B7E-C2BF6E99A22E}"/>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descr="Image5">
            <a:extLst>
              <a:ext uri="{FF2B5EF4-FFF2-40B4-BE49-F238E27FC236}">
                <a16:creationId xmlns:a16="http://schemas.microsoft.com/office/drawing/2014/main" id="{F65A7CA0-6F0A-EBAD-8B35-F831CA45F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953" y="1083813"/>
            <a:ext cx="7960093" cy="4690374"/>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68FED2A9-D0CE-56F9-3541-903AEF652387}"/>
              </a:ext>
            </a:extLst>
          </p:cNvPr>
          <p:cNvSpPr/>
          <p:nvPr/>
        </p:nvSpPr>
        <p:spPr>
          <a:xfrm rot="10800000" flipH="1">
            <a:off x="524660" y="1332178"/>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62A2D3F9-5EC6-1DDF-C341-6D0327E0A9E8}"/>
              </a:ext>
            </a:extLst>
          </p:cNvPr>
          <p:cNvSpPr txBox="1"/>
          <p:nvPr/>
        </p:nvSpPr>
        <p:spPr>
          <a:xfrm>
            <a:off x="2601958" y="5906282"/>
            <a:ext cx="3940083"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Carcinoma oral de células escamosas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37366600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020F8C-60B5-2DAF-C90F-0CFB6C56B5C9}"/>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22F0F51D-79C6-9F57-0E83-B891F9239A6D}"/>
              </a:ext>
            </a:extLst>
          </p:cNvPr>
          <p:cNvSpPr txBox="1"/>
          <p:nvPr/>
        </p:nvSpPr>
        <p:spPr>
          <a:xfrm>
            <a:off x="548383" y="1176286"/>
            <a:ext cx="2916712" cy="400110"/>
          </a:xfrm>
          <a:prstGeom prst="rect">
            <a:avLst/>
          </a:prstGeom>
          <a:noFill/>
        </p:spPr>
        <p:txBody>
          <a:bodyPr wrap="square">
            <a:spAutoFit/>
          </a:bodyPr>
          <a:lstStyle/>
          <a:p>
            <a:pPr eaLnBrk="1" hangingPunct="1">
              <a:spcBef>
                <a:spcPct val="50000"/>
              </a:spcBef>
              <a:buClrTx/>
              <a:buFontTx/>
              <a:buNone/>
            </a:pPr>
            <a:r>
              <a:rPr lang="es-ES" altLang="es-ES" sz="2000" dirty="0">
                <a:solidFill>
                  <a:srgbClr val="FF3300"/>
                </a:solidFill>
                <a:latin typeface="Palatino" pitchFamily="2" charset="77"/>
                <a:ea typeface="Palatino" pitchFamily="2" charset="77"/>
              </a:rPr>
              <a:t>Historia clínica – Caso 2</a:t>
            </a:r>
          </a:p>
        </p:txBody>
      </p:sp>
      <p:sp>
        <p:nvSpPr>
          <p:cNvPr id="6" name="CuadroTexto 5">
            <a:extLst>
              <a:ext uri="{FF2B5EF4-FFF2-40B4-BE49-F238E27FC236}">
                <a16:creationId xmlns:a16="http://schemas.microsoft.com/office/drawing/2014/main" id="{1F79F114-A6CF-42DD-586E-C6CD2B7243E9}"/>
              </a:ext>
            </a:extLst>
          </p:cNvPr>
          <p:cNvSpPr txBox="1"/>
          <p:nvPr/>
        </p:nvSpPr>
        <p:spPr>
          <a:xfrm>
            <a:off x="548383" y="1831788"/>
            <a:ext cx="7815971" cy="4247317"/>
          </a:xfrm>
          <a:prstGeom prst="rect">
            <a:avLst/>
          </a:prstGeom>
          <a:noFill/>
        </p:spPr>
        <p:txBody>
          <a:bodyPr wrap="square">
            <a:spAutoFit/>
          </a:bodyPr>
          <a:lstStyle/>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Paciente varón de 82 años de edad que está siendo seguido por su dentista por la presencia de una lesión blanca (leucoplasia homogénea) en el borde lateral derecho de la lengua, de 4 años de evolución.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En la última revisión, el dentista aprecia la aparición de una modificación clínica en la lesión consistente en una zona roja ligeramente ulcerada junto a una zona lisa indurada, todo ello de 1cm. de diámetro.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Aunque el paciente no fuma en la actualidad, ha sido fumador hasta los 75 años de 20 cigarrillos al día. Ha sido bebedor ocasional.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La exploración revela una lesión ligeramente indurada y áspera al tacto. No se aprecian adenopatías cervicales.</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dirty="0">
                <a:latin typeface="Palatino" pitchFamily="2" charset="77"/>
                <a:ea typeface="Palatino" pitchFamily="2" charset="77"/>
                <a:cs typeface="Arial" panose="020B0604020202020204" pitchFamily="34" charset="0"/>
              </a:rPr>
              <a:t>Se practica una biopsia con el resultado de ...</a:t>
            </a:r>
          </a:p>
        </p:txBody>
      </p:sp>
    </p:spTree>
    <p:extLst>
      <p:ext uri="{BB962C8B-B14F-4D97-AF65-F5344CB8AC3E}">
        <p14:creationId xmlns:p14="http://schemas.microsoft.com/office/powerpoint/2010/main" val="15125386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euco">
            <a:extLst>
              <a:ext uri="{FF2B5EF4-FFF2-40B4-BE49-F238E27FC236}">
                <a16:creationId xmlns:a16="http://schemas.microsoft.com/office/drawing/2014/main" id="{996094DE-5386-1A4B-FF4A-7B1EC4CCE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176" y="538144"/>
            <a:ext cx="8341646" cy="5503579"/>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3DE4DE9-D8A5-445B-DC2F-29A15DF50ED8}"/>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CuadroTexto 5">
            <a:extLst>
              <a:ext uri="{FF2B5EF4-FFF2-40B4-BE49-F238E27FC236}">
                <a16:creationId xmlns:a16="http://schemas.microsoft.com/office/drawing/2014/main" id="{ABE9666C-D920-FD57-A7E6-1EE752735FB8}"/>
              </a:ext>
            </a:extLst>
          </p:cNvPr>
          <p:cNvSpPr txBox="1"/>
          <p:nvPr/>
        </p:nvSpPr>
        <p:spPr>
          <a:xfrm>
            <a:off x="3683230" y="6295877"/>
            <a:ext cx="1777538"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Carcinoma oral</a:t>
            </a:r>
            <a:endParaRPr lang="es-ES" altLang="es-ES" sz="1800" dirty="0">
              <a:latin typeface="Palatino" pitchFamily="2" charset="77"/>
              <a:ea typeface="Palatino" pitchFamily="2" charset="77"/>
            </a:endParaRPr>
          </a:p>
        </p:txBody>
      </p:sp>
      <p:sp>
        <p:nvSpPr>
          <p:cNvPr id="8" name="Rectángulo 7">
            <a:extLst>
              <a:ext uri="{FF2B5EF4-FFF2-40B4-BE49-F238E27FC236}">
                <a16:creationId xmlns:a16="http://schemas.microsoft.com/office/drawing/2014/main" id="{C56BE8DD-1C2D-72E5-9515-C20DEA602715}"/>
              </a:ext>
            </a:extLst>
          </p:cNvPr>
          <p:cNvSpPr/>
          <p:nvPr/>
        </p:nvSpPr>
        <p:spPr>
          <a:xfrm rot="10800000" flipH="1">
            <a:off x="8675529" y="889417"/>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066783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67D91AC-FCF8-3765-4023-28363D0D09E2}"/>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CF305D2F-863A-3475-A1DC-755994A6AE75}"/>
              </a:ext>
            </a:extLst>
          </p:cNvPr>
          <p:cNvSpPr txBox="1"/>
          <p:nvPr/>
        </p:nvSpPr>
        <p:spPr>
          <a:xfrm>
            <a:off x="548383" y="1176286"/>
            <a:ext cx="2916712" cy="400110"/>
          </a:xfrm>
          <a:prstGeom prst="rect">
            <a:avLst/>
          </a:prstGeom>
          <a:noFill/>
        </p:spPr>
        <p:txBody>
          <a:bodyPr wrap="square">
            <a:spAutoFit/>
          </a:bodyPr>
          <a:lstStyle/>
          <a:p>
            <a:pPr eaLnBrk="1" hangingPunct="1">
              <a:spcBef>
                <a:spcPct val="50000"/>
              </a:spcBef>
              <a:buClrTx/>
              <a:buFontTx/>
              <a:buNone/>
            </a:pPr>
            <a:r>
              <a:rPr lang="es-ES" altLang="es-ES" sz="2000" dirty="0">
                <a:solidFill>
                  <a:srgbClr val="FF3300"/>
                </a:solidFill>
                <a:latin typeface="Palatino" pitchFamily="2" charset="77"/>
                <a:ea typeface="Palatino" pitchFamily="2" charset="77"/>
              </a:rPr>
              <a:t>Historia clínica – Caso 3</a:t>
            </a:r>
          </a:p>
        </p:txBody>
      </p:sp>
      <p:sp>
        <p:nvSpPr>
          <p:cNvPr id="6" name="CuadroTexto 5">
            <a:extLst>
              <a:ext uri="{FF2B5EF4-FFF2-40B4-BE49-F238E27FC236}">
                <a16:creationId xmlns:a16="http://schemas.microsoft.com/office/drawing/2014/main" id="{1014FC2D-ECE0-18B0-8D04-73ECAECB0D28}"/>
              </a:ext>
            </a:extLst>
          </p:cNvPr>
          <p:cNvSpPr txBox="1"/>
          <p:nvPr/>
        </p:nvSpPr>
        <p:spPr>
          <a:xfrm>
            <a:off x="548383" y="1831788"/>
            <a:ext cx="7815971" cy="3693319"/>
          </a:xfrm>
          <a:prstGeom prst="rect">
            <a:avLst/>
          </a:prstGeom>
          <a:noFill/>
        </p:spPr>
        <p:txBody>
          <a:bodyPr wrap="square">
            <a:spAutoFit/>
          </a:bodyPr>
          <a:lstStyle/>
          <a:p>
            <a:pPr eaLnBrk="1" hangingPunct="1">
              <a:spcBef>
                <a:spcPct val="0"/>
              </a:spcBef>
              <a:buClrTx/>
              <a:buFontTx/>
              <a:buNone/>
            </a:pPr>
            <a:r>
              <a:rPr lang="es-ES" altLang="es-ES" sz="1800" dirty="0">
                <a:latin typeface="Palatino" pitchFamily="2" charset="77"/>
                <a:ea typeface="Palatino" pitchFamily="2" charset="77"/>
                <a:cs typeface="Arial" panose="020B0604020202020204" pitchFamily="34" charset="0"/>
              </a:rPr>
              <a:t>Mujer de 47 años que acude por presentar una lesión ulcerosa de 45 días de evolución que dolía inicialmente aunque ahora la molestia se ha atenuado considerablemente.</a:t>
            </a:r>
          </a:p>
          <a:p>
            <a:pPr eaLnBrk="1" hangingPunct="1">
              <a:spcBef>
                <a:spcPct val="0"/>
              </a:spcBef>
              <a:buClrTx/>
              <a:buFontTx/>
              <a:buNone/>
            </a:pPr>
            <a:endParaRPr lang="es-ES" altLang="es-ES" sz="1800"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sz="1800" dirty="0">
                <a:latin typeface="Palatino" pitchFamily="2" charset="77"/>
                <a:ea typeface="Palatino" pitchFamily="2" charset="77"/>
                <a:cs typeface="Arial" panose="020B0604020202020204" pitchFamily="34" charset="0"/>
              </a:rPr>
              <a:t>En la exploración no se aprecia induración ni adenopatías ganglionares.</a:t>
            </a:r>
          </a:p>
          <a:p>
            <a:pPr eaLnBrk="1" hangingPunct="1">
              <a:spcBef>
                <a:spcPct val="0"/>
              </a:spcBef>
              <a:buClrTx/>
              <a:buFontTx/>
              <a:buNone/>
            </a:pPr>
            <a:r>
              <a:rPr lang="es-ES" altLang="es-ES" sz="1800" dirty="0">
                <a:latin typeface="Palatino" pitchFamily="2" charset="77"/>
                <a:ea typeface="Palatino" pitchFamily="2" charset="77"/>
                <a:cs typeface="Arial" panose="020B0604020202020204" pitchFamily="34" charset="0"/>
              </a:rPr>
              <a:t>Los bordes de la lesión están algo elevados aunque son regulares. El fondo de la úlcera es limpio.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sz="1800" dirty="0">
                <a:latin typeface="Palatino" pitchFamily="2" charset="77"/>
                <a:ea typeface="Palatino" pitchFamily="2" charset="77"/>
                <a:cs typeface="Arial" panose="020B0604020202020204" pitchFamily="34" charset="0"/>
              </a:rPr>
              <a:t>Se practica un pulido de los bordes dentales adyacentes a la lesión y se revisa nuevamente a la paciente a los 15 días. </a:t>
            </a:r>
          </a:p>
          <a:p>
            <a:pPr eaLnBrk="1" hangingPunct="1">
              <a:spcBef>
                <a:spcPct val="0"/>
              </a:spcBef>
              <a:buClrTx/>
              <a:buFontTx/>
              <a:buNone/>
            </a:pPr>
            <a:endParaRPr lang="es-ES" altLang="es-ES" dirty="0">
              <a:latin typeface="Palatino" pitchFamily="2" charset="77"/>
              <a:ea typeface="Palatino" pitchFamily="2" charset="77"/>
              <a:cs typeface="Arial" panose="020B0604020202020204" pitchFamily="34" charset="0"/>
            </a:endParaRPr>
          </a:p>
          <a:p>
            <a:pPr eaLnBrk="1" hangingPunct="1">
              <a:spcBef>
                <a:spcPct val="0"/>
              </a:spcBef>
              <a:buClrTx/>
              <a:buFontTx/>
              <a:buNone/>
            </a:pPr>
            <a:r>
              <a:rPr lang="es-ES" altLang="es-ES" sz="1800" dirty="0">
                <a:latin typeface="Palatino" pitchFamily="2" charset="77"/>
                <a:ea typeface="Palatino" pitchFamily="2" charset="77"/>
                <a:cs typeface="Arial" panose="020B0604020202020204" pitchFamily="34" charset="0"/>
              </a:rPr>
              <a:t>Ante la falta de curación de la úlcera se decide la extirpación de la lesión con estudio histopatológico cuyo resultado es …</a:t>
            </a:r>
          </a:p>
        </p:txBody>
      </p:sp>
    </p:spTree>
    <p:extLst>
      <p:ext uri="{BB962C8B-B14F-4D97-AF65-F5344CB8AC3E}">
        <p14:creationId xmlns:p14="http://schemas.microsoft.com/office/powerpoint/2010/main" val="4525851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0095[1]">
            <a:extLst>
              <a:ext uri="{FF2B5EF4-FFF2-40B4-BE49-F238E27FC236}">
                <a16:creationId xmlns:a16="http://schemas.microsoft.com/office/drawing/2014/main" id="{DA80E27E-A420-90E9-EB71-4CDCFE0B18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012" y="0"/>
            <a:ext cx="8219975" cy="616498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3FBE1A48-7EBE-3147-8A7F-FEE92BE49CD5}"/>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Rectángulo 5">
            <a:extLst>
              <a:ext uri="{FF2B5EF4-FFF2-40B4-BE49-F238E27FC236}">
                <a16:creationId xmlns:a16="http://schemas.microsoft.com/office/drawing/2014/main" id="{EEC84188-87B1-DFBF-C144-838CCBF5265C}"/>
              </a:ext>
            </a:extLst>
          </p:cNvPr>
          <p:cNvSpPr/>
          <p:nvPr/>
        </p:nvSpPr>
        <p:spPr>
          <a:xfrm rot="10800000" flipH="1">
            <a:off x="394719" y="4701020"/>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E674038A-92F2-85BC-64AF-74CFC31225B6}"/>
              </a:ext>
            </a:extLst>
          </p:cNvPr>
          <p:cNvSpPr txBox="1"/>
          <p:nvPr/>
        </p:nvSpPr>
        <p:spPr>
          <a:xfrm>
            <a:off x="3006272" y="6324752"/>
            <a:ext cx="3131454" cy="369332"/>
          </a:xfrm>
          <a:prstGeom prst="rect">
            <a:avLst/>
          </a:prstGeom>
          <a:noFill/>
        </p:spPr>
        <p:txBody>
          <a:bodyPr wrap="square">
            <a:spAutoFit/>
          </a:bodyPr>
          <a:lstStyle/>
          <a:p>
            <a:pPr algn="ctr" eaLnBrk="1" hangingPunct="1">
              <a:spcBef>
                <a:spcPct val="0"/>
              </a:spcBef>
              <a:buClrTx/>
              <a:buFontTx/>
              <a:buNone/>
            </a:pPr>
            <a:r>
              <a:rPr lang="es-ES_tradnl" altLang="es-ES" sz="1800" dirty="0">
                <a:latin typeface="Palatino" pitchFamily="2" charset="77"/>
                <a:ea typeface="Palatino" pitchFamily="2" charset="77"/>
              </a:rPr>
              <a:t>Ulceración crónica específica</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36525371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DACFD80-0780-B602-8CBE-A24FD43CB3CE}"/>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3E6DCD32-DB57-9FFB-C9B4-07FCAA7263B2}"/>
              </a:ext>
            </a:extLst>
          </p:cNvPr>
          <p:cNvSpPr txBox="1"/>
          <p:nvPr/>
        </p:nvSpPr>
        <p:spPr>
          <a:xfrm>
            <a:off x="1905546" y="2168091"/>
            <a:ext cx="5332908" cy="400110"/>
          </a:xfrm>
          <a:prstGeom prst="rect">
            <a:avLst/>
          </a:prstGeom>
          <a:noFill/>
        </p:spPr>
        <p:txBody>
          <a:bodyPr wrap="square">
            <a:spAutoFit/>
          </a:bodyPr>
          <a:lstStyle/>
          <a:p>
            <a:pPr algn="ctr" eaLnBrk="1" hangingPunct="1">
              <a:spcBef>
                <a:spcPct val="50000"/>
              </a:spcBef>
              <a:buClrTx/>
              <a:buFontTx/>
              <a:buNone/>
            </a:pPr>
            <a:r>
              <a:rPr lang="es-ES" altLang="es-ES" sz="2000" dirty="0">
                <a:latin typeface="Palatino" pitchFamily="2" charset="77"/>
                <a:ea typeface="Palatino" pitchFamily="2" charset="77"/>
              </a:rPr>
              <a:t>Relación Bidireccional</a:t>
            </a:r>
          </a:p>
        </p:txBody>
      </p:sp>
      <p:sp>
        <p:nvSpPr>
          <p:cNvPr id="6" name="CuadroTexto 5">
            <a:extLst>
              <a:ext uri="{FF2B5EF4-FFF2-40B4-BE49-F238E27FC236}">
                <a16:creationId xmlns:a16="http://schemas.microsoft.com/office/drawing/2014/main" id="{31474747-2BBC-BA75-0034-85E5F454392F}"/>
              </a:ext>
            </a:extLst>
          </p:cNvPr>
          <p:cNvSpPr txBox="1"/>
          <p:nvPr/>
        </p:nvSpPr>
        <p:spPr>
          <a:xfrm>
            <a:off x="1905546" y="2735981"/>
            <a:ext cx="5332908" cy="369332"/>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Enfermedades Sistémicas</a:t>
            </a:r>
          </a:p>
        </p:txBody>
      </p:sp>
      <p:sp>
        <p:nvSpPr>
          <p:cNvPr id="7" name="CuadroTexto 6">
            <a:extLst>
              <a:ext uri="{FF2B5EF4-FFF2-40B4-BE49-F238E27FC236}">
                <a16:creationId xmlns:a16="http://schemas.microsoft.com/office/drawing/2014/main" id="{23E2D733-7945-10EE-E57B-0228921D7862}"/>
              </a:ext>
            </a:extLst>
          </p:cNvPr>
          <p:cNvSpPr txBox="1"/>
          <p:nvPr/>
        </p:nvSpPr>
        <p:spPr>
          <a:xfrm>
            <a:off x="1905546" y="4747661"/>
            <a:ext cx="5332908" cy="369332"/>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Cavidad Oral</a:t>
            </a:r>
          </a:p>
        </p:txBody>
      </p:sp>
      <p:sp>
        <p:nvSpPr>
          <p:cNvPr id="9" name="AutoShape 5">
            <a:extLst>
              <a:ext uri="{FF2B5EF4-FFF2-40B4-BE49-F238E27FC236}">
                <a16:creationId xmlns:a16="http://schemas.microsoft.com/office/drawing/2014/main" id="{45F0C4A2-8213-C674-8708-13D1BE2E4675}"/>
              </a:ext>
            </a:extLst>
          </p:cNvPr>
          <p:cNvSpPr>
            <a:spLocks noChangeArrowheads="1"/>
          </p:cNvSpPr>
          <p:nvPr/>
        </p:nvSpPr>
        <p:spPr bwMode="auto">
          <a:xfrm>
            <a:off x="4284154" y="3422927"/>
            <a:ext cx="575692" cy="1007120"/>
          </a:xfrm>
          <a:prstGeom prst="upDownArrow">
            <a:avLst>
              <a:gd name="adj1" fmla="val 50000"/>
              <a:gd name="adj2" fmla="val 33666"/>
            </a:avLst>
          </a:prstGeom>
          <a:solidFill>
            <a:srgbClr val="FF0000"/>
          </a:solidFill>
          <a:ln w="28575" algn="ctr">
            <a:noFill/>
            <a:miter lim="800000"/>
            <a:headEnd/>
            <a:tailEnd/>
          </a:ln>
          <a:effectLst/>
        </p:spPr>
        <p:txBody>
          <a:bodyPr wrap="none" anchor="ctr"/>
          <a:lstStyle/>
          <a:p>
            <a:pPr algn="ctr">
              <a:defRPr/>
            </a:pPr>
            <a:endParaRPr lang="es-ES">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448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340A850-58E0-072D-0572-6D7B8CCF4E41}"/>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0D9B77F9-BA3A-603F-8C9F-6E42964854AE}"/>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01.</a:t>
            </a:r>
            <a:r>
              <a:rPr lang="es-ES" altLang="es-ES" sz="1400" b="1" dirty="0">
                <a:solidFill>
                  <a:schemeClr val="bg1"/>
                </a:solidFill>
                <a:latin typeface="Palatino" pitchFamily="2" charset="77"/>
                <a:ea typeface="Palatino" pitchFamily="2" charset="77"/>
              </a:rPr>
              <a:t> Cáncer Oral: Epidemiología</a:t>
            </a:r>
          </a:p>
        </p:txBody>
      </p:sp>
      <p:sp>
        <p:nvSpPr>
          <p:cNvPr id="7" name="CuadroTexto 6">
            <a:extLst>
              <a:ext uri="{FF2B5EF4-FFF2-40B4-BE49-F238E27FC236}">
                <a16:creationId xmlns:a16="http://schemas.microsoft.com/office/drawing/2014/main" id="{3E25519C-AFE7-5DF8-5480-04E694DA6151}"/>
              </a:ext>
            </a:extLst>
          </p:cNvPr>
          <p:cNvSpPr txBox="1"/>
          <p:nvPr/>
        </p:nvSpPr>
        <p:spPr>
          <a:xfrm>
            <a:off x="1270000" y="1282437"/>
            <a:ext cx="6604000" cy="369332"/>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La incidencia de metástasis a distancia está influenciada por el:</a:t>
            </a:r>
          </a:p>
        </p:txBody>
      </p:sp>
      <p:sp>
        <p:nvSpPr>
          <p:cNvPr id="8" name="Rectangle 3">
            <a:extLst>
              <a:ext uri="{FF2B5EF4-FFF2-40B4-BE49-F238E27FC236}">
                <a16:creationId xmlns:a16="http://schemas.microsoft.com/office/drawing/2014/main" id="{BA951573-E41D-B04D-6663-217AB04CDEE3}"/>
              </a:ext>
            </a:extLst>
          </p:cNvPr>
          <p:cNvSpPr txBox="1">
            <a:spLocks/>
          </p:cNvSpPr>
          <p:nvPr/>
        </p:nvSpPr>
        <p:spPr>
          <a:xfrm>
            <a:off x="1447800" y="1779696"/>
            <a:ext cx="3600400" cy="10787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Tamaño tumoral</a:t>
            </a:r>
          </a:p>
          <a:p>
            <a:pPr>
              <a:lnSpc>
                <a:spcPct val="80000"/>
              </a:lnSpc>
              <a:buClr>
                <a:srgbClr val="FF0000"/>
              </a:buClr>
              <a:buSzPct val="110000"/>
            </a:pPr>
            <a:r>
              <a:rPr lang="es-ES" altLang="es-ES" sz="1800" dirty="0">
                <a:latin typeface="Palatino" pitchFamily="2" charset="77"/>
                <a:ea typeface="Palatino" pitchFamily="2" charset="77"/>
              </a:rPr>
              <a:t>Existencia de adenopatías</a:t>
            </a:r>
          </a:p>
          <a:p>
            <a:pPr>
              <a:lnSpc>
                <a:spcPct val="80000"/>
              </a:lnSpc>
              <a:buClr>
                <a:srgbClr val="FF0000"/>
              </a:buClr>
              <a:buSzPct val="110000"/>
            </a:pPr>
            <a:r>
              <a:rPr lang="es-ES" altLang="es-ES" sz="1800" dirty="0">
                <a:latin typeface="Palatino" pitchFamily="2" charset="77"/>
                <a:ea typeface="Palatino" pitchFamily="2" charset="77"/>
              </a:rPr>
              <a:t>Grado histológico</a:t>
            </a:r>
          </a:p>
        </p:txBody>
      </p:sp>
      <p:sp>
        <p:nvSpPr>
          <p:cNvPr id="9" name="Rectangle 3">
            <a:extLst>
              <a:ext uri="{FF2B5EF4-FFF2-40B4-BE49-F238E27FC236}">
                <a16:creationId xmlns:a16="http://schemas.microsoft.com/office/drawing/2014/main" id="{3B6E4C84-F573-FCC3-D401-6B074107442E}"/>
              </a:ext>
            </a:extLst>
          </p:cNvPr>
          <p:cNvSpPr txBox="1">
            <a:spLocks/>
          </p:cNvSpPr>
          <p:nvPr/>
        </p:nvSpPr>
        <p:spPr>
          <a:xfrm>
            <a:off x="1701800" y="3849796"/>
            <a:ext cx="2959100" cy="17257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Clr>
                <a:srgbClr val="FF0000"/>
              </a:buClr>
              <a:buSzPct val="110000"/>
              <a:buNone/>
            </a:pPr>
            <a:r>
              <a:rPr lang="es-ES" altLang="es-ES" sz="1800" dirty="0">
                <a:latin typeface="Palatino" pitchFamily="2" charset="77"/>
                <a:ea typeface="Palatino" pitchFamily="2" charset="77"/>
              </a:rPr>
              <a:t>Pulmón</a:t>
            </a:r>
          </a:p>
          <a:p>
            <a:pPr marL="0" indent="0">
              <a:lnSpc>
                <a:spcPct val="80000"/>
              </a:lnSpc>
              <a:buClr>
                <a:srgbClr val="FF0000"/>
              </a:buClr>
              <a:buSzPct val="110000"/>
              <a:buNone/>
            </a:pPr>
            <a:r>
              <a:rPr lang="es-ES" altLang="es-ES" sz="1800" dirty="0">
                <a:latin typeface="Palatino" pitchFamily="2" charset="77"/>
                <a:ea typeface="Palatino" pitchFamily="2" charset="77"/>
              </a:rPr>
              <a:t>Glándulas suprarrenales</a:t>
            </a:r>
          </a:p>
          <a:p>
            <a:pPr marL="0" indent="0">
              <a:lnSpc>
                <a:spcPct val="80000"/>
              </a:lnSpc>
              <a:buClr>
                <a:srgbClr val="FF0000"/>
              </a:buClr>
              <a:buSzPct val="110000"/>
              <a:buNone/>
            </a:pPr>
            <a:r>
              <a:rPr lang="es-ES" altLang="es-ES" sz="1800" dirty="0">
                <a:latin typeface="Palatino" pitchFamily="2" charset="77"/>
                <a:ea typeface="Palatino" pitchFamily="2" charset="77"/>
              </a:rPr>
              <a:t>Riñón</a:t>
            </a:r>
          </a:p>
          <a:p>
            <a:pPr marL="0" indent="0">
              <a:lnSpc>
                <a:spcPct val="80000"/>
              </a:lnSpc>
              <a:buClr>
                <a:srgbClr val="FF0000"/>
              </a:buClr>
              <a:buSzPct val="110000"/>
              <a:buNone/>
            </a:pPr>
            <a:r>
              <a:rPr lang="es-ES" altLang="es-ES" sz="1800" dirty="0">
                <a:latin typeface="Palatino" pitchFamily="2" charset="77"/>
                <a:ea typeface="Palatino" pitchFamily="2" charset="77"/>
              </a:rPr>
              <a:t>Hígado</a:t>
            </a:r>
          </a:p>
          <a:p>
            <a:pPr marL="0" indent="0">
              <a:lnSpc>
                <a:spcPct val="80000"/>
              </a:lnSpc>
              <a:buClr>
                <a:srgbClr val="FF0000"/>
              </a:buClr>
              <a:buSzPct val="110000"/>
              <a:buNone/>
            </a:pPr>
            <a:r>
              <a:rPr lang="es-ES" altLang="es-ES" sz="1800" dirty="0">
                <a:latin typeface="Palatino" pitchFamily="2" charset="77"/>
                <a:ea typeface="Palatino" pitchFamily="2" charset="77"/>
              </a:rPr>
              <a:t>Corazón</a:t>
            </a:r>
          </a:p>
        </p:txBody>
      </p:sp>
      <p:sp>
        <p:nvSpPr>
          <p:cNvPr id="10" name="Rectangle 3">
            <a:extLst>
              <a:ext uri="{FF2B5EF4-FFF2-40B4-BE49-F238E27FC236}">
                <a16:creationId xmlns:a16="http://schemas.microsoft.com/office/drawing/2014/main" id="{3FC7F0F2-D7D8-5DAD-C287-6F6C1521C569}"/>
              </a:ext>
            </a:extLst>
          </p:cNvPr>
          <p:cNvSpPr txBox="1">
            <a:spLocks/>
          </p:cNvSpPr>
          <p:nvPr/>
        </p:nvSpPr>
        <p:spPr>
          <a:xfrm>
            <a:off x="5473700" y="4528012"/>
            <a:ext cx="2400300" cy="3693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Clr>
                <a:srgbClr val="FF0000"/>
              </a:buClr>
              <a:buSzPct val="110000"/>
              <a:buNone/>
            </a:pPr>
            <a:r>
              <a:rPr lang="es-ES" altLang="es-ES" sz="1800" dirty="0">
                <a:solidFill>
                  <a:srgbClr val="FF0000"/>
                </a:solidFill>
                <a:latin typeface="Palatino" pitchFamily="2" charset="77"/>
                <a:ea typeface="Palatino" pitchFamily="2" charset="77"/>
              </a:rPr>
              <a:t>Metástasis a distancia</a:t>
            </a:r>
          </a:p>
        </p:txBody>
      </p:sp>
    </p:spTree>
    <p:extLst>
      <p:ext uri="{BB962C8B-B14F-4D97-AF65-F5344CB8AC3E}">
        <p14:creationId xmlns:p14="http://schemas.microsoft.com/office/powerpoint/2010/main" val="37743167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19B66FB-C674-98BD-7541-01FA8BF58DBF}"/>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595D37F5-2635-34AB-EB76-0A6845E52A91}"/>
              </a:ext>
            </a:extLst>
          </p:cNvPr>
          <p:cNvSpPr txBox="1"/>
          <p:nvPr/>
        </p:nvSpPr>
        <p:spPr>
          <a:xfrm>
            <a:off x="1905546" y="984184"/>
            <a:ext cx="5332908" cy="400110"/>
          </a:xfrm>
          <a:prstGeom prst="rect">
            <a:avLst/>
          </a:prstGeom>
          <a:noFill/>
        </p:spPr>
        <p:txBody>
          <a:bodyPr wrap="square">
            <a:spAutoFit/>
          </a:bodyPr>
          <a:lstStyle/>
          <a:p>
            <a:pPr algn="ctr" eaLnBrk="1" hangingPunct="1">
              <a:spcBef>
                <a:spcPct val="50000"/>
              </a:spcBef>
              <a:buClrTx/>
              <a:buFontTx/>
              <a:buNone/>
            </a:pPr>
            <a:r>
              <a:rPr lang="es-ES" altLang="es-ES" sz="2000" dirty="0">
                <a:latin typeface="Palatino" pitchFamily="2" charset="77"/>
                <a:ea typeface="Palatino" pitchFamily="2" charset="77"/>
              </a:rPr>
              <a:t>Enfermedad periodontal</a:t>
            </a:r>
          </a:p>
        </p:txBody>
      </p:sp>
      <p:sp>
        <p:nvSpPr>
          <p:cNvPr id="6" name="CuadroTexto 5">
            <a:extLst>
              <a:ext uri="{FF2B5EF4-FFF2-40B4-BE49-F238E27FC236}">
                <a16:creationId xmlns:a16="http://schemas.microsoft.com/office/drawing/2014/main" id="{2470DAEF-45BF-F564-2745-C724EC8D9ABA}"/>
              </a:ext>
            </a:extLst>
          </p:cNvPr>
          <p:cNvSpPr txBox="1"/>
          <p:nvPr/>
        </p:nvSpPr>
        <p:spPr>
          <a:xfrm>
            <a:off x="1332971" y="1552074"/>
            <a:ext cx="6478058" cy="646331"/>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El papel de la placa dental como </a:t>
            </a:r>
            <a:r>
              <a:rPr lang="es-ES" altLang="es-ES" dirty="0">
                <a:solidFill>
                  <a:srgbClr val="FF0000"/>
                </a:solidFill>
                <a:latin typeface="Palatino" pitchFamily="2" charset="77"/>
                <a:ea typeface="Palatino" pitchFamily="2" charset="77"/>
              </a:rPr>
              <a:t>FACTOR ETIOLÓGICO </a:t>
            </a:r>
            <a:r>
              <a:rPr lang="es-ES" altLang="es-ES" dirty="0">
                <a:latin typeface="Palatino" pitchFamily="2" charset="77"/>
                <a:ea typeface="Palatino" pitchFamily="2" charset="77"/>
              </a:rPr>
              <a:t>primario se estableció claramente hace varias décadas.</a:t>
            </a:r>
          </a:p>
        </p:txBody>
      </p:sp>
      <p:pic>
        <p:nvPicPr>
          <p:cNvPr id="8" name="Picture 4" descr="8">
            <a:extLst>
              <a:ext uri="{FF2B5EF4-FFF2-40B4-BE49-F238E27FC236}">
                <a16:creationId xmlns:a16="http://schemas.microsoft.com/office/drawing/2014/main" id="{DCE5B746-9A47-0E26-2AFF-D3FF88BFDA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49" b="103"/>
          <a:stretch/>
        </p:blipFill>
        <p:spPr bwMode="auto">
          <a:xfrm>
            <a:off x="5075238" y="3284538"/>
            <a:ext cx="3744912" cy="2965450"/>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F0E8E48E-FC03-84DB-A8F6-599A4F5390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284538"/>
            <a:ext cx="4606925" cy="2965450"/>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 name="Flecha curvada hacia abajo 10">
            <a:extLst>
              <a:ext uri="{FF2B5EF4-FFF2-40B4-BE49-F238E27FC236}">
                <a16:creationId xmlns:a16="http://schemas.microsoft.com/office/drawing/2014/main" id="{0D0C800F-6C7F-A991-EC14-F765499758E0}"/>
              </a:ext>
            </a:extLst>
          </p:cNvPr>
          <p:cNvSpPr/>
          <p:nvPr/>
        </p:nvSpPr>
        <p:spPr>
          <a:xfrm>
            <a:off x="3753853" y="2358189"/>
            <a:ext cx="2415941" cy="794818"/>
          </a:xfrm>
          <a:prstGeom prst="curved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2" name="CuadroTexto 11">
            <a:extLst>
              <a:ext uri="{FF2B5EF4-FFF2-40B4-BE49-F238E27FC236}">
                <a16:creationId xmlns:a16="http://schemas.microsoft.com/office/drawing/2014/main" id="{2D4B5DA1-2D72-E880-13FB-B8FDD95F6AFD}"/>
              </a:ext>
            </a:extLst>
          </p:cNvPr>
          <p:cNvSpPr txBox="1"/>
          <p:nvPr/>
        </p:nvSpPr>
        <p:spPr>
          <a:xfrm>
            <a:off x="1934678" y="6381519"/>
            <a:ext cx="5269831" cy="304699"/>
          </a:xfrm>
          <a:prstGeom prst="rect">
            <a:avLst/>
          </a:prstGeom>
          <a:noFill/>
        </p:spPr>
        <p:txBody>
          <a:bodyPr wrap="square">
            <a:spAutoFit/>
          </a:bodyPr>
          <a:lstStyle/>
          <a:p>
            <a:pPr algn="ctr" eaLnBrk="1" hangingPunct="1">
              <a:lnSpc>
                <a:spcPct val="120000"/>
              </a:lnSpc>
              <a:spcBef>
                <a:spcPct val="20000"/>
              </a:spcBef>
              <a:buClr>
                <a:srgbClr val="FFFF00"/>
              </a:buClr>
              <a:buFont typeface="Wingdings" pitchFamily="2" charset="2"/>
              <a:buNone/>
              <a:defRPr/>
            </a:pPr>
            <a:r>
              <a:rPr lang="es-ES" sz="1200" i="1" dirty="0">
                <a:solidFill>
                  <a:schemeClr val="tx1">
                    <a:lumMod val="95000"/>
                    <a:lumOff val="5000"/>
                  </a:schemeClr>
                </a:solidFill>
                <a:latin typeface="Palatino" pitchFamily="2" charset="77"/>
                <a:ea typeface="Palatino" pitchFamily="2" charset="77"/>
              </a:rPr>
              <a:t>[</a:t>
            </a:r>
            <a:r>
              <a:rPr lang="es-ES" sz="1200" i="1" dirty="0" err="1">
                <a:solidFill>
                  <a:schemeClr val="tx1">
                    <a:lumMod val="95000"/>
                    <a:lumOff val="5000"/>
                  </a:schemeClr>
                </a:solidFill>
                <a:latin typeface="Palatino" pitchFamily="2" charset="77"/>
                <a:ea typeface="Palatino" pitchFamily="2" charset="77"/>
              </a:rPr>
              <a:t>Löe</a:t>
            </a:r>
            <a:r>
              <a:rPr lang="es-ES" sz="1200" i="1" dirty="0">
                <a:solidFill>
                  <a:schemeClr val="tx1">
                    <a:lumMod val="95000"/>
                    <a:lumOff val="5000"/>
                  </a:schemeClr>
                </a:solidFill>
                <a:latin typeface="Palatino" pitchFamily="2" charset="77"/>
                <a:ea typeface="Palatino" pitchFamily="2" charset="77"/>
              </a:rPr>
              <a:t>, </a:t>
            </a:r>
            <a:r>
              <a:rPr lang="es-ES" sz="1200" i="1" dirty="0" err="1">
                <a:solidFill>
                  <a:schemeClr val="tx1">
                    <a:lumMod val="95000"/>
                    <a:lumOff val="5000"/>
                  </a:schemeClr>
                </a:solidFill>
                <a:latin typeface="Palatino" pitchFamily="2" charset="77"/>
                <a:ea typeface="Palatino" pitchFamily="2" charset="77"/>
              </a:rPr>
              <a:t>Theilade</a:t>
            </a:r>
            <a:r>
              <a:rPr lang="es-ES" sz="1200" i="1" dirty="0">
                <a:solidFill>
                  <a:schemeClr val="tx1">
                    <a:lumMod val="95000"/>
                    <a:lumOff val="5000"/>
                  </a:schemeClr>
                </a:solidFill>
                <a:latin typeface="Palatino" pitchFamily="2" charset="77"/>
                <a:ea typeface="Palatino" pitchFamily="2" charset="77"/>
              </a:rPr>
              <a:t>, Jensen 1965a]  [</a:t>
            </a:r>
            <a:r>
              <a:rPr lang="es-ES" sz="1200" i="1" dirty="0" err="1">
                <a:solidFill>
                  <a:schemeClr val="tx1">
                    <a:lumMod val="95000"/>
                    <a:lumOff val="5000"/>
                  </a:schemeClr>
                </a:solidFill>
                <a:latin typeface="Palatino" pitchFamily="2" charset="77"/>
                <a:ea typeface="Palatino" pitchFamily="2" charset="77"/>
              </a:rPr>
              <a:t>Lindhe</a:t>
            </a:r>
            <a:r>
              <a:rPr lang="es-ES" sz="1200" i="1" dirty="0">
                <a:solidFill>
                  <a:schemeClr val="tx1">
                    <a:lumMod val="95000"/>
                    <a:lumOff val="5000"/>
                  </a:schemeClr>
                </a:solidFill>
                <a:latin typeface="Palatino" pitchFamily="2" charset="77"/>
                <a:ea typeface="Palatino" pitchFamily="2" charset="77"/>
              </a:rPr>
              <a:t>, </a:t>
            </a:r>
            <a:r>
              <a:rPr lang="es-ES" sz="1200" i="1" dirty="0" err="1">
                <a:solidFill>
                  <a:schemeClr val="tx1">
                    <a:lumMod val="95000"/>
                    <a:lumOff val="5000"/>
                  </a:schemeClr>
                </a:solidFill>
                <a:latin typeface="Palatino" pitchFamily="2" charset="77"/>
                <a:ea typeface="Palatino" pitchFamily="2" charset="77"/>
              </a:rPr>
              <a:t>Hamp</a:t>
            </a:r>
            <a:r>
              <a:rPr lang="es-ES" sz="1200" i="1" dirty="0">
                <a:solidFill>
                  <a:schemeClr val="tx1">
                    <a:lumMod val="95000"/>
                    <a:lumOff val="5000"/>
                  </a:schemeClr>
                </a:solidFill>
                <a:latin typeface="Palatino" pitchFamily="2" charset="77"/>
                <a:ea typeface="Palatino" pitchFamily="2" charset="77"/>
              </a:rPr>
              <a:t>, </a:t>
            </a:r>
            <a:r>
              <a:rPr lang="es-ES" sz="1200" i="1" dirty="0" err="1">
                <a:solidFill>
                  <a:schemeClr val="tx1">
                    <a:lumMod val="95000"/>
                    <a:lumOff val="5000"/>
                  </a:schemeClr>
                </a:solidFill>
                <a:latin typeface="Palatino" pitchFamily="2" charset="77"/>
                <a:ea typeface="Palatino" pitchFamily="2" charset="77"/>
              </a:rPr>
              <a:t>Löe</a:t>
            </a:r>
            <a:r>
              <a:rPr lang="es-ES" sz="1200" i="1" dirty="0">
                <a:solidFill>
                  <a:schemeClr val="tx1">
                    <a:lumMod val="95000"/>
                    <a:lumOff val="5000"/>
                  </a:schemeClr>
                </a:solidFill>
                <a:latin typeface="Palatino" pitchFamily="2" charset="77"/>
                <a:ea typeface="Palatino" pitchFamily="2" charset="77"/>
              </a:rPr>
              <a:t> 1975]  [</a:t>
            </a:r>
            <a:r>
              <a:rPr lang="es-ES" sz="1200" i="1" dirty="0" err="1">
                <a:solidFill>
                  <a:schemeClr val="tx1">
                    <a:lumMod val="95000"/>
                    <a:lumOff val="5000"/>
                  </a:schemeClr>
                </a:solidFill>
                <a:latin typeface="Palatino" pitchFamily="2" charset="77"/>
                <a:ea typeface="Palatino" pitchFamily="2" charset="77"/>
              </a:rPr>
              <a:t>Axelsson</a:t>
            </a:r>
            <a:r>
              <a:rPr lang="es-ES" sz="1200" i="1" dirty="0">
                <a:solidFill>
                  <a:schemeClr val="tx1">
                    <a:lumMod val="95000"/>
                    <a:lumOff val="5000"/>
                  </a:schemeClr>
                </a:solidFill>
                <a:latin typeface="Palatino" pitchFamily="2" charset="77"/>
                <a:ea typeface="Palatino" pitchFamily="2" charset="77"/>
              </a:rPr>
              <a:t>, </a:t>
            </a:r>
            <a:r>
              <a:rPr lang="es-ES" sz="1200" i="1" dirty="0" err="1">
                <a:solidFill>
                  <a:schemeClr val="tx1">
                    <a:lumMod val="95000"/>
                    <a:lumOff val="5000"/>
                  </a:schemeClr>
                </a:solidFill>
                <a:latin typeface="Palatino" pitchFamily="2" charset="77"/>
                <a:ea typeface="Palatino" pitchFamily="2" charset="77"/>
              </a:rPr>
              <a:t>Lindhe</a:t>
            </a:r>
            <a:r>
              <a:rPr lang="es-ES" sz="1200" i="1" dirty="0">
                <a:solidFill>
                  <a:schemeClr val="tx1">
                    <a:lumMod val="95000"/>
                    <a:lumOff val="5000"/>
                  </a:schemeClr>
                </a:solidFill>
                <a:latin typeface="Palatino" pitchFamily="2" charset="77"/>
                <a:ea typeface="Palatino" pitchFamily="2" charset="77"/>
              </a:rPr>
              <a:t> 1978]</a:t>
            </a:r>
            <a:r>
              <a:rPr lang="es-ES" sz="1200" dirty="0">
                <a:solidFill>
                  <a:schemeClr val="tx1">
                    <a:lumMod val="95000"/>
                    <a:lumOff val="5000"/>
                  </a:schemeClr>
                </a:solidFill>
                <a:effectLst>
                  <a:outerShdw blurRad="38100" dist="38100" dir="2700000" algn="tl">
                    <a:srgbClr val="000000"/>
                  </a:outerShdw>
                </a:effectLst>
                <a:latin typeface="Palatino" pitchFamily="2" charset="77"/>
                <a:ea typeface="Palatino" pitchFamily="2" charset="77"/>
              </a:rPr>
              <a:t> </a:t>
            </a:r>
            <a:endParaRPr lang="es-ES" sz="1200" dirty="0">
              <a:solidFill>
                <a:schemeClr val="tx1">
                  <a:lumMod val="95000"/>
                  <a:lumOff val="5000"/>
                </a:schemeClr>
              </a:solidFill>
              <a:latin typeface="Palatino" pitchFamily="2" charset="77"/>
              <a:ea typeface="Palatino" pitchFamily="2" charset="77"/>
            </a:endParaRPr>
          </a:p>
        </p:txBody>
      </p:sp>
    </p:spTree>
    <p:extLst>
      <p:ext uri="{BB962C8B-B14F-4D97-AF65-F5344CB8AC3E}">
        <p14:creationId xmlns:p14="http://schemas.microsoft.com/office/powerpoint/2010/main" val="10092522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EA71D45-98C0-B4D8-084D-0136417EA649}"/>
              </a:ext>
            </a:extLst>
          </p:cNvPr>
          <p:cNvSpPr txBox="1"/>
          <p:nvPr/>
        </p:nvSpPr>
        <p:spPr>
          <a:xfrm>
            <a:off x="1332971" y="800168"/>
            <a:ext cx="6478058" cy="646331"/>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Los conceptos sobre su </a:t>
            </a:r>
            <a:r>
              <a:rPr lang="es-ES" altLang="es-ES" dirty="0">
                <a:solidFill>
                  <a:srgbClr val="FF0000"/>
                </a:solidFill>
                <a:latin typeface="Palatino" pitchFamily="2" charset="77"/>
                <a:ea typeface="Palatino" pitchFamily="2" charset="77"/>
              </a:rPr>
              <a:t>ETIOPATOGÉNESIS</a:t>
            </a:r>
            <a:r>
              <a:rPr lang="es-ES" altLang="es-ES" dirty="0">
                <a:latin typeface="Palatino" pitchFamily="2" charset="77"/>
                <a:ea typeface="Palatino" pitchFamily="2" charset="77"/>
              </a:rPr>
              <a:t> han cambiado. Las bacterias son insuficientes.</a:t>
            </a:r>
          </a:p>
        </p:txBody>
      </p:sp>
      <p:sp>
        <p:nvSpPr>
          <p:cNvPr id="5" name="CuadroTexto 4">
            <a:extLst>
              <a:ext uri="{FF2B5EF4-FFF2-40B4-BE49-F238E27FC236}">
                <a16:creationId xmlns:a16="http://schemas.microsoft.com/office/drawing/2014/main" id="{638BE6C7-5B65-6A56-7F29-0D617D98189F}"/>
              </a:ext>
            </a:extLst>
          </p:cNvPr>
          <p:cNvSpPr txBox="1"/>
          <p:nvPr/>
        </p:nvSpPr>
        <p:spPr>
          <a:xfrm>
            <a:off x="606646" y="3755888"/>
            <a:ext cx="2226786" cy="461665"/>
          </a:xfrm>
          <a:prstGeom prst="rect">
            <a:avLst/>
          </a:prstGeom>
          <a:noFill/>
        </p:spPr>
        <p:txBody>
          <a:bodyPr wrap="square">
            <a:spAutoFit/>
          </a:bodyPr>
          <a:lstStyle/>
          <a:p>
            <a:pPr algn="ctr" eaLnBrk="1" hangingPunct="1">
              <a:spcBef>
                <a:spcPct val="0"/>
              </a:spcBef>
              <a:buClrTx/>
              <a:buFontTx/>
              <a:buNone/>
            </a:pPr>
            <a:r>
              <a:rPr lang="es-ES_tradnl" altLang="es-ES" sz="1200" dirty="0">
                <a:latin typeface="Palatino" pitchFamily="2" charset="77"/>
                <a:ea typeface="Palatino" pitchFamily="2" charset="77"/>
              </a:rPr>
              <a:t>Agresión</a:t>
            </a:r>
            <a:r>
              <a:rPr lang="es-ES" altLang="es-ES" sz="1200" dirty="0">
                <a:latin typeface="Palatino" pitchFamily="2" charset="77"/>
                <a:ea typeface="Palatino" pitchFamily="2" charset="77"/>
              </a:rPr>
              <a:t> </a:t>
            </a:r>
          </a:p>
          <a:p>
            <a:pPr algn="ctr" eaLnBrk="1" hangingPunct="1">
              <a:spcBef>
                <a:spcPct val="0"/>
              </a:spcBef>
              <a:buClrTx/>
              <a:buFontTx/>
              <a:buNone/>
            </a:pPr>
            <a:r>
              <a:rPr lang="es-ES" altLang="es-ES" sz="1200" dirty="0">
                <a:latin typeface="Palatino" pitchFamily="2" charset="77"/>
                <a:ea typeface="Palatino" pitchFamily="2" charset="77"/>
              </a:rPr>
              <a:t>bacteriana</a:t>
            </a:r>
            <a:endParaRPr lang="es-ES_tradnl" altLang="es-ES" sz="1200" dirty="0">
              <a:latin typeface="Palatino" pitchFamily="2" charset="77"/>
              <a:ea typeface="Palatino" pitchFamily="2" charset="77"/>
            </a:endParaRPr>
          </a:p>
        </p:txBody>
      </p:sp>
      <p:sp>
        <p:nvSpPr>
          <p:cNvPr id="6" name="CuadroTexto 5">
            <a:extLst>
              <a:ext uri="{FF2B5EF4-FFF2-40B4-BE49-F238E27FC236}">
                <a16:creationId xmlns:a16="http://schemas.microsoft.com/office/drawing/2014/main" id="{49E1CD22-B361-1568-ECF8-7198639E8208}"/>
              </a:ext>
            </a:extLst>
          </p:cNvPr>
          <p:cNvSpPr txBox="1"/>
          <p:nvPr/>
        </p:nvSpPr>
        <p:spPr>
          <a:xfrm>
            <a:off x="3005301" y="3539789"/>
            <a:ext cx="1316766" cy="830997"/>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Respuesta </a:t>
            </a:r>
          </a:p>
          <a:p>
            <a:pPr algn="ctr" eaLnBrk="1" hangingPunct="1">
              <a:spcBef>
                <a:spcPct val="0"/>
              </a:spcBef>
              <a:buClrTx/>
              <a:buFontTx/>
              <a:buNone/>
            </a:pPr>
            <a:r>
              <a:rPr lang="es-ES" altLang="es-ES" sz="1200" dirty="0" err="1">
                <a:latin typeface="Palatino" pitchFamily="2" charset="77"/>
                <a:ea typeface="Palatino" pitchFamily="2" charset="77"/>
              </a:rPr>
              <a:t>inmuno</a:t>
            </a:r>
            <a:r>
              <a:rPr lang="es-ES" altLang="es-ES" sz="1200" dirty="0">
                <a:latin typeface="Palatino" pitchFamily="2" charset="77"/>
                <a:ea typeface="Palatino" pitchFamily="2" charset="77"/>
              </a:rPr>
              <a:t>-</a:t>
            </a:r>
          </a:p>
          <a:p>
            <a:pPr algn="ctr" eaLnBrk="1" hangingPunct="1">
              <a:spcBef>
                <a:spcPct val="0"/>
              </a:spcBef>
              <a:buClrTx/>
              <a:buFontTx/>
              <a:buNone/>
            </a:pPr>
            <a:r>
              <a:rPr lang="es-ES" altLang="es-ES" sz="1200" dirty="0">
                <a:latin typeface="Palatino" pitchFamily="2" charset="77"/>
                <a:ea typeface="Palatino" pitchFamily="2" charset="77"/>
              </a:rPr>
              <a:t>inflamatoria del hospedador</a:t>
            </a:r>
            <a:endParaRPr lang="es-ES_tradnl" altLang="es-ES" sz="1200" dirty="0">
              <a:latin typeface="Palatino" pitchFamily="2" charset="77"/>
              <a:ea typeface="Palatino" pitchFamily="2" charset="77"/>
            </a:endParaRPr>
          </a:p>
        </p:txBody>
      </p:sp>
      <p:sp>
        <p:nvSpPr>
          <p:cNvPr id="7" name="CuadroTexto 6">
            <a:extLst>
              <a:ext uri="{FF2B5EF4-FFF2-40B4-BE49-F238E27FC236}">
                <a16:creationId xmlns:a16="http://schemas.microsoft.com/office/drawing/2014/main" id="{CB5105B1-00E5-3E8A-A4D6-6961080A49CF}"/>
              </a:ext>
            </a:extLst>
          </p:cNvPr>
          <p:cNvSpPr txBox="1"/>
          <p:nvPr/>
        </p:nvSpPr>
        <p:spPr>
          <a:xfrm>
            <a:off x="4892351" y="3665423"/>
            <a:ext cx="1514122" cy="646331"/>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Metabolismo del tejido conectivo y hueso alveolar</a:t>
            </a:r>
            <a:endParaRPr lang="es-ES_tradnl" altLang="es-ES" sz="1200" dirty="0">
              <a:latin typeface="Palatino" pitchFamily="2" charset="77"/>
              <a:ea typeface="Palatino" pitchFamily="2" charset="77"/>
            </a:endParaRPr>
          </a:p>
        </p:txBody>
      </p:sp>
      <p:sp>
        <p:nvSpPr>
          <p:cNvPr id="8" name="CuadroTexto 7">
            <a:extLst>
              <a:ext uri="{FF2B5EF4-FFF2-40B4-BE49-F238E27FC236}">
                <a16:creationId xmlns:a16="http://schemas.microsoft.com/office/drawing/2014/main" id="{7EBD3721-8559-82AE-975F-DF492CB87AC7}"/>
              </a:ext>
            </a:extLst>
          </p:cNvPr>
          <p:cNvSpPr txBox="1"/>
          <p:nvPr/>
        </p:nvSpPr>
        <p:spPr>
          <a:xfrm>
            <a:off x="7252944" y="3755888"/>
            <a:ext cx="1439594" cy="461665"/>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Destrucción periodontal</a:t>
            </a:r>
            <a:endParaRPr lang="es-ES_tradnl" altLang="es-ES" sz="1200" dirty="0">
              <a:latin typeface="Palatino" pitchFamily="2" charset="77"/>
              <a:ea typeface="Palatino" pitchFamily="2" charset="77"/>
            </a:endParaRPr>
          </a:p>
        </p:txBody>
      </p:sp>
      <p:pic>
        <p:nvPicPr>
          <p:cNvPr id="12" name="Imagen 11">
            <a:extLst>
              <a:ext uri="{FF2B5EF4-FFF2-40B4-BE49-F238E27FC236}">
                <a16:creationId xmlns:a16="http://schemas.microsoft.com/office/drawing/2014/main" id="{6D074FAE-8BC3-EB4B-7DF5-D7202244D192}"/>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17" name="Rectángulo 16">
            <a:extLst>
              <a:ext uri="{FF2B5EF4-FFF2-40B4-BE49-F238E27FC236}">
                <a16:creationId xmlns:a16="http://schemas.microsoft.com/office/drawing/2014/main" id="{D447DA5C-27DF-1910-C60A-52E17F231D88}"/>
              </a:ext>
            </a:extLst>
          </p:cNvPr>
          <p:cNvSpPr/>
          <p:nvPr/>
        </p:nvSpPr>
        <p:spPr>
          <a:xfrm>
            <a:off x="906704" y="2916454"/>
            <a:ext cx="1626670" cy="23229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CD4BB421-8459-A4EB-542F-9A8F4267F6A3}"/>
              </a:ext>
            </a:extLst>
          </p:cNvPr>
          <p:cNvSpPr/>
          <p:nvPr/>
        </p:nvSpPr>
        <p:spPr>
          <a:xfrm>
            <a:off x="2853272" y="2918860"/>
            <a:ext cx="1626670" cy="232055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684D5493-5084-DCA8-7878-C173DD4C4095}"/>
              </a:ext>
            </a:extLst>
          </p:cNvPr>
          <p:cNvSpPr/>
          <p:nvPr/>
        </p:nvSpPr>
        <p:spPr>
          <a:xfrm>
            <a:off x="4836077" y="2918860"/>
            <a:ext cx="1626670" cy="232055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B281060C-291E-1E54-6B46-198E2212122E}"/>
              </a:ext>
            </a:extLst>
          </p:cNvPr>
          <p:cNvSpPr/>
          <p:nvPr/>
        </p:nvSpPr>
        <p:spPr>
          <a:xfrm>
            <a:off x="3432445" y="1718019"/>
            <a:ext cx="2411746" cy="74918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CuadroTexto 20">
            <a:extLst>
              <a:ext uri="{FF2B5EF4-FFF2-40B4-BE49-F238E27FC236}">
                <a16:creationId xmlns:a16="http://schemas.microsoft.com/office/drawing/2014/main" id="{7823A856-117F-F000-21DB-9F5A30AABE6A}"/>
              </a:ext>
            </a:extLst>
          </p:cNvPr>
          <p:cNvSpPr txBox="1"/>
          <p:nvPr/>
        </p:nvSpPr>
        <p:spPr>
          <a:xfrm>
            <a:off x="3524924" y="1862070"/>
            <a:ext cx="2226785" cy="461665"/>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Factores de riesgo ambientales o adquiridos</a:t>
            </a:r>
            <a:endParaRPr lang="es-ES_tradnl" altLang="es-ES" sz="1200" dirty="0">
              <a:latin typeface="Palatino" pitchFamily="2" charset="77"/>
              <a:ea typeface="Palatino" pitchFamily="2" charset="77"/>
            </a:endParaRPr>
          </a:p>
        </p:txBody>
      </p:sp>
      <p:sp>
        <p:nvSpPr>
          <p:cNvPr id="22" name="Rectángulo 21">
            <a:extLst>
              <a:ext uri="{FF2B5EF4-FFF2-40B4-BE49-F238E27FC236}">
                <a16:creationId xmlns:a16="http://schemas.microsoft.com/office/drawing/2014/main" id="{DD8FA3F6-66B0-2F0A-AC4A-9D34443A9178}"/>
              </a:ext>
            </a:extLst>
          </p:cNvPr>
          <p:cNvSpPr/>
          <p:nvPr/>
        </p:nvSpPr>
        <p:spPr>
          <a:xfrm>
            <a:off x="3432445" y="5746460"/>
            <a:ext cx="2411746" cy="74918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a:extLst>
              <a:ext uri="{FF2B5EF4-FFF2-40B4-BE49-F238E27FC236}">
                <a16:creationId xmlns:a16="http://schemas.microsoft.com/office/drawing/2014/main" id="{76855F90-93DD-5A5A-2D01-00164A7D4A7F}"/>
              </a:ext>
            </a:extLst>
          </p:cNvPr>
          <p:cNvSpPr txBox="1"/>
          <p:nvPr/>
        </p:nvSpPr>
        <p:spPr>
          <a:xfrm>
            <a:off x="3524925" y="5985977"/>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Factores de riesgo genéricos</a:t>
            </a:r>
            <a:endParaRPr lang="es-ES_tradnl" altLang="es-ES" sz="1200" dirty="0">
              <a:latin typeface="Palatino" pitchFamily="2" charset="77"/>
              <a:ea typeface="Palatino" pitchFamily="2" charset="77"/>
            </a:endParaRPr>
          </a:p>
        </p:txBody>
      </p:sp>
      <p:sp>
        <p:nvSpPr>
          <p:cNvPr id="24" name="4 Flecha abajo">
            <a:extLst>
              <a:ext uri="{FF2B5EF4-FFF2-40B4-BE49-F238E27FC236}">
                <a16:creationId xmlns:a16="http://schemas.microsoft.com/office/drawing/2014/main" id="{E2BD3E0D-9DD5-86AD-0B5C-3509EDA906D8}"/>
              </a:ext>
            </a:extLst>
          </p:cNvPr>
          <p:cNvSpPr/>
          <p:nvPr/>
        </p:nvSpPr>
        <p:spPr>
          <a:xfrm rot="16200000">
            <a:off x="6875790" y="3668134"/>
            <a:ext cx="232693" cy="698727"/>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27" name="4 Flecha abajo">
            <a:extLst>
              <a:ext uri="{FF2B5EF4-FFF2-40B4-BE49-F238E27FC236}">
                <a16:creationId xmlns:a16="http://schemas.microsoft.com/office/drawing/2014/main" id="{B4D0B8B2-E80D-1737-BAD5-DEC7F0AD3887}"/>
              </a:ext>
            </a:extLst>
          </p:cNvPr>
          <p:cNvSpPr/>
          <p:nvPr/>
        </p:nvSpPr>
        <p:spPr>
          <a:xfrm>
            <a:off x="5520075" y="2529362"/>
            <a:ext cx="232693" cy="289325"/>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28" name="4 Flecha abajo">
            <a:extLst>
              <a:ext uri="{FF2B5EF4-FFF2-40B4-BE49-F238E27FC236}">
                <a16:creationId xmlns:a16="http://schemas.microsoft.com/office/drawing/2014/main" id="{BC69EB60-547A-A400-B3AA-7521B5EAF9D4}"/>
              </a:ext>
            </a:extLst>
          </p:cNvPr>
          <p:cNvSpPr/>
          <p:nvPr/>
        </p:nvSpPr>
        <p:spPr>
          <a:xfrm>
            <a:off x="3556522" y="2529362"/>
            <a:ext cx="232693" cy="289325"/>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29" name="4 Flecha abajo">
            <a:extLst>
              <a:ext uri="{FF2B5EF4-FFF2-40B4-BE49-F238E27FC236}">
                <a16:creationId xmlns:a16="http://schemas.microsoft.com/office/drawing/2014/main" id="{0E6CEED6-410A-F07A-5A3B-06198DF51DE6}"/>
              </a:ext>
            </a:extLst>
          </p:cNvPr>
          <p:cNvSpPr/>
          <p:nvPr/>
        </p:nvSpPr>
        <p:spPr>
          <a:xfrm rot="10800000">
            <a:off x="5520074" y="5393027"/>
            <a:ext cx="232693" cy="289325"/>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0" name="4 Flecha abajo">
            <a:extLst>
              <a:ext uri="{FF2B5EF4-FFF2-40B4-BE49-F238E27FC236}">
                <a16:creationId xmlns:a16="http://schemas.microsoft.com/office/drawing/2014/main" id="{2EABDE82-53A1-4C01-46E8-4122B46F6914}"/>
              </a:ext>
            </a:extLst>
          </p:cNvPr>
          <p:cNvSpPr/>
          <p:nvPr/>
        </p:nvSpPr>
        <p:spPr>
          <a:xfrm rot="10800000">
            <a:off x="3550260" y="5390530"/>
            <a:ext cx="232693" cy="289325"/>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cxnSp>
        <p:nvCxnSpPr>
          <p:cNvPr id="11" name="Conector angular 10">
            <a:extLst>
              <a:ext uri="{FF2B5EF4-FFF2-40B4-BE49-F238E27FC236}">
                <a16:creationId xmlns:a16="http://schemas.microsoft.com/office/drawing/2014/main" id="{18F4713D-C141-4D76-2CE0-D0F0827B9988}"/>
              </a:ext>
            </a:extLst>
          </p:cNvPr>
          <p:cNvCxnSpPr>
            <a:cxnSpLocks/>
          </p:cNvCxnSpPr>
          <p:nvPr/>
        </p:nvCxnSpPr>
        <p:spPr>
          <a:xfrm rot="5400000">
            <a:off x="4514808" y="1778924"/>
            <a:ext cx="668277" cy="6252702"/>
          </a:xfrm>
          <a:prstGeom prst="bentConnector3">
            <a:avLst>
              <a:gd name="adj1" fmla="val 306987"/>
            </a:avLst>
          </a:prstGeom>
          <a:ln>
            <a:solidFill>
              <a:srgbClr val="FF0000"/>
            </a:solidFill>
            <a:headEnd type="triangle"/>
            <a:tailEnd type="triangle"/>
          </a:ln>
        </p:spPr>
        <p:style>
          <a:lnRef idx="2">
            <a:schemeClr val="accent2"/>
          </a:lnRef>
          <a:fillRef idx="0">
            <a:schemeClr val="accent2"/>
          </a:fillRef>
          <a:effectRef idx="1">
            <a:schemeClr val="accent2"/>
          </a:effectRef>
          <a:fontRef idx="minor">
            <a:schemeClr val="tx1"/>
          </a:fontRef>
        </p:style>
      </p:cxnSp>
      <p:sp>
        <p:nvSpPr>
          <p:cNvPr id="26" name="4 Flecha abajo">
            <a:extLst>
              <a:ext uri="{FF2B5EF4-FFF2-40B4-BE49-F238E27FC236}">
                <a16:creationId xmlns:a16="http://schemas.microsoft.com/office/drawing/2014/main" id="{784C0873-263A-A1E5-0451-6A08E881A30E}"/>
              </a:ext>
            </a:extLst>
          </p:cNvPr>
          <p:cNvSpPr/>
          <p:nvPr/>
        </p:nvSpPr>
        <p:spPr>
          <a:xfrm rot="5400000">
            <a:off x="2404884" y="2676524"/>
            <a:ext cx="437006" cy="1009815"/>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2" name="CuadroTexto 31">
            <a:extLst>
              <a:ext uri="{FF2B5EF4-FFF2-40B4-BE49-F238E27FC236}">
                <a16:creationId xmlns:a16="http://schemas.microsoft.com/office/drawing/2014/main" id="{9877AAAE-4EBD-7D62-23A3-9D8C9E5B42BC}"/>
              </a:ext>
            </a:extLst>
          </p:cNvPr>
          <p:cNvSpPr txBox="1"/>
          <p:nvPr/>
        </p:nvSpPr>
        <p:spPr>
          <a:xfrm>
            <a:off x="2294974" y="3073709"/>
            <a:ext cx="776858" cy="215444"/>
          </a:xfrm>
          <a:prstGeom prst="rect">
            <a:avLst/>
          </a:prstGeom>
          <a:noFill/>
        </p:spPr>
        <p:txBody>
          <a:bodyPr wrap="square">
            <a:spAutoFit/>
          </a:bodyPr>
          <a:lstStyle/>
          <a:p>
            <a:pPr algn="ctr" eaLnBrk="1" hangingPunct="1">
              <a:spcBef>
                <a:spcPct val="0"/>
              </a:spcBef>
              <a:buClrTx/>
              <a:buFontTx/>
              <a:buNone/>
            </a:pPr>
            <a:r>
              <a:rPr lang="es-ES" altLang="es-ES" sz="800" dirty="0">
                <a:latin typeface="Palatino" pitchFamily="2" charset="77"/>
                <a:ea typeface="Palatino" pitchFamily="2" charset="77"/>
              </a:rPr>
              <a:t>Anticuerpos</a:t>
            </a:r>
            <a:endParaRPr lang="es-ES_tradnl" altLang="es-ES" sz="800" dirty="0">
              <a:latin typeface="Palatino" pitchFamily="2" charset="77"/>
              <a:ea typeface="Palatino" pitchFamily="2" charset="77"/>
            </a:endParaRPr>
          </a:p>
        </p:txBody>
      </p:sp>
      <p:sp>
        <p:nvSpPr>
          <p:cNvPr id="33" name="4 Flecha abajo">
            <a:extLst>
              <a:ext uri="{FF2B5EF4-FFF2-40B4-BE49-F238E27FC236}">
                <a16:creationId xmlns:a16="http://schemas.microsoft.com/office/drawing/2014/main" id="{3B1D3A68-ECF8-144B-B7A0-86C236772653}"/>
              </a:ext>
            </a:extLst>
          </p:cNvPr>
          <p:cNvSpPr/>
          <p:nvPr/>
        </p:nvSpPr>
        <p:spPr>
          <a:xfrm rot="5400000">
            <a:off x="2412835" y="3177456"/>
            <a:ext cx="437006" cy="1009815"/>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4" name="CuadroTexto 33">
            <a:extLst>
              <a:ext uri="{FF2B5EF4-FFF2-40B4-BE49-F238E27FC236}">
                <a16:creationId xmlns:a16="http://schemas.microsoft.com/office/drawing/2014/main" id="{2492E7C5-23F2-B32D-64B1-1F2C545E0DE0}"/>
              </a:ext>
            </a:extLst>
          </p:cNvPr>
          <p:cNvSpPr txBox="1"/>
          <p:nvPr/>
        </p:nvSpPr>
        <p:spPr>
          <a:xfrm>
            <a:off x="2302925" y="3574641"/>
            <a:ext cx="776858" cy="215444"/>
          </a:xfrm>
          <a:prstGeom prst="rect">
            <a:avLst/>
          </a:prstGeom>
          <a:noFill/>
        </p:spPr>
        <p:txBody>
          <a:bodyPr wrap="square">
            <a:spAutoFit/>
          </a:bodyPr>
          <a:lstStyle/>
          <a:p>
            <a:pPr algn="ctr" eaLnBrk="1" hangingPunct="1">
              <a:spcBef>
                <a:spcPct val="0"/>
              </a:spcBef>
              <a:buClrTx/>
              <a:buFontTx/>
              <a:buNone/>
            </a:pPr>
            <a:r>
              <a:rPr lang="es-ES" altLang="es-ES" sz="800" dirty="0" err="1">
                <a:latin typeface="Palatino" pitchFamily="2" charset="77"/>
                <a:ea typeface="Palatino" pitchFamily="2" charset="77"/>
              </a:rPr>
              <a:t>PMNs</a:t>
            </a:r>
            <a:endParaRPr lang="es-ES_tradnl" altLang="es-ES" sz="800" dirty="0">
              <a:latin typeface="Palatino" pitchFamily="2" charset="77"/>
              <a:ea typeface="Palatino" pitchFamily="2" charset="77"/>
            </a:endParaRPr>
          </a:p>
        </p:txBody>
      </p:sp>
      <p:sp>
        <p:nvSpPr>
          <p:cNvPr id="38" name="4 Flecha abajo">
            <a:extLst>
              <a:ext uri="{FF2B5EF4-FFF2-40B4-BE49-F238E27FC236}">
                <a16:creationId xmlns:a16="http://schemas.microsoft.com/office/drawing/2014/main" id="{96188A3C-CE00-7846-8737-44FDC05D5D65}"/>
              </a:ext>
            </a:extLst>
          </p:cNvPr>
          <p:cNvSpPr/>
          <p:nvPr/>
        </p:nvSpPr>
        <p:spPr>
          <a:xfrm rot="16200000">
            <a:off x="2591491" y="4365648"/>
            <a:ext cx="437006" cy="1244903"/>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9" name="CuadroTexto 38">
            <a:extLst>
              <a:ext uri="{FF2B5EF4-FFF2-40B4-BE49-F238E27FC236}">
                <a16:creationId xmlns:a16="http://schemas.microsoft.com/office/drawing/2014/main" id="{9CB2DF7A-E28F-1EA3-E895-647A1E7ECC59}"/>
              </a:ext>
            </a:extLst>
          </p:cNvPr>
          <p:cNvSpPr txBox="1"/>
          <p:nvPr/>
        </p:nvSpPr>
        <p:spPr>
          <a:xfrm>
            <a:off x="2017791" y="4893876"/>
            <a:ext cx="1414653" cy="215444"/>
          </a:xfrm>
          <a:prstGeom prst="rect">
            <a:avLst/>
          </a:prstGeom>
          <a:noFill/>
        </p:spPr>
        <p:txBody>
          <a:bodyPr wrap="square">
            <a:spAutoFit/>
          </a:bodyPr>
          <a:lstStyle/>
          <a:p>
            <a:pPr algn="ctr" eaLnBrk="1" hangingPunct="1">
              <a:spcBef>
                <a:spcPct val="0"/>
              </a:spcBef>
              <a:buClrTx/>
              <a:buFontTx/>
              <a:buNone/>
            </a:pPr>
            <a:r>
              <a:rPr lang="es-ES" altLang="es-ES" sz="800" dirty="0">
                <a:latin typeface="Palatino" pitchFamily="2" charset="77"/>
                <a:ea typeface="Palatino" pitchFamily="2" charset="77"/>
              </a:rPr>
              <a:t>Factores de virulencia</a:t>
            </a:r>
            <a:endParaRPr lang="es-ES_tradnl" altLang="es-ES" sz="800" dirty="0">
              <a:latin typeface="Palatino" pitchFamily="2" charset="77"/>
              <a:ea typeface="Palatino" pitchFamily="2" charset="77"/>
            </a:endParaRPr>
          </a:p>
        </p:txBody>
      </p:sp>
      <p:sp>
        <p:nvSpPr>
          <p:cNvPr id="40" name="4 Flecha abajo">
            <a:extLst>
              <a:ext uri="{FF2B5EF4-FFF2-40B4-BE49-F238E27FC236}">
                <a16:creationId xmlns:a16="http://schemas.microsoft.com/office/drawing/2014/main" id="{27292E81-7060-C0C7-A83C-27C4AD3FBF23}"/>
              </a:ext>
            </a:extLst>
          </p:cNvPr>
          <p:cNvSpPr/>
          <p:nvPr/>
        </p:nvSpPr>
        <p:spPr>
          <a:xfrm rot="16200000">
            <a:off x="2473948" y="4014232"/>
            <a:ext cx="437006" cy="1009815"/>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41" name="CuadroTexto 40">
            <a:extLst>
              <a:ext uri="{FF2B5EF4-FFF2-40B4-BE49-F238E27FC236}">
                <a16:creationId xmlns:a16="http://schemas.microsoft.com/office/drawing/2014/main" id="{5BF4C10A-0E2A-4A1D-4F7D-BF59BFDDC4A3}"/>
              </a:ext>
            </a:extLst>
          </p:cNvPr>
          <p:cNvSpPr txBox="1"/>
          <p:nvPr/>
        </p:nvSpPr>
        <p:spPr>
          <a:xfrm>
            <a:off x="2268427" y="4419799"/>
            <a:ext cx="776858" cy="215444"/>
          </a:xfrm>
          <a:prstGeom prst="rect">
            <a:avLst/>
          </a:prstGeom>
          <a:noFill/>
        </p:spPr>
        <p:txBody>
          <a:bodyPr wrap="square">
            <a:spAutoFit/>
          </a:bodyPr>
          <a:lstStyle/>
          <a:p>
            <a:pPr algn="ctr" eaLnBrk="1" hangingPunct="1">
              <a:spcBef>
                <a:spcPct val="0"/>
              </a:spcBef>
              <a:buClrTx/>
              <a:buFontTx/>
              <a:buNone/>
            </a:pPr>
            <a:r>
              <a:rPr lang="es-ES" altLang="es-ES" sz="800" dirty="0">
                <a:latin typeface="Palatino" pitchFamily="2" charset="77"/>
                <a:ea typeface="Palatino" pitchFamily="2" charset="77"/>
              </a:rPr>
              <a:t>Antígenos</a:t>
            </a:r>
            <a:endParaRPr lang="es-ES_tradnl" altLang="es-ES" sz="800" dirty="0">
              <a:latin typeface="Palatino" pitchFamily="2" charset="77"/>
              <a:ea typeface="Palatino" pitchFamily="2" charset="77"/>
            </a:endParaRPr>
          </a:p>
        </p:txBody>
      </p:sp>
      <p:sp>
        <p:nvSpPr>
          <p:cNvPr id="45" name="4 Flecha abajo">
            <a:extLst>
              <a:ext uri="{FF2B5EF4-FFF2-40B4-BE49-F238E27FC236}">
                <a16:creationId xmlns:a16="http://schemas.microsoft.com/office/drawing/2014/main" id="{106D4DE6-3966-A04C-518B-38D9F3B63F63}"/>
              </a:ext>
            </a:extLst>
          </p:cNvPr>
          <p:cNvSpPr/>
          <p:nvPr/>
        </p:nvSpPr>
        <p:spPr>
          <a:xfrm rot="16200000">
            <a:off x="4474806" y="2739772"/>
            <a:ext cx="738664" cy="118497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46" name="CuadroTexto 45">
            <a:extLst>
              <a:ext uri="{FF2B5EF4-FFF2-40B4-BE49-F238E27FC236}">
                <a16:creationId xmlns:a16="http://schemas.microsoft.com/office/drawing/2014/main" id="{48CE674E-B55C-55F0-AF7F-5181E6B029F5}"/>
              </a:ext>
            </a:extLst>
          </p:cNvPr>
          <p:cNvSpPr txBox="1"/>
          <p:nvPr/>
        </p:nvSpPr>
        <p:spPr>
          <a:xfrm>
            <a:off x="4237246" y="3167581"/>
            <a:ext cx="966319" cy="338554"/>
          </a:xfrm>
          <a:prstGeom prst="rect">
            <a:avLst/>
          </a:prstGeom>
          <a:noFill/>
        </p:spPr>
        <p:txBody>
          <a:bodyPr wrap="square">
            <a:spAutoFit/>
          </a:bodyPr>
          <a:lstStyle/>
          <a:p>
            <a:pPr algn="ctr" eaLnBrk="1" hangingPunct="1">
              <a:spcBef>
                <a:spcPct val="0"/>
              </a:spcBef>
              <a:buClrTx/>
              <a:buFontTx/>
              <a:buNone/>
            </a:pPr>
            <a:r>
              <a:rPr lang="es-ES" altLang="es-ES" sz="800" dirty="0">
                <a:latin typeface="Palatino" pitchFamily="2" charset="77"/>
                <a:ea typeface="Palatino" pitchFamily="2" charset="77"/>
              </a:rPr>
              <a:t>Citoquinas Prostaglandinas</a:t>
            </a:r>
            <a:endParaRPr lang="es-ES_tradnl" altLang="es-ES" sz="800" dirty="0">
              <a:latin typeface="Palatino" pitchFamily="2" charset="77"/>
              <a:ea typeface="Palatino" pitchFamily="2" charset="77"/>
            </a:endParaRPr>
          </a:p>
        </p:txBody>
      </p:sp>
      <p:sp>
        <p:nvSpPr>
          <p:cNvPr id="47" name="4 Flecha abajo">
            <a:extLst>
              <a:ext uri="{FF2B5EF4-FFF2-40B4-BE49-F238E27FC236}">
                <a16:creationId xmlns:a16="http://schemas.microsoft.com/office/drawing/2014/main" id="{CF8B09C9-339D-FD3F-C7F3-36C767EEE907}"/>
              </a:ext>
            </a:extLst>
          </p:cNvPr>
          <p:cNvSpPr/>
          <p:nvPr/>
        </p:nvSpPr>
        <p:spPr>
          <a:xfrm rot="5400000">
            <a:off x="4217254" y="4155203"/>
            <a:ext cx="738664" cy="118497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48" name="CuadroTexto 47">
            <a:extLst>
              <a:ext uri="{FF2B5EF4-FFF2-40B4-BE49-F238E27FC236}">
                <a16:creationId xmlns:a16="http://schemas.microsoft.com/office/drawing/2014/main" id="{297C7000-8217-68CD-4935-EB3FBEEF10B5}"/>
              </a:ext>
            </a:extLst>
          </p:cNvPr>
          <p:cNvSpPr txBox="1"/>
          <p:nvPr/>
        </p:nvSpPr>
        <p:spPr>
          <a:xfrm>
            <a:off x="4159489" y="4582254"/>
            <a:ext cx="1076728" cy="338554"/>
          </a:xfrm>
          <a:prstGeom prst="rect">
            <a:avLst/>
          </a:prstGeom>
          <a:noFill/>
        </p:spPr>
        <p:txBody>
          <a:bodyPr wrap="square">
            <a:spAutoFit/>
          </a:bodyPr>
          <a:lstStyle/>
          <a:p>
            <a:pPr algn="ctr" eaLnBrk="1" hangingPunct="1">
              <a:spcBef>
                <a:spcPct val="0"/>
              </a:spcBef>
              <a:buClrTx/>
              <a:buFontTx/>
              <a:buNone/>
            </a:pPr>
            <a:r>
              <a:rPr lang="es-ES" altLang="es-ES" sz="800" dirty="0">
                <a:latin typeface="Palatino" pitchFamily="2" charset="77"/>
                <a:ea typeface="Palatino" pitchFamily="2" charset="77"/>
              </a:rPr>
              <a:t>Metaloproteinasas de la matriz</a:t>
            </a:r>
            <a:endParaRPr lang="es-ES_tradnl" altLang="es-ES" sz="800" dirty="0">
              <a:latin typeface="Palatino" pitchFamily="2" charset="77"/>
              <a:ea typeface="Palatino" pitchFamily="2" charset="77"/>
            </a:endParaRPr>
          </a:p>
        </p:txBody>
      </p:sp>
    </p:spTree>
    <p:extLst>
      <p:ext uri="{BB962C8B-B14F-4D97-AF65-F5344CB8AC3E}">
        <p14:creationId xmlns:p14="http://schemas.microsoft.com/office/powerpoint/2010/main" val="10860004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D4B0871-BC85-EB80-ADC5-DD5F1095DD0C}"/>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60171D2D-B199-B3BB-FD2F-6F68DCC9449C}"/>
              </a:ext>
            </a:extLst>
          </p:cNvPr>
          <p:cNvSpPr txBox="1"/>
          <p:nvPr/>
        </p:nvSpPr>
        <p:spPr>
          <a:xfrm>
            <a:off x="1240226" y="818097"/>
            <a:ext cx="6663547" cy="923330"/>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La </a:t>
            </a:r>
            <a:r>
              <a:rPr lang="es-ES" altLang="es-ES" dirty="0">
                <a:solidFill>
                  <a:srgbClr val="FF0000"/>
                </a:solidFill>
                <a:latin typeface="Palatino" pitchFamily="2" charset="77"/>
                <a:ea typeface="Palatino" pitchFamily="2" charset="77"/>
              </a:rPr>
              <a:t>MEDICINA PERIODONTAL </a:t>
            </a:r>
            <a:r>
              <a:rPr lang="es-ES" altLang="es-ES" dirty="0">
                <a:latin typeface="Palatino" pitchFamily="2" charset="77"/>
                <a:ea typeface="Palatino" pitchFamily="2" charset="77"/>
              </a:rPr>
              <a:t>está basada en la asociación de la Periodontitis con diversas patologías o situaciones sistémicas, y se centra en su evaluación y plausibilidad biológica.</a:t>
            </a:r>
          </a:p>
        </p:txBody>
      </p:sp>
      <p:pic>
        <p:nvPicPr>
          <p:cNvPr id="6" name="Picture 3" descr="PERIODONTITIS DIBUJO">
            <a:extLst>
              <a:ext uri="{FF2B5EF4-FFF2-40B4-BE49-F238E27FC236}">
                <a16:creationId xmlns:a16="http://schemas.microsoft.com/office/drawing/2014/main" id="{8569F653-C8F4-5177-B9A0-68DA463BF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4686" y="4867836"/>
            <a:ext cx="2714625" cy="164782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7" name="4 Flecha abajo">
            <a:extLst>
              <a:ext uri="{FF2B5EF4-FFF2-40B4-BE49-F238E27FC236}">
                <a16:creationId xmlns:a16="http://schemas.microsoft.com/office/drawing/2014/main" id="{70528055-7A22-AD43-A4E6-75009CA8A134}"/>
              </a:ext>
            </a:extLst>
          </p:cNvPr>
          <p:cNvSpPr/>
          <p:nvPr/>
        </p:nvSpPr>
        <p:spPr>
          <a:xfrm rot="5400000">
            <a:off x="2589688" y="5460463"/>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pic>
        <p:nvPicPr>
          <p:cNvPr id="8" name="Picture 10" descr="CA2ZI1SH">
            <a:extLst>
              <a:ext uri="{FF2B5EF4-FFF2-40B4-BE49-F238E27FC236}">
                <a16:creationId xmlns:a16="http://schemas.microsoft.com/office/drawing/2014/main" id="{686C807B-D0C5-EC8D-52D9-17F191841C3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41443" y="4872599"/>
            <a:ext cx="1236662"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Osteoporosis causes fractures.">
            <a:extLst>
              <a:ext uri="{FF2B5EF4-FFF2-40B4-BE49-F238E27FC236}">
                <a16:creationId xmlns:a16="http://schemas.microsoft.com/office/drawing/2014/main" id="{8E8E6604-25C1-26F6-323D-88DD8D7C8BA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65892" y="4840847"/>
            <a:ext cx="102235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4 Flecha abajo">
            <a:extLst>
              <a:ext uri="{FF2B5EF4-FFF2-40B4-BE49-F238E27FC236}">
                <a16:creationId xmlns:a16="http://schemas.microsoft.com/office/drawing/2014/main" id="{22A183ED-4D82-2607-E7B9-44CF0022ED92}"/>
              </a:ext>
            </a:extLst>
          </p:cNvPr>
          <p:cNvSpPr/>
          <p:nvPr/>
        </p:nvSpPr>
        <p:spPr>
          <a:xfrm rot="16200000">
            <a:off x="6140894" y="5460463"/>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1" name="4 Flecha abajo">
            <a:extLst>
              <a:ext uri="{FF2B5EF4-FFF2-40B4-BE49-F238E27FC236}">
                <a16:creationId xmlns:a16="http://schemas.microsoft.com/office/drawing/2014/main" id="{4EA5DC96-F1A6-B5BA-F03F-665BFC320C98}"/>
              </a:ext>
            </a:extLst>
          </p:cNvPr>
          <p:cNvSpPr/>
          <p:nvPr/>
        </p:nvSpPr>
        <p:spPr>
          <a:xfrm rot="8100000">
            <a:off x="2899394" y="3956624"/>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pic>
        <p:nvPicPr>
          <p:cNvPr id="12" name="Picture 9" descr="pancrs_p1[1]">
            <a:extLst>
              <a:ext uri="{FF2B5EF4-FFF2-40B4-BE49-F238E27FC236}">
                <a16:creationId xmlns:a16="http://schemas.microsoft.com/office/drawing/2014/main" id="{D2BFB95E-0CC2-365F-F5DE-87991FA3CDEC}"/>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92275" y="2278063"/>
            <a:ext cx="112871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4 Flecha abajo">
            <a:extLst>
              <a:ext uri="{FF2B5EF4-FFF2-40B4-BE49-F238E27FC236}">
                <a16:creationId xmlns:a16="http://schemas.microsoft.com/office/drawing/2014/main" id="{0AB95673-B317-DE83-7514-6D51C3D9EB8C}"/>
              </a:ext>
            </a:extLst>
          </p:cNvPr>
          <p:cNvSpPr/>
          <p:nvPr/>
        </p:nvSpPr>
        <p:spPr>
          <a:xfrm rot="13500000">
            <a:off x="5831193" y="3956624"/>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pic>
        <p:nvPicPr>
          <p:cNvPr id="14" name="Picture 5" descr="BD20119_">
            <a:extLst>
              <a:ext uri="{FF2B5EF4-FFF2-40B4-BE49-F238E27FC236}">
                <a16:creationId xmlns:a16="http://schemas.microsoft.com/office/drawing/2014/main" id="{DB388FAA-BC5E-D3FA-63B1-FE038041C6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47601" y="2614862"/>
            <a:ext cx="1871663" cy="13525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4" descr="HM00386_">
            <a:extLst>
              <a:ext uri="{FF2B5EF4-FFF2-40B4-BE49-F238E27FC236}">
                <a16:creationId xmlns:a16="http://schemas.microsoft.com/office/drawing/2014/main" id="{A445732A-6CB1-2AC6-4ED3-8EFE31DDEE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5722" y="1909218"/>
            <a:ext cx="1441450"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4 Flecha abajo">
            <a:extLst>
              <a:ext uri="{FF2B5EF4-FFF2-40B4-BE49-F238E27FC236}">
                <a16:creationId xmlns:a16="http://schemas.microsoft.com/office/drawing/2014/main" id="{99823A21-6B57-0909-A4FD-8A415771DE4D}"/>
              </a:ext>
            </a:extLst>
          </p:cNvPr>
          <p:cNvSpPr/>
          <p:nvPr/>
        </p:nvSpPr>
        <p:spPr>
          <a:xfrm rot="10800000">
            <a:off x="4362845" y="3631601"/>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Tree>
    <p:extLst>
      <p:ext uri="{BB962C8B-B14F-4D97-AF65-F5344CB8AC3E}">
        <p14:creationId xmlns:p14="http://schemas.microsoft.com/office/powerpoint/2010/main" val="1029849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51D50DE-518D-56AC-08BD-F1DC7CC397E0}"/>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CuadroTexto 5">
            <a:extLst>
              <a:ext uri="{FF2B5EF4-FFF2-40B4-BE49-F238E27FC236}">
                <a16:creationId xmlns:a16="http://schemas.microsoft.com/office/drawing/2014/main" id="{8992ECF6-2A55-1CC4-8AB5-E8F8ACA11A7C}"/>
              </a:ext>
            </a:extLst>
          </p:cNvPr>
          <p:cNvSpPr txBox="1"/>
          <p:nvPr/>
        </p:nvSpPr>
        <p:spPr>
          <a:xfrm>
            <a:off x="884572" y="2244060"/>
            <a:ext cx="7374856" cy="923330"/>
          </a:xfrm>
          <a:prstGeom prst="rect">
            <a:avLst/>
          </a:prstGeom>
          <a:noFill/>
        </p:spPr>
        <p:txBody>
          <a:bodyPr wrap="square">
            <a:spAutoFit/>
          </a:bodyPr>
          <a:lstStyle/>
          <a:p>
            <a:pPr eaLnBrk="1" hangingPunct="1">
              <a:spcBef>
                <a:spcPct val="50000"/>
              </a:spcBef>
              <a:buClrTx/>
              <a:buFontTx/>
              <a:buNone/>
            </a:pPr>
            <a:r>
              <a:rPr lang="es-ES" altLang="es-ES" dirty="0">
                <a:latin typeface="Palatino" pitchFamily="2" charset="77"/>
                <a:ea typeface="Palatino" pitchFamily="2" charset="77"/>
              </a:rPr>
              <a:t>“Hoy en día, la periodontitis se considera una infección oral crónica localizada que desencadena una respuesta </a:t>
            </a:r>
            <a:r>
              <a:rPr lang="es-ES" altLang="es-ES" dirty="0" err="1">
                <a:latin typeface="Palatino" pitchFamily="2" charset="77"/>
                <a:ea typeface="Palatino" pitchFamily="2" charset="77"/>
              </a:rPr>
              <a:t>inmuno</a:t>
            </a:r>
            <a:r>
              <a:rPr lang="es-ES" altLang="es-ES" dirty="0">
                <a:latin typeface="Palatino" pitchFamily="2" charset="77"/>
                <a:ea typeface="Palatino" pitchFamily="2" charset="77"/>
              </a:rPr>
              <a:t>-inflamatoria a nivel local y sistémico así como constituye una fuente de bacteriemia.”</a:t>
            </a:r>
          </a:p>
        </p:txBody>
      </p:sp>
      <p:sp>
        <p:nvSpPr>
          <p:cNvPr id="7" name="CuadroTexto 6">
            <a:extLst>
              <a:ext uri="{FF2B5EF4-FFF2-40B4-BE49-F238E27FC236}">
                <a16:creationId xmlns:a16="http://schemas.microsoft.com/office/drawing/2014/main" id="{9B92F648-4D8C-4D6D-244A-D6F4EE6A6C2A}"/>
              </a:ext>
            </a:extLst>
          </p:cNvPr>
          <p:cNvSpPr txBox="1"/>
          <p:nvPr/>
        </p:nvSpPr>
        <p:spPr>
          <a:xfrm>
            <a:off x="6654436" y="3167390"/>
            <a:ext cx="7374856" cy="261610"/>
          </a:xfrm>
          <a:prstGeom prst="rect">
            <a:avLst/>
          </a:prstGeom>
          <a:noFill/>
        </p:spPr>
        <p:txBody>
          <a:bodyPr wrap="square">
            <a:spAutoFit/>
          </a:bodyPr>
          <a:lstStyle/>
          <a:p>
            <a:pPr eaLnBrk="1" hangingPunct="1">
              <a:spcBef>
                <a:spcPct val="50000"/>
              </a:spcBef>
              <a:buClrTx/>
              <a:buFontTx/>
              <a:buNone/>
            </a:pPr>
            <a:r>
              <a:rPr lang="es-ES" altLang="es-ES" sz="1100" dirty="0">
                <a:latin typeface="Palatino" pitchFamily="2" charset="77"/>
                <a:ea typeface="Palatino" pitchFamily="2" charset="77"/>
              </a:rPr>
              <a:t>[</a:t>
            </a:r>
            <a:r>
              <a:rPr lang="es-ES" altLang="es-ES" sz="1100" dirty="0" err="1">
                <a:latin typeface="Palatino" pitchFamily="2" charset="77"/>
                <a:ea typeface="Palatino" pitchFamily="2" charset="77"/>
              </a:rPr>
              <a:t>Ebersole</a:t>
            </a:r>
            <a:r>
              <a:rPr lang="es-ES" altLang="es-ES" sz="1100" dirty="0">
                <a:latin typeface="Palatino" pitchFamily="2" charset="77"/>
                <a:ea typeface="Palatino" pitchFamily="2" charset="77"/>
              </a:rPr>
              <a:t>, Capelli 2000]</a:t>
            </a:r>
          </a:p>
        </p:txBody>
      </p:sp>
      <p:sp>
        <p:nvSpPr>
          <p:cNvPr id="8" name="CuadroTexto 7">
            <a:extLst>
              <a:ext uri="{FF2B5EF4-FFF2-40B4-BE49-F238E27FC236}">
                <a16:creationId xmlns:a16="http://schemas.microsoft.com/office/drawing/2014/main" id="{2D974B65-E49C-8C4A-D375-024FEED426E8}"/>
              </a:ext>
            </a:extLst>
          </p:cNvPr>
          <p:cNvSpPr txBox="1"/>
          <p:nvPr/>
        </p:nvSpPr>
        <p:spPr>
          <a:xfrm>
            <a:off x="884572" y="3991634"/>
            <a:ext cx="7374856" cy="646331"/>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No está restringida al compartimento periodontal sino que puede tener </a:t>
            </a:r>
            <a:r>
              <a:rPr lang="es-ES" altLang="es-ES" dirty="0">
                <a:solidFill>
                  <a:srgbClr val="FF0000"/>
                </a:solidFill>
                <a:latin typeface="Palatino" pitchFamily="2" charset="77"/>
                <a:ea typeface="Palatino" pitchFamily="2" charset="77"/>
              </a:rPr>
              <a:t>EFECTOS A NIVEL SISTÉMICO</a:t>
            </a:r>
            <a:r>
              <a:rPr lang="es-ES" altLang="es-ES" dirty="0">
                <a:latin typeface="Palatino" pitchFamily="2" charset="77"/>
                <a:ea typeface="Palatino" pitchFamily="2" charset="77"/>
              </a:rPr>
              <a:t>.</a:t>
            </a:r>
          </a:p>
        </p:txBody>
      </p:sp>
    </p:spTree>
    <p:extLst>
      <p:ext uri="{BB962C8B-B14F-4D97-AF65-F5344CB8AC3E}">
        <p14:creationId xmlns:p14="http://schemas.microsoft.com/office/powerpoint/2010/main" val="640779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69EFD2E-AF82-72CF-5022-DD3492A12D7E}"/>
              </a:ext>
            </a:extLst>
          </p:cNvPr>
          <p:cNvSpPr txBox="1"/>
          <p:nvPr/>
        </p:nvSpPr>
        <p:spPr>
          <a:xfrm>
            <a:off x="1240226" y="1046697"/>
            <a:ext cx="6663547" cy="646331"/>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Proposición de la </a:t>
            </a:r>
            <a:r>
              <a:rPr lang="es-ES" altLang="es-ES" dirty="0">
                <a:solidFill>
                  <a:srgbClr val="FF0000"/>
                </a:solidFill>
                <a:latin typeface="Palatino" pitchFamily="2" charset="77"/>
                <a:ea typeface="Palatino" pitchFamily="2" charset="77"/>
              </a:rPr>
              <a:t>DIABETES</a:t>
            </a:r>
            <a:r>
              <a:rPr lang="es-ES" altLang="es-ES" dirty="0">
                <a:latin typeface="Palatino" pitchFamily="2" charset="77"/>
                <a:ea typeface="Palatino" pitchFamily="2" charset="77"/>
              </a:rPr>
              <a:t> como </a:t>
            </a:r>
            <a:r>
              <a:rPr lang="es-ES" altLang="es-ES" dirty="0">
                <a:solidFill>
                  <a:srgbClr val="FF0000"/>
                </a:solidFill>
                <a:latin typeface="Palatino" pitchFamily="2" charset="77"/>
                <a:ea typeface="Palatino" pitchFamily="2" charset="77"/>
              </a:rPr>
              <a:t>FACTOR DE RIESGO </a:t>
            </a:r>
            <a:r>
              <a:rPr lang="es-ES" altLang="es-ES" dirty="0">
                <a:latin typeface="Palatino" pitchFamily="2" charset="77"/>
                <a:ea typeface="Palatino" pitchFamily="2" charset="77"/>
              </a:rPr>
              <a:t>para sufrir periodontitis.</a:t>
            </a:r>
          </a:p>
        </p:txBody>
      </p:sp>
      <p:pic>
        <p:nvPicPr>
          <p:cNvPr id="5" name="Imagen 4">
            <a:extLst>
              <a:ext uri="{FF2B5EF4-FFF2-40B4-BE49-F238E27FC236}">
                <a16:creationId xmlns:a16="http://schemas.microsoft.com/office/drawing/2014/main" id="{6228162E-D09E-961E-1933-28A8628E8209}"/>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7" name="CuadroTexto 6">
            <a:extLst>
              <a:ext uri="{FF2B5EF4-FFF2-40B4-BE49-F238E27FC236}">
                <a16:creationId xmlns:a16="http://schemas.microsoft.com/office/drawing/2014/main" id="{BFD83AF1-4A23-9DFE-75AF-F9DF64DB9378}"/>
              </a:ext>
            </a:extLst>
          </p:cNvPr>
          <p:cNvSpPr txBox="1"/>
          <p:nvPr/>
        </p:nvSpPr>
        <p:spPr>
          <a:xfrm>
            <a:off x="1600198" y="2219430"/>
            <a:ext cx="5663494" cy="584775"/>
          </a:xfrm>
          <a:prstGeom prst="rect">
            <a:avLst/>
          </a:prstGeom>
          <a:noFill/>
        </p:spPr>
        <p:txBody>
          <a:bodyPr wrap="square">
            <a:spAutoFit/>
          </a:bodyPr>
          <a:lstStyle/>
          <a:p>
            <a:pPr eaLnBrk="1" hangingPunct="1">
              <a:spcBef>
                <a:spcPct val="50000"/>
              </a:spcBef>
              <a:buClrTx/>
              <a:buFontTx/>
              <a:buNone/>
            </a:pPr>
            <a:r>
              <a:rPr lang="es-ES" altLang="es-ES" sz="1600" dirty="0">
                <a:latin typeface="Palatino" pitchFamily="2" charset="77"/>
                <a:ea typeface="Palatino" pitchFamily="2" charset="77"/>
              </a:rPr>
              <a:t>“El paciente diabético presenta de 2 a 3 veces más </a:t>
            </a:r>
            <a:r>
              <a:rPr lang="es-ES" altLang="es-ES" sz="1600" dirty="0">
                <a:solidFill>
                  <a:srgbClr val="FF0000"/>
                </a:solidFill>
                <a:latin typeface="Palatino" pitchFamily="2" charset="77"/>
                <a:ea typeface="Palatino" pitchFamily="2" charset="77"/>
              </a:rPr>
              <a:t>RIESGO</a:t>
            </a:r>
            <a:r>
              <a:rPr lang="es-ES" altLang="es-ES" sz="1600" dirty="0">
                <a:latin typeface="Palatino" pitchFamily="2" charset="77"/>
                <a:ea typeface="Palatino" pitchFamily="2" charset="77"/>
              </a:rPr>
              <a:t> de desarrollar periodontitis."</a:t>
            </a:r>
          </a:p>
        </p:txBody>
      </p:sp>
      <p:sp>
        <p:nvSpPr>
          <p:cNvPr id="8" name="CuadroTexto 7">
            <a:extLst>
              <a:ext uri="{FF2B5EF4-FFF2-40B4-BE49-F238E27FC236}">
                <a16:creationId xmlns:a16="http://schemas.microsoft.com/office/drawing/2014/main" id="{7B8D1D86-2E13-77C7-9124-7CAD55AFFA7C}"/>
              </a:ext>
            </a:extLst>
          </p:cNvPr>
          <p:cNvSpPr txBox="1"/>
          <p:nvPr/>
        </p:nvSpPr>
        <p:spPr>
          <a:xfrm>
            <a:off x="1600198" y="3512092"/>
            <a:ext cx="5663494" cy="830997"/>
          </a:xfrm>
          <a:prstGeom prst="rect">
            <a:avLst/>
          </a:prstGeom>
          <a:noFill/>
        </p:spPr>
        <p:txBody>
          <a:bodyPr wrap="square">
            <a:spAutoFit/>
          </a:bodyPr>
          <a:lstStyle/>
          <a:p>
            <a:pPr eaLnBrk="1" hangingPunct="1">
              <a:spcBef>
                <a:spcPct val="50000"/>
              </a:spcBef>
              <a:buClrTx/>
              <a:buFontTx/>
              <a:buNone/>
            </a:pPr>
            <a:r>
              <a:rPr lang="es-ES" altLang="es-ES" sz="1600" dirty="0">
                <a:latin typeface="Palatino" pitchFamily="2" charset="77"/>
                <a:ea typeface="Palatino" pitchFamily="2" charset="77"/>
              </a:rPr>
              <a:t>“Los individuos con DM presentan </a:t>
            </a:r>
            <a:r>
              <a:rPr lang="es-ES" altLang="es-ES" sz="1600" dirty="0">
                <a:solidFill>
                  <a:srgbClr val="FF0000"/>
                </a:solidFill>
                <a:latin typeface="Palatino" pitchFamily="2" charset="77"/>
                <a:ea typeface="Palatino" pitchFamily="2" charset="77"/>
              </a:rPr>
              <a:t>MAYOR RIESGO e INCIDENCIA </a:t>
            </a:r>
            <a:r>
              <a:rPr lang="es-ES" altLang="es-ES" sz="1600" dirty="0">
                <a:latin typeface="Palatino" pitchFamily="2" charset="77"/>
                <a:ea typeface="Palatino" pitchFamily="2" charset="77"/>
              </a:rPr>
              <a:t>de </a:t>
            </a:r>
            <a:r>
              <a:rPr lang="es-ES" altLang="es-ES" sz="1600" dirty="0" err="1">
                <a:latin typeface="Palatino" pitchFamily="2" charset="77"/>
                <a:ea typeface="Palatino" pitchFamily="2" charset="77"/>
              </a:rPr>
              <a:t>enf.periodontal</a:t>
            </a:r>
            <a:r>
              <a:rPr lang="es-ES" altLang="es-ES" sz="1600" dirty="0">
                <a:latin typeface="Palatino" pitchFamily="2" charset="77"/>
                <a:ea typeface="Palatino" pitchFamily="2" charset="77"/>
              </a:rPr>
              <a:t> y ésta más severa o progresa más rápidamente.”</a:t>
            </a:r>
          </a:p>
        </p:txBody>
      </p:sp>
      <p:sp>
        <p:nvSpPr>
          <p:cNvPr id="9" name="CuadroTexto 8">
            <a:extLst>
              <a:ext uri="{FF2B5EF4-FFF2-40B4-BE49-F238E27FC236}">
                <a16:creationId xmlns:a16="http://schemas.microsoft.com/office/drawing/2014/main" id="{C4895BB7-65C4-6372-1CB3-90090FEF1068}"/>
              </a:ext>
            </a:extLst>
          </p:cNvPr>
          <p:cNvSpPr txBox="1"/>
          <p:nvPr/>
        </p:nvSpPr>
        <p:spPr>
          <a:xfrm>
            <a:off x="1600199" y="4947809"/>
            <a:ext cx="5663493" cy="1077218"/>
          </a:xfrm>
          <a:prstGeom prst="rect">
            <a:avLst/>
          </a:prstGeom>
          <a:noFill/>
        </p:spPr>
        <p:txBody>
          <a:bodyPr wrap="square">
            <a:spAutoFit/>
          </a:bodyPr>
          <a:lstStyle/>
          <a:p>
            <a:pPr eaLnBrk="1" hangingPunct="1">
              <a:spcBef>
                <a:spcPct val="50000"/>
              </a:spcBef>
              <a:buClrTx/>
              <a:buFontTx/>
              <a:buNone/>
            </a:pPr>
            <a:r>
              <a:rPr lang="es-ES" altLang="es-ES" sz="1600" dirty="0">
                <a:latin typeface="Palatino" pitchFamily="2" charset="77"/>
                <a:ea typeface="Palatino" pitchFamily="2" charset="77"/>
              </a:rPr>
              <a:t>“Los diabéticos con peor control glucémico o complicaciones asociadas a DM presentan periodontitis con </a:t>
            </a:r>
            <a:r>
              <a:rPr lang="es-ES" altLang="es-ES" sz="1600" dirty="0">
                <a:solidFill>
                  <a:srgbClr val="FF0000"/>
                </a:solidFill>
                <a:latin typeface="Palatino" pitchFamily="2" charset="77"/>
                <a:ea typeface="Palatino" pitchFamily="2" charset="77"/>
              </a:rPr>
              <a:t>MÁS FRECUENCIA o MÁS SEVERA</a:t>
            </a:r>
            <a:r>
              <a:rPr lang="es-ES" altLang="es-ES" sz="1600" dirty="0">
                <a:latin typeface="Palatino" pitchFamily="2" charset="77"/>
                <a:ea typeface="Palatino" pitchFamily="2" charset="77"/>
              </a:rPr>
              <a:t> que los bien controlados o sin complicaciones.”</a:t>
            </a:r>
          </a:p>
        </p:txBody>
      </p:sp>
      <p:sp>
        <p:nvSpPr>
          <p:cNvPr id="10" name="CuadroTexto 9">
            <a:extLst>
              <a:ext uri="{FF2B5EF4-FFF2-40B4-BE49-F238E27FC236}">
                <a16:creationId xmlns:a16="http://schemas.microsoft.com/office/drawing/2014/main" id="{5B15605F-8078-CBB8-04BA-C7B462B5C92C}"/>
              </a:ext>
            </a:extLst>
          </p:cNvPr>
          <p:cNvSpPr txBox="1"/>
          <p:nvPr/>
        </p:nvSpPr>
        <p:spPr>
          <a:xfrm>
            <a:off x="4751985" y="2673400"/>
            <a:ext cx="7374856" cy="261610"/>
          </a:xfrm>
          <a:prstGeom prst="rect">
            <a:avLst/>
          </a:prstGeom>
          <a:noFill/>
        </p:spPr>
        <p:txBody>
          <a:bodyPr wrap="square">
            <a:spAutoFit/>
          </a:bodyPr>
          <a:lstStyle/>
          <a:p>
            <a:pPr eaLnBrk="1" hangingPunct="1">
              <a:spcBef>
                <a:spcPct val="50000"/>
              </a:spcBef>
              <a:buClrTx/>
              <a:buFontTx/>
              <a:buNone/>
            </a:pPr>
            <a:r>
              <a:rPr lang="es-ES" altLang="es-ES" sz="1100" dirty="0">
                <a:latin typeface="Palatino" pitchFamily="2" charset="77"/>
                <a:ea typeface="Palatino" pitchFamily="2" charset="77"/>
              </a:rPr>
              <a:t>[Grossi y cols. 1944] [</a:t>
            </a:r>
            <a:r>
              <a:rPr lang="es-ES" altLang="es-ES" sz="1100" dirty="0" err="1">
                <a:latin typeface="Palatino" pitchFamily="2" charset="77"/>
                <a:ea typeface="Palatino" pitchFamily="2" charset="77"/>
              </a:rPr>
              <a:t>Papapanou</a:t>
            </a:r>
            <a:r>
              <a:rPr lang="es-ES" altLang="es-ES" sz="1100" dirty="0">
                <a:latin typeface="Palatino" pitchFamily="2" charset="77"/>
                <a:ea typeface="Palatino" pitchFamily="2" charset="77"/>
              </a:rPr>
              <a:t> 1996]</a:t>
            </a:r>
          </a:p>
        </p:txBody>
      </p:sp>
      <p:sp>
        <p:nvSpPr>
          <p:cNvPr id="11" name="CuadroTexto 10">
            <a:extLst>
              <a:ext uri="{FF2B5EF4-FFF2-40B4-BE49-F238E27FC236}">
                <a16:creationId xmlns:a16="http://schemas.microsoft.com/office/drawing/2014/main" id="{82DEA507-CE97-2EF7-7F51-15BF17FCCA38}"/>
              </a:ext>
            </a:extLst>
          </p:cNvPr>
          <p:cNvSpPr txBox="1"/>
          <p:nvPr/>
        </p:nvSpPr>
        <p:spPr>
          <a:xfrm>
            <a:off x="5310268" y="4118581"/>
            <a:ext cx="7374856" cy="261610"/>
          </a:xfrm>
          <a:prstGeom prst="rect">
            <a:avLst/>
          </a:prstGeom>
          <a:noFill/>
        </p:spPr>
        <p:txBody>
          <a:bodyPr wrap="square">
            <a:spAutoFit/>
          </a:bodyPr>
          <a:lstStyle/>
          <a:p>
            <a:pPr eaLnBrk="1" hangingPunct="1">
              <a:spcBef>
                <a:spcPct val="50000"/>
              </a:spcBef>
              <a:buClrTx/>
              <a:buFontTx/>
              <a:buNone/>
            </a:pPr>
            <a:r>
              <a:rPr lang="es-ES" altLang="es-ES" sz="1100" dirty="0">
                <a:latin typeface="Palatino" pitchFamily="2" charset="77"/>
                <a:ea typeface="Palatino" pitchFamily="2" charset="77"/>
              </a:rPr>
              <a:t>[</a:t>
            </a:r>
            <a:r>
              <a:rPr lang="es-ES" altLang="es-ES" sz="1100" dirty="0" err="1">
                <a:latin typeface="Palatino" pitchFamily="2" charset="77"/>
                <a:ea typeface="Palatino" pitchFamily="2" charset="77"/>
              </a:rPr>
              <a:t>Soskolne</a:t>
            </a:r>
            <a:r>
              <a:rPr lang="es-ES" altLang="es-ES" sz="1100" dirty="0">
                <a:latin typeface="Palatino" pitchFamily="2" charset="77"/>
                <a:ea typeface="Palatino" pitchFamily="2" charset="77"/>
              </a:rPr>
              <a:t> 1998] [Taylor 2001]</a:t>
            </a:r>
          </a:p>
        </p:txBody>
      </p:sp>
      <p:sp>
        <p:nvSpPr>
          <p:cNvPr id="12" name="CuadroTexto 11">
            <a:extLst>
              <a:ext uri="{FF2B5EF4-FFF2-40B4-BE49-F238E27FC236}">
                <a16:creationId xmlns:a16="http://schemas.microsoft.com/office/drawing/2014/main" id="{74BC79C5-2833-92A2-9079-9A5D7DA9FA79}"/>
              </a:ext>
            </a:extLst>
          </p:cNvPr>
          <p:cNvSpPr txBox="1"/>
          <p:nvPr/>
        </p:nvSpPr>
        <p:spPr>
          <a:xfrm>
            <a:off x="4571999" y="5894222"/>
            <a:ext cx="7374856" cy="261610"/>
          </a:xfrm>
          <a:prstGeom prst="rect">
            <a:avLst/>
          </a:prstGeom>
          <a:noFill/>
        </p:spPr>
        <p:txBody>
          <a:bodyPr wrap="square">
            <a:spAutoFit/>
          </a:bodyPr>
          <a:lstStyle/>
          <a:p>
            <a:pPr eaLnBrk="1" hangingPunct="1">
              <a:spcBef>
                <a:spcPct val="50000"/>
              </a:spcBef>
              <a:buClrTx/>
              <a:buFontTx/>
              <a:buNone/>
            </a:pPr>
            <a:r>
              <a:rPr lang="es-ES" altLang="es-ES" sz="1100" dirty="0">
                <a:latin typeface="Palatino" pitchFamily="2" charset="77"/>
                <a:ea typeface="Palatino" pitchFamily="2" charset="77"/>
              </a:rPr>
              <a:t>[</a:t>
            </a:r>
            <a:r>
              <a:rPr lang="es-ES" altLang="es-ES" sz="1100" dirty="0" err="1">
                <a:latin typeface="Palatino" pitchFamily="2" charset="77"/>
                <a:ea typeface="Palatino" pitchFamily="2" charset="77"/>
              </a:rPr>
              <a:t>Novaes</a:t>
            </a:r>
            <a:r>
              <a:rPr lang="es-ES" altLang="es-ES" sz="1100" dirty="0">
                <a:latin typeface="Palatino" pitchFamily="2" charset="77"/>
                <a:ea typeface="Palatino" pitchFamily="2" charset="77"/>
              </a:rPr>
              <a:t> y cols. 1996] [Taylor y cols. 1998]</a:t>
            </a:r>
          </a:p>
        </p:txBody>
      </p:sp>
    </p:spTree>
    <p:extLst>
      <p:ext uri="{BB962C8B-B14F-4D97-AF65-F5344CB8AC3E}">
        <p14:creationId xmlns:p14="http://schemas.microsoft.com/office/powerpoint/2010/main" val="20018869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E8B13EA-08F3-21FF-325E-4A344A590008}"/>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85A35D81-2D72-E54A-A400-A0DF3FA82E90}"/>
              </a:ext>
            </a:extLst>
          </p:cNvPr>
          <p:cNvSpPr txBox="1"/>
          <p:nvPr/>
        </p:nvSpPr>
        <p:spPr>
          <a:xfrm>
            <a:off x="1905546" y="980333"/>
            <a:ext cx="5332908" cy="400110"/>
          </a:xfrm>
          <a:prstGeom prst="rect">
            <a:avLst/>
          </a:prstGeom>
          <a:noFill/>
        </p:spPr>
        <p:txBody>
          <a:bodyPr wrap="square">
            <a:spAutoFit/>
          </a:bodyPr>
          <a:lstStyle/>
          <a:p>
            <a:pPr algn="ctr" eaLnBrk="1" hangingPunct="1">
              <a:spcBef>
                <a:spcPct val="50000"/>
              </a:spcBef>
              <a:buClrTx/>
              <a:buFontTx/>
              <a:buNone/>
            </a:pPr>
            <a:r>
              <a:rPr lang="es-ES" altLang="es-ES" sz="2000" dirty="0">
                <a:solidFill>
                  <a:srgbClr val="FF3300"/>
                </a:solidFill>
                <a:latin typeface="Palatino" pitchFamily="2" charset="77"/>
                <a:ea typeface="Palatino" pitchFamily="2" charset="77"/>
              </a:rPr>
              <a:t>EPIDEMIOLOGÍA</a:t>
            </a:r>
          </a:p>
        </p:txBody>
      </p:sp>
      <p:sp>
        <p:nvSpPr>
          <p:cNvPr id="7" name="Rectangle 3">
            <a:extLst>
              <a:ext uri="{FF2B5EF4-FFF2-40B4-BE49-F238E27FC236}">
                <a16:creationId xmlns:a16="http://schemas.microsoft.com/office/drawing/2014/main" id="{E08B9E32-E316-36EF-CDF6-23774B29892C}"/>
              </a:ext>
            </a:extLst>
          </p:cNvPr>
          <p:cNvSpPr txBox="1">
            <a:spLocks/>
          </p:cNvSpPr>
          <p:nvPr/>
        </p:nvSpPr>
        <p:spPr>
          <a:xfrm>
            <a:off x="603504" y="2235272"/>
            <a:ext cx="7991856" cy="23874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Sexta complicación en importancia dentro de la diabetes.</a:t>
            </a:r>
          </a:p>
          <a:p>
            <a:pPr>
              <a:lnSpc>
                <a:spcPct val="80000"/>
              </a:lnSpc>
              <a:buClr>
                <a:srgbClr val="FF0000"/>
              </a:buClr>
              <a:buSzPct val="110000"/>
            </a:pPr>
            <a:r>
              <a:rPr lang="es-ES" altLang="es-ES" sz="1800" dirty="0">
                <a:latin typeface="Palatino" pitchFamily="2" charset="77"/>
                <a:ea typeface="Palatino" pitchFamily="2" charset="77"/>
              </a:rPr>
              <a:t>Diabéticos tienen 4,2 más posibilidades de desarrollar enfermedad periodontal que los pacientes sin diabetes.</a:t>
            </a:r>
          </a:p>
          <a:p>
            <a:pPr>
              <a:lnSpc>
                <a:spcPct val="80000"/>
              </a:lnSpc>
              <a:buClr>
                <a:srgbClr val="FF0000"/>
              </a:buClr>
              <a:buSzPct val="110000"/>
            </a:pPr>
            <a:r>
              <a:rPr lang="es-ES" altLang="es-ES" sz="1800" dirty="0">
                <a:latin typeface="Palatino" pitchFamily="2" charset="77"/>
                <a:ea typeface="Palatino" pitchFamily="2" charset="77"/>
              </a:rPr>
              <a:t>Gran número de enfermos que desconocen su enfermedad.</a:t>
            </a:r>
          </a:p>
          <a:p>
            <a:pPr>
              <a:lnSpc>
                <a:spcPct val="80000"/>
              </a:lnSpc>
              <a:buClr>
                <a:srgbClr val="FF0000"/>
              </a:buClr>
              <a:buSzPct val="110000"/>
            </a:pPr>
            <a:r>
              <a:rPr lang="es-ES" altLang="es-ES" sz="1800" dirty="0">
                <a:latin typeface="Palatino" pitchFamily="2" charset="77"/>
                <a:ea typeface="Palatino" pitchFamily="2" charset="77"/>
              </a:rPr>
              <a:t>La incidencia en el mundo occidental está alcanzando proporciones de epidemia                     previsible que se duplique el número en 2025.</a:t>
            </a:r>
          </a:p>
          <a:p>
            <a:pPr>
              <a:lnSpc>
                <a:spcPct val="80000"/>
              </a:lnSpc>
              <a:buClr>
                <a:srgbClr val="FF0000"/>
              </a:buClr>
              <a:buSzPct val="110000"/>
            </a:pPr>
            <a:r>
              <a:rPr lang="es-ES" altLang="es-ES" sz="1800" dirty="0">
                <a:latin typeface="Palatino" pitchFamily="2" charset="77"/>
                <a:ea typeface="Palatino" pitchFamily="2" charset="77"/>
              </a:rPr>
              <a:t>La prevalencia de diabetes en pacientes con periodontitis es 2 veces mayor que en pacientes sin ella.</a:t>
            </a:r>
          </a:p>
        </p:txBody>
      </p:sp>
      <p:sp>
        <p:nvSpPr>
          <p:cNvPr id="11" name="Flecha derecha 10">
            <a:extLst>
              <a:ext uri="{FF2B5EF4-FFF2-40B4-BE49-F238E27FC236}">
                <a16:creationId xmlns:a16="http://schemas.microsoft.com/office/drawing/2014/main" id="{8735D8F0-B7CB-D7C5-69D9-DDC35E9BD778}"/>
              </a:ext>
            </a:extLst>
          </p:cNvPr>
          <p:cNvSpPr/>
          <p:nvPr/>
        </p:nvSpPr>
        <p:spPr>
          <a:xfrm>
            <a:off x="1975104" y="3822192"/>
            <a:ext cx="987552" cy="118872"/>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446244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B4279A8-64C4-6111-2EA1-3DEBFC0232CC}"/>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CuadroTexto 4">
            <a:extLst>
              <a:ext uri="{FF2B5EF4-FFF2-40B4-BE49-F238E27FC236}">
                <a16:creationId xmlns:a16="http://schemas.microsoft.com/office/drawing/2014/main" id="{461E2FEA-3332-B0F4-4F80-F28148ABAFDC}"/>
              </a:ext>
            </a:extLst>
          </p:cNvPr>
          <p:cNvSpPr txBox="1"/>
          <p:nvPr/>
        </p:nvSpPr>
        <p:spPr>
          <a:xfrm>
            <a:off x="1240226" y="1046697"/>
            <a:ext cx="6663547" cy="646331"/>
          </a:xfrm>
          <a:prstGeom prst="rect">
            <a:avLst/>
          </a:prstGeom>
          <a:noFill/>
        </p:spPr>
        <p:txBody>
          <a:bodyPr wrap="square">
            <a:spAutoFit/>
          </a:bodyPr>
          <a:lstStyle/>
          <a:p>
            <a:pPr algn="ctr" eaLnBrk="1" hangingPunct="1">
              <a:spcBef>
                <a:spcPct val="50000"/>
              </a:spcBef>
              <a:buClrTx/>
              <a:buFontTx/>
              <a:buNone/>
            </a:pPr>
            <a:r>
              <a:rPr lang="es-ES" altLang="es-ES" dirty="0">
                <a:latin typeface="Palatino" pitchFamily="2" charset="77"/>
                <a:ea typeface="Palatino" pitchFamily="2" charset="77"/>
              </a:rPr>
              <a:t>Se establece así una </a:t>
            </a:r>
            <a:r>
              <a:rPr lang="es-ES" altLang="es-ES" dirty="0">
                <a:solidFill>
                  <a:srgbClr val="FF0000"/>
                </a:solidFill>
                <a:latin typeface="Palatino" pitchFamily="2" charset="77"/>
                <a:ea typeface="Palatino" pitchFamily="2" charset="77"/>
              </a:rPr>
              <a:t>RELACIÓN COMPLEJA </a:t>
            </a:r>
            <a:r>
              <a:rPr lang="es-ES" altLang="es-ES" dirty="0">
                <a:latin typeface="Palatino" pitchFamily="2" charset="77"/>
                <a:ea typeface="Palatino" pitchFamily="2" charset="77"/>
              </a:rPr>
              <a:t>creándose un círculo vicioso que exacerba el desarrollo de ambas patologías.</a:t>
            </a:r>
          </a:p>
        </p:txBody>
      </p:sp>
      <p:pic>
        <p:nvPicPr>
          <p:cNvPr id="6" name="Picture 6" descr="pancreas[1]">
            <a:extLst>
              <a:ext uri="{FF2B5EF4-FFF2-40B4-BE49-F238E27FC236}">
                <a16:creationId xmlns:a16="http://schemas.microsoft.com/office/drawing/2014/main" id="{792492E9-4DD4-7481-3492-996449E360BE}"/>
              </a:ext>
            </a:extLst>
          </p:cNvPr>
          <p:cNvPicPr>
            <a:picLocks noChangeAspect="1" noChangeArrowheads="1"/>
          </p:cNvPicPr>
          <p:nvPr/>
        </p:nvPicPr>
        <p:blipFill>
          <a:blip r:embed="rId3">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539496" y="2592832"/>
            <a:ext cx="37449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7" name="Picture 5" descr="!FORTY">
            <a:extLst>
              <a:ext uri="{FF2B5EF4-FFF2-40B4-BE49-F238E27FC236}">
                <a16:creationId xmlns:a16="http://schemas.microsoft.com/office/drawing/2014/main" id="{397028B6-218C-56D1-0BC0-35BE18043853}"/>
              </a:ext>
            </a:extLst>
          </p:cNvPr>
          <p:cNvPicPr>
            <a:picLocks noChangeAspect="1" noChangeArrowheads="1"/>
          </p:cNvPicPr>
          <p:nvPr/>
        </p:nvPicPr>
        <p:blipFill>
          <a:blip r:embed="rId4">
            <a:lum bright="-18000"/>
            <a:extLst>
              <a:ext uri="{28A0092B-C50C-407E-A947-70E740481C1C}">
                <a14:useLocalDpi xmlns:a14="http://schemas.microsoft.com/office/drawing/2010/main" val="0"/>
              </a:ext>
            </a:extLst>
          </a:blip>
          <a:srcRect r="13039" b="598"/>
          <a:stretch>
            <a:fillRect/>
          </a:stretch>
        </p:blipFill>
        <p:spPr bwMode="auto">
          <a:xfrm>
            <a:off x="5434266" y="2592832"/>
            <a:ext cx="3170238" cy="261937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sp>
        <p:nvSpPr>
          <p:cNvPr id="8" name="AutoShape 8">
            <a:extLst>
              <a:ext uri="{FF2B5EF4-FFF2-40B4-BE49-F238E27FC236}">
                <a16:creationId xmlns:a16="http://schemas.microsoft.com/office/drawing/2014/main" id="{424D5EEF-1A90-C84C-404E-052B4190DB1F}"/>
              </a:ext>
            </a:extLst>
          </p:cNvPr>
          <p:cNvSpPr>
            <a:spLocks noChangeArrowheads="1"/>
          </p:cNvSpPr>
          <p:nvPr/>
        </p:nvSpPr>
        <p:spPr bwMode="auto">
          <a:xfrm flipH="1" flipV="1">
            <a:off x="4106294" y="3106680"/>
            <a:ext cx="991358" cy="646331"/>
          </a:xfrm>
          <a:prstGeom prst="curvedUpArrow">
            <a:avLst>
              <a:gd name="adj1" fmla="val 30676"/>
              <a:gd name="adj2" fmla="val 61353"/>
              <a:gd name="adj3" fmla="val 33333"/>
            </a:avLst>
          </a:prstGeom>
          <a:solidFill>
            <a:srgbClr val="FF0000"/>
          </a:solidFill>
          <a:ln w="19050">
            <a:noFill/>
            <a:miter lim="800000"/>
            <a:headEnd/>
            <a:tailEnd/>
          </a:ln>
          <a:effectLst/>
        </p:spPr>
        <p:txBody>
          <a:bodyPr wrap="none" anchor="ctr"/>
          <a:lstStyle>
            <a:lvl1pPr>
              <a:spcBef>
                <a:spcPct val="20000"/>
              </a:spcBef>
              <a:buClr>
                <a:schemeClr val="hlink"/>
              </a:buClr>
              <a:buFont typeface="Wingdings" pitchFamily="2" charset="2"/>
              <a:buBlip>
                <a:blip r:embed="rId5"/>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5"/>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FontTx/>
              <a:buNone/>
            </a:pPr>
            <a:endParaRPr lang="es-ES" altLang="es-ES" sz="1800"/>
          </a:p>
        </p:txBody>
      </p:sp>
      <p:sp>
        <p:nvSpPr>
          <p:cNvPr id="9" name="AutoShape 9">
            <a:extLst>
              <a:ext uri="{FF2B5EF4-FFF2-40B4-BE49-F238E27FC236}">
                <a16:creationId xmlns:a16="http://schemas.microsoft.com/office/drawing/2014/main" id="{67D8D680-5DBE-0591-E818-2C53536B2B8E}"/>
              </a:ext>
            </a:extLst>
          </p:cNvPr>
          <p:cNvSpPr>
            <a:spLocks noChangeArrowheads="1"/>
          </p:cNvSpPr>
          <p:nvPr/>
        </p:nvSpPr>
        <p:spPr bwMode="auto">
          <a:xfrm flipV="1">
            <a:off x="4177732" y="3964683"/>
            <a:ext cx="991358" cy="654886"/>
          </a:xfrm>
          <a:prstGeom prst="curvedDownArrow">
            <a:avLst>
              <a:gd name="adj1" fmla="val 30276"/>
              <a:gd name="adj2" fmla="val 60551"/>
              <a:gd name="adj3" fmla="val 33333"/>
            </a:avLst>
          </a:prstGeom>
          <a:solidFill>
            <a:srgbClr val="FF0000"/>
          </a:solidFill>
          <a:ln w="19050">
            <a:noFill/>
            <a:miter lim="800000"/>
            <a:headEnd/>
            <a:tailEnd/>
          </a:ln>
          <a:effectLst/>
        </p:spPr>
        <p:txBody>
          <a:bodyPr wrap="none" anchor="ctr"/>
          <a:lstStyle>
            <a:lvl1pPr>
              <a:spcBef>
                <a:spcPct val="20000"/>
              </a:spcBef>
              <a:buClr>
                <a:schemeClr val="hlink"/>
              </a:buClr>
              <a:buFont typeface="Wingdings" pitchFamily="2" charset="2"/>
              <a:buBlip>
                <a:blip r:embed="rId5"/>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5"/>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FontTx/>
              <a:buNone/>
            </a:pPr>
            <a:endParaRPr lang="es-ES" altLang="es-ES" sz="1800"/>
          </a:p>
        </p:txBody>
      </p:sp>
    </p:spTree>
    <p:extLst>
      <p:ext uri="{BB962C8B-B14F-4D97-AF65-F5344CB8AC3E}">
        <p14:creationId xmlns:p14="http://schemas.microsoft.com/office/powerpoint/2010/main" val="15675576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6C8061-C197-27EA-C5FC-39F7E0C5997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Text Box 5">
            <a:extLst>
              <a:ext uri="{FF2B5EF4-FFF2-40B4-BE49-F238E27FC236}">
                <a16:creationId xmlns:a16="http://schemas.microsoft.com/office/drawing/2014/main" id="{16703DD0-10FA-5D9F-A353-B64775C46341}"/>
              </a:ext>
            </a:extLst>
          </p:cNvPr>
          <p:cNvSpPr txBox="1">
            <a:spLocks noChangeArrowheads="1"/>
          </p:cNvSpPr>
          <p:nvPr/>
        </p:nvSpPr>
        <p:spPr bwMode="auto">
          <a:xfrm>
            <a:off x="511052" y="2368840"/>
            <a:ext cx="817574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algn="ctr" eaLnBrk="1" hangingPunct="1">
              <a:spcBef>
                <a:spcPct val="50000"/>
              </a:spcBef>
              <a:buClrTx/>
              <a:buFontTx/>
              <a:buNone/>
            </a:pPr>
            <a:r>
              <a:rPr lang="es-ES" altLang="es-ES" sz="1800" dirty="0">
                <a:latin typeface="Palatino" pitchFamily="2" charset="77"/>
                <a:ea typeface="Palatino" pitchFamily="2" charset="77"/>
              </a:rPr>
              <a:t>Enfermedad metabólica crónica de base genética, ocasionada por una deficiencia total o parcial de insulina que conduce a</a:t>
            </a:r>
          </a:p>
        </p:txBody>
      </p:sp>
      <p:sp>
        <p:nvSpPr>
          <p:cNvPr id="7" name="9 CuadroTexto">
            <a:extLst>
              <a:ext uri="{FF2B5EF4-FFF2-40B4-BE49-F238E27FC236}">
                <a16:creationId xmlns:a16="http://schemas.microsoft.com/office/drawing/2014/main" id="{3BBCBEFA-AF82-7D87-E3EA-239907C02432}"/>
              </a:ext>
            </a:extLst>
          </p:cNvPr>
          <p:cNvSpPr txBox="1">
            <a:spLocks noChangeArrowheads="1"/>
          </p:cNvSpPr>
          <p:nvPr/>
        </p:nvSpPr>
        <p:spPr bwMode="auto">
          <a:xfrm>
            <a:off x="511052" y="1657645"/>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CONCEPTO:</a:t>
            </a:r>
          </a:p>
        </p:txBody>
      </p:sp>
      <p:sp>
        <p:nvSpPr>
          <p:cNvPr id="8" name="4 Flecha abajo">
            <a:extLst>
              <a:ext uri="{FF2B5EF4-FFF2-40B4-BE49-F238E27FC236}">
                <a16:creationId xmlns:a16="http://schemas.microsoft.com/office/drawing/2014/main" id="{FEFB1B61-439B-1120-7169-7441AA4BD7F4}"/>
              </a:ext>
            </a:extLst>
          </p:cNvPr>
          <p:cNvSpPr/>
          <p:nvPr/>
        </p:nvSpPr>
        <p:spPr>
          <a:xfrm>
            <a:off x="4365292" y="3357034"/>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9" name="Text Box 5">
            <a:extLst>
              <a:ext uri="{FF2B5EF4-FFF2-40B4-BE49-F238E27FC236}">
                <a16:creationId xmlns:a16="http://schemas.microsoft.com/office/drawing/2014/main" id="{E3214AA7-5F28-FE0E-8B55-62EBA572FC36}"/>
              </a:ext>
            </a:extLst>
          </p:cNvPr>
          <p:cNvSpPr txBox="1">
            <a:spLocks noChangeArrowheads="1"/>
          </p:cNvSpPr>
          <p:nvPr/>
        </p:nvSpPr>
        <p:spPr bwMode="auto">
          <a:xfrm>
            <a:off x="484125" y="4123168"/>
            <a:ext cx="817574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algn="ctr" eaLnBrk="1" hangingPunct="1">
              <a:spcBef>
                <a:spcPct val="50000"/>
              </a:spcBef>
              <a:buClrTx/>
              <a:buFontTx/>
              <a:buNone/>
            </a:pPr>
            <a:r>
              <a:rPr lang="es-ES" altLang="es-ES" sz="1800" dirty="0">
                <a:latin typeface="Palatino" pitchFamily="2" charset="77"/>
                <a:ea typeface="Palatino" pitchFamily="2" charset="77"/>
              </a:rPr>
              <a:t>Síndrome clínico-metabólico</a:t>
            </a:r>
          </a:p>
          <a:p>
            <a:pPr algn="ctr" eaLnBrk="1" hangingPunct="1">
              <a:spcBef>
                <a:spcPct val="50000"/>
              </a:spcBef>
              <a:buClrTx/>
              <a:buFontTx/>
              <a:buNone/>
            </a:pPr>
            <a:r>
              <a:rPr lang="es-ES" altLang="es-ES" sz="1800" dirty="0">
                <a:latin typeface="Palatino" pitchFamily="2" charset="77"/>
                <a:ea typeface="Palatino" pitchFamily="2" charset="77"/>
              </a:rPr>
              <a:t>Síndrome vascular</a:t>
            </a:r>
          </a:p>
        </p:txBody>
      </p:sp>
    </p:spTree>
    <p:extLst>
      <p:ext uri="{BB962C8B-B14F-4D97-AF65-F5344CB8AC3E}">
        <p14:creationId xmlns:p14="http://schemas.microsoft.com/office/powerpoint/2010/main" val="16256716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916CC24-762C-D54F-8421-9BBE0D45D2A5}"/>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6" name="9 CuadroTexto">
            <a:extLst>
              <a:ext uri="{FF2B5EF4-FFF2-40B4-BE49-F238E27FC236}">
                <a16:creationId xmlns:a16="http://schemas.microsoft.com/office/drawing/2014/main" id="{66A1D2A5-8878-DB6B-A122-67C91537DCA1}"/>
              </a:ext>
            </a:extLst>
          </p:cNvPr>
          <p:cNvSpPr txBox="1">
            <a:spLocks noChangeArrowheads="1"/>
          </p:cNvSpPr>
          <p:nvPr/>
        </p:nvSpPr>
        <p:spPr bwMode="auto">
          <a:xfrm>
            <a:off x="511052" y="2160565"/>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CLASIFICACIÓN:</a:t>
            </a:r>
          </a:p>
        </p:txBody>
      </p:sp>
      <p:sp>
        <p:nvSpPr>
          <p:cNvPr id="9" name="Rectangle 3">
            <a:extLst>
              <a:ext uri="{FF2B5EF4-FFF2-40B4-BE49-F238E27FC236}">
                <a16:creationId xmlns:a16="http://schemas.microsoft.com/office/drawing/2014/main" id="{A267EBBF-AED6-24E4-03A4-68BD41B41EFE}"/>
              </a:ext>
            </a:extLst>
          </p:cNvPr>
          <p:cNvSpPr txBox="1">
            <a:spLocks/>
          </p:cNvSpPr>
          <p:nvPr/>
        </p:nvSpPr>
        <p:spPr>
          <a:xfrm>
            <a:off x="603504" y="2738192"/>
            <a:ext cx="7991856" cy="23874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solidFill>
                  <a:srgbClr val="FF0000"/>
                </a:solidFill>
                <a:latin typeface="Palatino" pitchFamily="2" charset="77"/>
                <a:ea typeface="Palatino" pitchFamily="2" charset="77"/>
              </a:rPr>
              <a:t>TIPO I</a:t>
            </a:r>
            <a:r>
              <a:rPr lang="es-ES" altLang="es-ES" sz="1800" dirty="0">
                <a:latin typeface="Palatino" pitchFamily="2" charset="77"/>
                <a:ea typeface="Palatino" pitchFamily="2" charset="77"/>
              </a:rPr>
              <a:t>: </a:t>
            </a:r>
            <a:r>
              <a:rPr lang="es-ES_tradnl" sz="1800" dirty="0">
                <a:latin typeface="Palatino" pitchFamily="2" charset="77"/>
                <a:ea typeface="Palatino" pitchFamily="2" charset="77"/>
              </a:rPr>
              <a:t>Diabetes Mellitus </a:t>
            </a:r>
            <a:r>
              <a:rPr lang="es-ES_tradnl" sz="1800" dirty="0" err="1">
                <a:latin typeface="Palatino" pitchFamily="2" charset="77"/>
                <a:ea typeface="Palatino" pitchFamily="2" charset="77"/>
              </a:rPr>
              <a:t>insulindependiente</a:t>
            </a:r>
            <a:r>
              <a:rPr lang="es-ES_tradnl" sz="1800" dirty="0">
                <a:latin typeface="Palatino" pitchFamily="2" charset="77"/>
                <a:ea typeface="Palatino" pitchFamily="2" charset="77"/>
              </a:rPr>
              <a:t> (DMID): &lt; 30 años, existencia en el sistema HLA de genes diabetogénicos que se activan mediante determinadas circunstancias. No suele haber historia familiar. Se caracteriza por </a:t>
            </a:r>
            <a:r>
              <a:rPr lang="es-ES_tradnl" sz="1800" dirty="0" err="1">
                <a:latin typeface="Palatino" pitchFamily="2" charset="77"/>
                <a:ea typeface="Palatino" pitchFamily="2" charset="77"/>
              </a:rPr>
              <a:t>insulinopenia</a:t>
            </a:r>
            <a:r>
              <a:rPr lang="es-ES_tradnl" sz="1800" dirty="0">
                <a:latin typeface="Palatino" pitchFamily="2" charset="77"/>
                <a:ea typeface="Palatino" pitchFamily="2" charset="77"/>
              </a:rPr>
              <a:t>. Subsidiario de insulina.</a:t>
            </a:r>
          </a:p>
          <a:p>
            <a:pPr>
              <a:lnSpc>
                <a:spcPct val="80000"/>
              </a:lnSpc>
              <a:buClr>
                <a:srgbClr val="FF0000"/>
              </a:buClr>
              <a:buSzPct val="110000"/>
            </a:pPr>
            <a:r>
              <a:rPr lang="es-ES_tradnl" altLang="es-ES" sz="1800" dirty="0">
                <a:solidFill>
                  <a:srgbClr val="FF0000"/>
                </a:solidFill>
                <a:latin typeface="Palatino" pitchFamily="2" charset="77"/>
                <a:ea typeface="Palatino" pitchFamily="2" charset="77"/>
              </a:rPr>
              <a:t>TIPO II</a:t>
            </a:r>
            <a:r>
              <a:rPr lang="es-ES_tradnl" altLang="es-ES" sz="1800" dirty="0">
                <a:latin typeface="Palatino" pitchFamily="2" charset="77"/>
                <a:ea typeface="Palatino" pitchFamily="2" charset="77"/>
              </a:rPr>
              <a:t>: </a:t>
            </a:r>
            <a:r>
              <a:rPr lang="es-ES_tradnl" sz="1800" dirty="0">
                <a:latin typeface="Palatino" pitchFamily="2" charset="77"/>
                <a:ea typeface="Palatino" pitchFamily="2" charset="77"/>
              </a:rPr>
              <a:t>D. Mellitus no </a:t>
            </a:r>
            <a:r>
              <a:rPr lang="es-ES_tradnl" sz="1800" dirty="0" err="1">
                <a:latin typeface="Palatino" pitchFamily="2" charset="77"/>
                <a:ea typeface="Palatino" pitchFamily="2" charset="77"/>
              </a:rPr>
              <a:t>insulindependiente</a:t>
            </a:r>
            <a:r>
              <a:rPr lang="es-ES_tradnl" sz="1800" dirty="0">
                <a:latin typeface="Palatino" pitchFamily="2" charset="77"/>
                <a:ea typeface="Palatino" pitchFamily="2" charset="77"/>
              </a:rPr>
              <a:t> (DMNI): &gt; 40 años, suele existir historia familiar, hiperglucemia, suele poderse controlar con dieta. Alteración de la estructura de la insulina o sus receptores. Cetoacidosis sólo en situaciones de mucho estrés.</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39463121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D033555-3238-F4E0-A831-FB9DBF7D5701}"/>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Rectángulo 4">
            <a:extLst>
              <a:ext uri="{FF2B5EF4-FFF2-40B4-BE49-F238E27FC236}">
                <a16:creationId xmlns:a16="http://schemas.microsoft.com/office/drawing/2014/main" id="{80B16DFF-B542-1FFE-88A9-4655847BCA2E}"/>
              </a:ext>
            </a:extLst>
          </p:cNvPr>
          <p:cNvSpPr/>
          <p:nvPr/>
        </p:nvSpPr>
        <p:spPr>
          <a:xfrm>
            <a:off x="3550633" y="1389059"/>
            <a:ext cx="2042731"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79722B58-ED26-2FDC-083C-4A26B0297DF3}"/>
              </a:ext>
            </a:extLst>
          </p:cNvPr>
          <p:cNvSpPr txBox="1"/>
          <p:nvPr/>
        </p:nvSpPr>
        <p:spPr>
          <a:xfrm>
            <a:off x="3458607" y="1460873"/>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Síndrome Diabético</a:t>
            </a:r>
            <a:endParaRPr lang="es-ES_tradnl" altLang="es-ES" sz="1200" dirty="0">
              <a:latin typeface="Palatino" pitchFamily="2" charset="77"/>
              <a:ea typeface="Palatino" pitchFamily="2" charset="77"/>
            </a:endParaRPr>
          </a:p>
        </p:txBody>
      </p:sp>
      <p:sp>
        <p:nvSpPr>
          <p:cNvPr id="7" name="Rectángulo 6">
            <a:extLst>
              <a:ext uri="{FF2B5EF4-FFF2-40B4-BE49-F238E27FC236}">
                <a16:creationId xmlns:a16="http://schemas.microsoft.com/office/drawing/2014/main" id="{DB4C210B-B6DC-CA71-EEF9-C9D3829A5AF0}"/>
              </a:ext>
            </a:extLst>
          </p:cNvPr>
          <p:cNvSpPr/>
          <p:nvPr/>
        </p:nvSpPr>
        <p:spPr>
          <a:xfrm>
            <a:off x="1323848" y="2163251"/>
            <a:ext cx="2042731"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E3BA02C4-DC5C-4840-ECE0-0B223EE6FA0E}"/>
              </a:ext>
            </a:extLst>
          </p:cNvPr>
          <p:cNvSpPr txBox="1"/>
          <p:nvPr/>
        </p:nvSpPr>
        <p:spPr>
          <a:xfrm>
            <a:off x="1231822" y="2235065"/>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Complicaciones Agudas</a:t>
            </a:r>
            <a:endParaRPr lang="es-ES_tradnl" altLang="es-ES" sz="1200" dirty="0">
              <a:latin typeface="Palatino" pitchFamily="2" charset="77"/>
              <a:ea typeface="Palatino" pitchFamily="2" charset="77"/>
            </a:endParaRPr>
          </a:p>
        </p:txBody>
      </p:sp>
      <p:sp>
        <p:nvSpPr>
          <p:cNvPr id="9" name="Rectángulo 8">
            <a:extLst>
              <a:ext uri="{FF2B5EF4-FFF2-40B4-BE49-F238E27FC236}">
                <a16:creationId xmlns:a16="http://schemas.microsoft.com/office/drawing/2014/main" id="{5EE3D7EA-BC01-CA6B-98B9-7EE860124F51}"/>
              </a:ext>
            </a:extLst>
          </p:cNvPr>
          <p:cNvSpPr/>
          <p:nvPr/>
        </p:nvSpPr>
        <p:spPr>
          <a:xfrm>
            <a:off x="5777418" y="2166666"/>
            <a:ext cx="2042731"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625D63D2-D0D6-CEAD-ADB9-F833D082EB79}"/>
              </a:ext>
            </a:extLst>
          </p:cNvPr>
          <p:cNvSpPr txBox="1"/>
          <p:nvPr/>
        </p:nvSpPr>
        <p:spPr>
          <a:xfrm>
            <a:off x="5685392" y="2238480"/>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Complicaciones Crónicas</a:t>
            </a:r>
            <a:endParaRPr lang="es-ES_tradnl" altLang="es-ES" sz="1200" dirty="0">
              <a:latin typeface="Palatino" pitchFamily="2" charset="77"/>
              <a:ea typeface="Palatino" pitchFamily="2" charset="77"/>
            </a:endParaRPr>
          </a:p>
        </p:txBody>
      </p:sp>
      <p:sp>
        <p:nvSpPr>
          <p:cNvPr id="11" name="Rectángulo 10">
            <a:extLst>
              <a:ext uri="{FF2B5EF4-FFF2-40B4-BE49-F238E27FC236}">
                <a16:creationId xmlns:a16="http://schemas.microsoft.com/office/drawing/2014/main" id="{80BB4F1D-F4B9-CD52-5348-C650C5ECF1E2}"/>
              </a:ext>
            </a:extLst>
          </p:cNvPr>
          <p:cNvSpPr/>
          <p:nvPr/>
        </p:nvSpPr>
        <p:spPr>
          <a:xfrm>
            <a:off x="1782856" y="2748426"/>
            <a:ext cx="1124713"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F5EF60E4-7BDF-BCC5-CD9E-BAA70624A298}"/>
              </a:ext>
            </a:extLst>
          </p:cNvPr>
          <p:cNvSpPr txBox="1"/>
          <p:nvPr/>
        </p:nvSpPr>
        <p:spPr>
          <a:xfrm>
            <a:off x="1231822" y="2820240"/>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COMA</a:t>
            </a:r>
            <a:endParaRPr lang="es-ES_tradnl" altLang="es-ES" sz="1200" dirty="0">
              <a:latin typeface="Palatino" pitchFamily="2" charset="77"/>
              <a:ea typeface="Palatino" pitchFamily="2" charset="77"/>
            </a:endParaRPr>
          </a:p>
        </p:txBody>
      </p:sp>
      <p:sp>
        <p:nvSpPr>
          <p:cNvPr id="13" name="Rectángulo 12">
            <a:extLst>
              <a:ext uri="{FF2B5EF4-FFF2-40B4-BE49-F238E27FC236}">
                <a16:creationId xmlns:a16="http://schemas.microsoft.com/office/drawing/2014/main" id="{A2BED315-3FBD-D017-1C64-2F7934F30B1D}"/>
              </a:ext>
            </a:extLst>
          </p:cNvPr>
          <p:cNvSpPr/>
          <p:nvPr/>
        </p:nvSpPr>
        <p:spPr>
          <a:xfrm>
            <a:off x="491158" y="3598608"/>
            <a:ext cx="1481328"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a:extLst>
              <a:ext uri="{FF2B5EF4-FFF2-40B4-BE49-F238E27FC236}">
                <a16:creationId xmlns:a16="http://schemas.microsoft.com/office/drawing/2014/main" id="{73FD7839-71E5-7465-9473-D3EB299E2686}"/>
              </a:ext>
            </a:extLst>
          </p:cNvPr>
          <p:cNvSpPr txBox="1"/>
          <p:nvPr/>
        </p:nvSpPr>
        <p:spPr>
          <a:xfrm>
            <a:off x="118429" y="3670420"/>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Hipoglucémico</a:t>
            </a:r>
            <a:endParaRPr lang="es-ES_tradnl" altLang="es-ES" sz="1200" dirty="0">
              <a:latin typeface="Palatino" pitchFamily="2" charset="77"/>
              <a:ea typeface="Palatino" pitchFamily="2" charset="77"/>
            </a:endParaRPr>
          </a:p>
        </p:txBody>
      </p:sp>
      <p:sp>
        <p:nvSpPr>
          <p:cNvPr id="15" name="Rectángulo 14">
            <a:extLst>
              <a:ext uri="{FF2B5EF4-FFF2-40B4-BE49-F238E27FC236}">
                <a16:creationId xmlns:a16="http://schemas.microsoft.com/office/drawing/2014/main" id="{E2DE54DC-8C8F-AEB1-CC65-CD647C6A2B5D}"/>
              </a:ext>
            </a:extLst>
          </p:cNvPr>
          <p:cNvSpPr/>
          <p:nvPr/>
        </p:nvSpPr>
        <p:spPr>
          <a:xfrm>
            <a:off x="2717943" y="3598608"/>
            <a:ext cx="1481328"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a:extLst>
              <a:ext uri="{FF2B5EF4-FFF2-40B4-BE49-F238E27FC236}">
                <a16:creationId xmlns:a16="http://schemas.microsoft.com/office/drawing/2014/main" id="{57BE6855-A842-3611-BD5D-74E957170B4E}"/>
              </a:ext>
            </a:extLst>
          </p:cNvPr>
          <p:cNvSpPr txBox="1"/>
          <p:nvPr/>
        </p:nvSpPr>
        <p:spPr>
          <a:xfrm>
            <a:off x="2345214" y="3670420"/>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Hiperglucémico</a:t>
            </a:r>
            <a:endParaRPr lang="es-ES_tradnl" altLang="es-ES" sz="1200" dirty="0">
              <a:latin typeface="Palatino" pitchFamily="2" charset="77"/>
              <a:ea typeface="Palatino" pitchFamily="2" charset="77"/>
            </a:endParaRPr>
          </a:p>
        </p:txBody>
      </p:sp>
      <p:sp>
        <p:nvSpPr>
          <p:cNvPr id="24" name="Rectángulo 23">
            <a:extLst>
              <a:ext uri="{FF2B5EF4-FFF2-40B4-BE49-F238E27FC236}">
                <a16:creationId xmlns:a16="http://schemas.microsoft.com/office/drawing/2014/main" id="{A89A40B2-B95A-50DA-621B-E78B2873EA6E}"/>
              </a:ext>
            </a:extLst>
          </p:cNvPr>
          <p:cNvSpPr/>
          <p:nvPr/>
        </p:nvSpPr>
        <p:spPr>
          <a:xfrm>
            <a:off x="5639375" y="3126353"/>
            <a:ext cx="2318813" cy="6450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CuadroTexto 24">
            <a:extLst>
              <a:ext uri="{FF2B5EF4-FFF2-40B4-BE49-F238E27FC236}">
                <a16:creationId xmlns:a16="http://schemas.microsoft.com/office/drawing/2014/main" id="{CDB90AD2-C3D1-C0A3-1EEE-02190320B52E}"/>
              </a:ext>
            </a:extLst>
          </p:cNvPr>
          <p:cNvSpPr txBox="1"/>
          <p:nvPr/>
        </p:nvSpPr>
        <p:spPr>
          <a:xfrm>
            <a:off x="5666880" y="3198167"/>
            <a:ext cx="2226785" cy="461665"/>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Glicosilación no enzimática</a:t>
            </a:r>
          </a:p>
          <a:p>
            <a:pPr algn="ctr" eaLnBrk="1" hangingPunct="1">
              <a:spcBef>
                <a:spcPct val="0"/>
              </a:spcBef>
              <a:buClrTx/>
              <a:buFontTx/>
              <a:buNone/>
            </a:pPr>
            <a:r>
              <a:rPr lang="es-ES" altLang="es-ES" sz="1200" dirty="0">
                <a:latin typeface="Palatino" pitchFamily="2" charset="77"/>
                <a:ea typeface="Palatino" pitchFamily="2" charset="77"/>
              </a:rPr>
              <a:t>Reacción de “Millard” : </a:t>
            </a:r>
            <a:r>
              <a:rPr lang="es-ES" altLang="es-ES" sz="1200" dirty="0" err="1">
                <a:latin typeface="Palatino" pitchFamily="2" charset="77"/>
                <a:ea typeface="Palatino" pitchFamily="2" charset="77"/>
              </a:rPr>
              <a:t>AGEs</a:t>
            </a:r>
            <a:endParaRPr lang="es-ES_tradnl" altLang="es-ES" sz="1200" dirty="0">
              <a:latin typeface="Palatino" pitchFamily="2" charset="77"/>
              <a:ea typeface="Palatino" pitchFamily="2" charset="77"/>
            </a:endParaRPr>
          </a:p>
        </p:txBody>
      </p:sp>
      <p:sp>
        <p:nvSpPr>
          <p:cNvPr id="26" name="Rectángulo 25">
            <a:extLst>
              <a:ext uri="{FF2B5EF4-FFF2-40B4-BE49-F238E27FC236}">
                <a16:creationId xmlns:a16="http://schemas.microsoft.com/office/drawing/2014/main" id="{9D6BC9D8-6B7A-A8DD-5297-A57304D3CB78}"/>
              </a:ext>
            </a:extLst>
          </p:cNvPr>
          <p:cNvSpPr/>
          <p:nvPr/>
        </p:nvSpPr>
        <p:spPr>
          <a:xfrm>
            <a:off x="7661798" y="4604409"/>
            <a:ext cx="1152144"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a:extLst>
              <a:ext uri="{FF2B5EF4-FFF2-40B4-BE49-F238E27FC236}">
                <a16:creationId xmlns:a16="http://schemas.microsoft.com/office/drawing/2014/main" id="{721D2972-DA2B-1DD1-DCBC-DEE3655F82F6}"/>
              </a:ext>
            </a:extLst>
          </p:cNvPr>
          <p:cNvSpPr txBox="1"/>
          <p:nvPr/>
        </p:nvSpPr>
        <p:spPr>
          <a:xfrm>
            <a:off x="7124478" y="4676223"/>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Infecciones</a:t>
            </a:r>
            <a:endParaRPr lang="es-ES_tradnl" altLang="es-ES" sz="1200" dirty="0">
              <a:latin typeface="Palatino" pitchFamily="2" charset="77"/>
              <a:ea typeface="Palatino" pitchFamily="2" charset="77"/>
            </a:endParaRPr>
          </a:p>
        </p:txBody>
      </p:sp>
      <p:sp>
        <p:nvSpPr>
          <p:cNvPr id="29" name="Rectángulo 28">
            <a:extLst>
              <a:ext uri="{FF2B5EF4-FFF2-40B4-BE49-F238E27FC236}">
                <a16:creationId xmlns:a16="http://schemas.microsoft.com/office/drawing/2014/main" id="{546C3746-9A90-382A-B9C7-023A0B3DAAC7}"/>
              </a:ext>
            </a:extLst>
          </p:cNvPr>
          <p:cNvSpPr/>
          <p:nvPr/>
        </p:nvSpPr>
        <p:spPr>
          <a:xfrm>
            <a:off x="6451742" y="4604409"/>
            <a:ext cx="1152144"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a:extLst>
              <a:ext uri="{FF2B5EF4-FFF2-40B4-BE49-F238E27FC236}">
                <a16:creationId xmlns:a16="http://schemas.microsoft.com/office/drawing/2014/main" id="{9DFC5916-C1D4-46D2-DC06-0AB24772B0BB}"/>
              </a:ext>
            </a:extLst>
          </p:cNvPr>
          <p:cNvSpPr txBox="1"/>
          <p:nvPr/>
        </p:nvSpPr>
        <p:spPr>
          <a:xfrm>
            <a:off x="5914422" y="4676223"/>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err="1">
                <a:latin typeface="Palatino" pitchFamily="2" charset="77"/>
                <a:ea typeface="Palatino" pitchFamily="2" charset="77"/>
              </a:rPr>
              <a:t>Retinopatia</a:t>
            </a:r>
            <a:endParaRPr lang="es-ES_tradnl" altLang="es-ES" sz="1200" dirty="0">
              <a:latin typeface="Palatino" pitchFamily="2" charset="77"/>
              <a:ea typeface="Palatino" pitchFamily="2" charset="77"/>
            </a:endParaRPr>
          </a:p>
        </p:txBody>
      </p:sp>
      <p:sp>
        <p:nvSpPr>
          <p:cNvPr id="31" name="Rectángulo 30">
            <a:extLst>
              <a:ext uri="{FF2B5EF4-FFF2-40B4-BE49-F238E27FC236}">
                <a16:creationId xmlns:a16="http://schemas.microsoft.com/office/drawing/2014/main" id="{7F1AFBDE-E14C-437C-496A-3A024880748B}"/>
              </a:ext>
            </a:extLst>
          </p:cNvPr>
          <p:cNvSpPr/>
          <p:nvPr/>
        </p:nvSpPr>
        <p:spPr>
          <a:xfrm>
            <a:off x="5241686" y="4605247"/>
            <a:ext cx="1152144"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CuadroTexto 31">
            <a:extLst>
              <a:ext uri="{FF2B5EF4-FFF2-40B4-BE49-F238E27FC236}">
                <a16:creationId xmlns:a16="http://schemas.microsoft.com/office/drawing/2014/main" id="{10EF2D40-540A-800D-1362-B4E18A5AE7B8}"/>
              </a:ext>
            </a:extLst>
          </p:cNvPr>
          <p:cNvSpPr txBox="1"/>
          <p:nvPr/>
        </p:nvSpPr>
        <p:spPr>
          <a:xfrm>
            <a:off x="4704366" y="4677061"/>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err="1">
                <a:latin typeface="Palatino" pitchFamily="2" charset="77"/>
                <a:ea typeface="Palatino" pitchFamily="2" charset="77"/>
              </a:rPr>
              <a:t>Neuropatia</a:t>
            </a:r>
            <a:endParaRPr lang="es-ES_tradnl" altLang="es-ES" sz="1200" dirty="0">
              <a:latin typeface="Palatino" pitchFamily="2" charset="77"/>
              <a:ea typeface="Palatino" pitchFamily="2" charset="77"/>
            </a:endParaRPr>
          </a:p>
        </p:txBody>
      </p:sp>
      <p:sp>
        <p:nvSpPr>
          <p:cNvPr id="33" name="Rectángulo 32">
            <a:extLst>
              <a:ext uri="{FF2B5EF4-FFF2-40B4-BE49-F238E27FC236}">
                <a16:creationId xmlns:a16="http://schemas.microsoft.com/office/drawing/2014/main" id="{9B084B46-25A0-54BC-5ADB-320B59059021}"/>
              </a:ext>
            </a:extLst>
          </p:cNvPr>
          <p:cNvSpPr/>
          <p:nvPr/>
        </p:nvSpPr>
        <p:spPr>
          <a:xfrm>
            <a:off x="4027207" y="4604409"/>
            <a:ext cx="1152144" cy="420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CuadroTexto 33">
            <a:extLst>
              <a:ext uri="{FF2B5EF4-FFF2-40B4-BE49-F238E27FC236}">
                <a16:creationId xmlns:a16="http://schemas.microsoft.com/office/drawing/2014/main" id="{601127CF-9CCD-4ECD-26DB-AA943D412150}"/>
              </a:ext>
            </a:extLst>
          </p:cNvPr>
          <p:cNvSpPr txBox="1"/>
          <p:nvPr/>
        </p:nvSpPr>
        <p:spPr>
          <a:xfrm>
            <a:off x="3489887" y="4676223"/>
            <a:ext cx="2226785" cy="276999"/>
          </a:xfrm>
          <a:prstGeom prst="rect">
            <a:avLst/>
          </a:prstGeom>
          <a:noFill/>
        </p:spPr>
        <p:txBody>
          <a:bodyPr wrap="square">
            <a:spAutoFit/>
          </a:bodyPr>
          <a:lstStyle/>
          <a:p>
            <a:pPr algn="ctr" eaLnBrk="1" hangingPunct="1">
              <a:spcBef>
                <a:spcPct val="0"/>
              </a:spcBef>
              <a:buClrTx/>
              <a:buFontTx/>
              <a:buNone/>
            </a:pPr>
            <a:r>
              <a:rPr lang="es-ES" altLang="es-ES" sz="1200" dirty="0" err="1">
                <a:latin typeface="Palatino" pitchFamily="2" charset="77"/>
                <a:ea typeface="Palatino" pitchFamily="2" charset="77"/>
              </a:rPr>
              <a:t>Nefropatia</a:t>
            </a:r>
            <a:endParaRPr lang="es-ES_tradnl" altLang="es-ES" sz="1200" dirty="0">
              <a:latin typeface="Palatino" pitchFamily="2" charset="77"/>
              <a:ea typeface="Palatino" pitchFamily="2" charset="77"/>
            </a:endParaRPr>
          </a:p>
        </p:txBody>
      </p:sp>
      <p:sp>
        <p:nvSpPr>
          <p:cNvPr id="35" name="Rectángulo 34">
            <a:extLst>
              <a:ext uri="{FF2B5EF4-FFF2-40B4-BE49-F238E27FC236}">
                <a16:creationId xmlns:a16="http://schemas.microsoft.com/office/drawing/2014/main" id="{2AE50B85-45A5-CA9D-56C8-9911BC79C19D}"/>
              </a:ext>
            </a:extLst>
          </p:cNvPr>
          <p:cNvSpPr/>
          <p:nvPr/>
        </p:nvSpPr>
        <p:spPr>
          <a:xfrm>
            <a:off x="2413012" y="4604409"/>
            <a:ext cx="1551860" cy="79770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CuadroTexto 35">
            <a:extLst>
              <a:ext uri="{FF2B5EF4-FFF2-40B4-BE49-F238E27FC236}">
                <a16:creationId xmlns:a16="http://schemas.microsoft.com/office/drawing/2014/main" id="{A6715363-1535-BD74-D6A1-4777A8DA9EA4}"/>
              </a:ext>
            </a:extLst>
          </p:cNvPr>
          <p:cNvSpPr txBox="1"/>
          <p:nvPr/>
        </p:nvSpPr>
        <p:spPr>
          <a:xfrm>
            <a:off x="2075447" y="4676223"/>
            <a:ext cx="2226785" cy="646331"/>
          </a:xfrm>
          <a:prstGeom prst="rect">
            <a:avLst/>
          </a:prstGeom>
          <a:noFill/>
        </p:spPr>
        <p:txBody>
          <a:bodyPr wrap="square">
            <a:spAutoFit/>
          </a:bodyPr>
          <a:lstStyle/>
          <a:p>
            <a:pPr algn="ctr" eaLnBrk="1" hangingPunct="1">
              <a:spcBef>
                <a:spcPct val="0"/>
              </a:spcBef>
              <a:buClrTx/>
              <a:buFontTx/>
              <a:buNone/>
            </a:pPr>
            <a:r>
              <a:rPr lang="es-ES" altLang="es-ES" sz="1200" dirty="0">
                <a:latin typeface="Palatino" pitchFamily="2" charset="77"/>
                <a:ea typeface="Palatino" pitchFamily="2" charset="77"/>
              </a:rPr>
              <a:t>Vasculopatía</a:t>
            </a:r>
          </a:p>
          <a:p>
            <a:pPr algn="ctr" eaLnBrk="1" hangingPunct="1">
              <a:spcBef>
                <a:spcPct val="0"/>
              </a:spcBef>
              <a:buClrTx/>
              <a:buFontTx/>
              <a:buNone/>
            </a:pPr>
            <a:r>
              <a:rPr lang="es-ES" altLang="es-ES" sz="1200" dirty="0">
                <a:latin typeface="Palatino" pitchFamily="2" charset="77"/>
                <a:ea typeface="Palatino" pitchFamily="2" charset="77"/>
              </a:rPr>
              <a:t>- Macroangiopatía</a:t>
            </a:r>
          </a:p>
          <a:p>
            <a:pPr algn="ctr" eaLnBrk="1" hangingPunct="1">
              <a:spcBef>
                <a:spcPct val="0"/>
              </a:spcBef>
              <a:buClrTx/>
              <a:buFontTx/>
              <a:buNone/>
            </a:pPr>
            <a:r>
              <a:rPr lang="es-ES" altLang="es-ES" sz="1200" dirty="0">
                <a:latin typeface="Palatino" pitchFamily="2" charset="77"/>
                <a:ea typeface="Palatino" pitchFamily="2" charset="77"/>
              </a:rPr>
              <a:t>- Microangiopatía</a:t>
            </a:r>
            <a:endParaRPr lang="es-ES_tradnl" altLang="es-ES" sz="1200" dirty="0">
              <a:latin typeface="Palatino" pitchFamily="2" charset="77"/>
              <a:ea typeface="Palatino" pitchFamily="2" charset="77"/>
            </a:endParaRPr>
          </a:p>
        </p:txBody>
      </p:sp>
      <p:cxnSp>
        <p:nvCxnSpPr>
          <p:cNvPr id="49" name="Conector angular 48">
            <a:extLst>
              <a:ext uri="{FF2B5EF4-FFF2-40B4-BE49-F238E27FC236}">
                <a16:creationId xmlns:a16="http://schemas.microsoft.com/office/drawing/2014/main" id="{1636B282-EC55-AB8E-3B4F-D9F2406FC444}"/>
              </a:ext>
            </a:extLst>
          </p:cNvPr>
          <p:cNvCxnSpPr>
            <a:stCxn id="5" idx="2"/>
            <a:endCxn id="7" idx="0"/>
          </p:cNvCxnSpPr>
          <p:nvPr/>
        </p:nvCxnSpPr>
        <p:spPr>
          <a:xfrm rot="5400000">
            <a:off x="3281824" y="873075"/>
            <a:ext cx="353567" cy="2226785"/>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ector angular 52">
            <a:extLst>
              <a:ext uri="{FF2B5EF4-FFF2-40B4-BE49-F238E27FC236}">
                <a16:creationId xmlns:a16="http://schemas.microsoft.com/office/drawing/2014/main" id="{AEC4B561-48BD-CC81-86D7-2F4A10A255FE}"/>
              </a:ext>
            </a:extLst>
          </p:cNvPr>
          <p:cNvCxnSpPr>
            <a:stCxn id="5" idx="2"/>
            <a:endCxn id="9" idx="0"/>
          </p:cNvCxnSpPr>
          <p:nvPr/>
        </p:nvCxnSpPr>
        <p:spPr>
          <a:xfrm rot="16200000" flipH="1">
            <a:off x="5506900" y="874782"/>
            <a:ext cx="356982" cy="2226785"/>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angular 54">
            <a:extLst>
              <a:ext uri="{FF2B5EF4-FFF2-40B4-BE49-F238E27FC236}">
                <a16:creationId xmlns:a16="http://schemas.microsoft.com/office/drawing/2014/main" id="{F030329A-ACCF-126A-62D3-B68AE01B7767}"/>
              </a:ext>
            </a:extLst>
          </p:cNvPr>
          <p:cNvCxnSpPr>
            <a:stCxn id="7" idx="2"/>
            <a:endCxn id="11" idx="0"/>
          </p:cNvCxnSpPr>
          <p:nvPr/>
        </p:nvCxnSpPr>
        <p:spPr>
          <a:xfrm rot="5400000">
            <a:off x="2262939" y="2666151"/>
            <a:ext cx="164550" cy="1"/>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ector angular 56">
            <a:extLst>
              <a:ext uri="{FF2B5EF4-FFF2-40B4-BE49-F238E27FC236}">
                <a16:creationId xmlns:a16="http://schemas.microsoft.com/office/drawing/2014/main" id="{D4B8421A-1E22-CDA7-8D0A-345806C31226}"/>
              </a:ext>
            </a:extLst>
          </p:cNvPr>
          <p:cNvCxnSpPr>
            <a:stCxn id="11" idx="2"/>
            <a:endCxn id="13" idx="0"/>
          </p:cNvCxnSpPr>
          <p:nvPr/>
        </p:nvCxnSpPr>
        <p:spPr>
          <a:xfrm rot="5400000">
            <a:off x="1573740" y="2827134"/>
            <a:ext cx="429557" cy="1113391"/>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ector angular 58">
            <a:extLst>
              <a:ext uri="{FF2B5EF4-FFF2-40B4-BE49-F238E27FC236}">
                <a16:creationId xmlns:a16="http://schemas.microsoft.com/office/drawing/2014/main" id="{5145E0A1-B7FB-FE57-DBCC-C65E88E3E7D3}"/>
              </a:ext>
            </a:extLst>
          </p:cNvPr>
          <p:cNvCxnSpPr>
            <a:stCxn id="11" idx="2"/>
            <a:endCxn id="15" idx="0"/>
          </p:cNvCxnSpPr>
          <p:nvPr/>
        </p:nvCxnSpPr>
        <p:spPr>
          <a:xfrm rot="16200000" flipH="1">
            <a:off x="2687132" y="2827132"/>
            <a:ext cx="429557" cy="1113394"/>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angular 60">
            <a:extLst>
              <a:ext uri="{FF2B5EF4-FFF2-40B4-BE49-F238E27FC236}">
                <a16:creationId xmlns:a16="http://schemas.microsoft.com/office/drawing/2014/main" id="{4EFE2B9E-24E5-FCAF-02E7-10D898786998}"/>
              </a:ext>
            </a:extLst>
          </p:cNvPr>
          <p:cNvCxnSpPr>
            <a:stCxn id="9" idx="2"/>
            <a:endCxn id="24" idx="0"/>
          </p:cNvCxnSpPr>
          <p:nvPr/>
        </p:nvCxnSpPr>
        <p:spPr>
          <a:xfrm rot="5400000">
            <a:off x="6529252" y="2856821"/>
            <a:ext cx="539062" cy="2"/>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ector angular 62">
            <a:extLst>
              <a:ext uri="{FF2B5EF4-FFF2-40B4-BE49-F238E27FC236}">
                <a16:creationId xmlns:a16="http://schemas.microsoft.com/office/drawing/2014/main" id="{EE1B57E9-2451-3314-27F8-97AF1FBCB516}"/>
              </a:ext>
            </a:extLst>
          </p:cNvPr>
          <p:cNvCxnSpPr>
            <a:stCxn id="24" idx="2"/>
            <a:endCxn id="26" idx="0"/>
          </p:cNvCxnSpPr>
          <p:nvPr/>
        </p:nvCxnSpPr>
        <p:spPr>
          <a:xfrm rot="16200000" flipH="1">
            <a:off x="7101803" y="3468341"/>
            <a:ext cx="833047" cy="1439088"/>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ector angular 64">
            <a:extLst>
              <a:ext uri="{FF2B5EF4-FFF2-40B4-BE49-F238E27FC236}">
                <a16:creationId xmlns:a16="http://schemas.microsoft.com/office/drawing/2014/main" id="{B5A19881-B44F-7B6A-98D4-211826D97EB4}"/>
              </a:ext>
            </a:extLst>
          </p:cNvPr>
          <p:cNvCxnSpPr>
            <a:stCxn id="24" idx="2"/>
            <a:endCxn id="29" idx="0"/>
          </p:cNvCxnSpPr>
          <p:nvPr/>
        </p:nvCxnSpPr>
        <p:spPr>
          <a:xfrm rot="16200000" flipH="1">
            <a:off x="6496775" y="4073369"/>
            <a:ext cx="833047" cy="229032"/>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ector angular 66">
            <a:extLst>
              <a:ext uri="{FF2B5EF4-FFF2-40B4-BE49-F238E27FC236}">
                <a16:creationId xmlns:a16="http://schemas.microsoft.com/office/drawing/2014/main" id="{81771AEA-A35B-3A9A-F789-C55EDF69C5BD}"/>
              </a:ext>
            </a:extLst>
          </p:cNvPr>
          <p:cNvCxnSpPr>
            <a:stCxn id="24" idx="2"/>
            <a:endCxn id="31" idx="0"/>
          </p:cNvCxnSpPr>
          <p:nvPr/>
        </p:nvCxnSpPr>
        <p:spPr>
          <a:xfrm rot="5400000">
            <a:off x="5891328" y="3697792"/>
            <a:ext cx="833885" cy="981024"/>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ector angular 68">
            <a:extLst>
              <a:ext uri="{FF2B5EF4-FFF2-40B4-BE49-F238E27FC236}">
                <a16:creationId xmlns:a16="http://schemas.microsoft.com/office/drawing/2014/main" id="{8F8277D9-2C18-B236-1D41-0AB6442DF8A3}"/>
              </a:ext>
            </a:extLst>
          </p:cNvPr>
          <p:cNvCxnSpPr>
            <a:stCxn id="24" idx="2"/>
            <a:endCxn id="33" idx="0"/>
          </p:cNvCxnSpPr>
          <p:nvPr/>
        </p:nvCxnSpPr>
        <p:spPr>
          <a:xfrm rot="5400000">
            <a:off x="5284508" y="3090134"/>
            <a:ext cx="833047" cy="2195503"/>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ector angular 70">
            <a:extLst>
              <a:ext uri="{FF2B5EF4-FFF2-40B4-BE49-F238E27FC236}">
                <a16:creationId xmlns:a16="http://schemas.microsoft.com/office/drawing/2014/main" id="{7FBD33EB-FE13-BC52-84B4-FBB269D931AB}"/>
              </a:ext>
            </a:extLst>
          </p:cNvPr>
          <p:cNvCxnSpPr>
            <a:stCxn id="24" idx="2"/>
            <a:endCxn id="35" idx="0"/>
          </p:cNvCxnSpPr>
          <p:nvPr/>
        </p:nvCxnSpPr>
        <p:spPr>
          <a:xfrm rot="5400000">
            <a:off x="4577339" y="2382965"/>
            <a:ext cx="833047" cy="3609840"/>
          </a:xfrm>
          <a:prstGeom prst="bentConnector3">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520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35E0B3B-A326-F891-5225-998C5BB53BB6}"/>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1288AE77-2473-D492-D811-00914744B2D8}"/>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01.</a:t>
            </a:r>
            <a:r>
              <a:rPr lang="es-ES" altLang="es-ES" sz="1400" b="1" dirty="0">
                <a:solidFill>
                  <a:schemeClr val="bg1"/>
                </a:solidFill>
                <a:latin typeface="Palatino" pitchFamily="2" charset="77"/>
                <a:ea typeface="Palatino" pitchFamily="2" charset="77"/>
              </a:rPr>
              <a:t> Cáncer Oral: Epidemiología</a:t>
            </a:r>
          </a:p>
        </p:txBody>
      </p:sp>
      <p:graphicFrame>
        <p:nvGraphicFramePr>
          <p:cNvPr id="2" name="Object 9">
            <a:extLst>
              <a:ext uri="{FF2B5EF4-FFF2-40B4-BE49-F238E27FC236}">
                <a16:creationId xmlns:a16="http://schemas.microsoft.com/office/drawing/2014/main" id="{18BA07DC-5EBD-BED7-40A8-BFBA5E6FDE3A}"/>
              </a:ext>
            </a:extLst>
          </p:cNvPr>
          <p:cNvGraphicFramePr>
            <a:graphicFrameLocks noChangeAspect="1"/>
          </p:cNvGraphicFramePr>
          <p:nvPr>
            <p:extLst>
              <p:ext uri="{D42A27DB-BD31-4B8C-83A1-F6EECF244321}">
                <p14:modId xmlns:p14="http://schemas.microsoft.com/office/powerpoint/2010/main" val="2311621209"/>
              </p:ext>
            </p:extLst>
          </p:nvPr>
        </p:nvGraphicFramePr>
        <p:xfrm>
          <a:off x="878681" y="1774371"/>
          <a:ext cx="7386637" cy="4891087"/>
        </p:xfrm>
        <a:graphic>
          <a:graphicData uri="http://schemas.openxmlformats.org/drawingml/2006/chart">
            <c:chart xmlns:c="http://schemas.openxmlformats.org/drawingml/2006/chart" xmlns:r="http://schemas.openxmlformats.org/officeDocument/2006/relationships" r:id="rId3"/>
          </a:graphicData>
        </a:graphic>
      </p:graphicFrame>
      <p:sp>
        <p:nvSpPr>
          <p:cNvPr id="7" name="9 CuadroTexto">
            <a:extLst>
              <a:ext uri="{FF2B5EF4-FFF2-40B4-BE49-F238E27FC236}">
                <a16:creationId xmlns:a16="http://schemas.microsoft.com/office/drawing/2014/main" id="{5D2FF1EA-EADF-ADDA-BCB2-2B7951705D4C}"/>
              </a:ext>
            </a:extLst>
          </p:cNvPr>
          <p:cNvSpPr txBox="1">
            <a:spLocks noChangeArrowheads="1"/>
          </p:cNvSpPr>
          <p:nvPr/>
        </p:nvSpPr>
        <p:spPr bwMode="auto">
          <a:xfrm>
            <a:off x="511052" y="1355893"/>
            <a:ext cx="68041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MORTALIDAD POR CÁNCER ORAL EN ESPAÑA</a:t>
            </a:r>
          </a:p>
        </p:txBody>
      </p:sp>
    </p:spTree>
    <p:extLst>
      <p:ext uri="{BB962C8B-B14F-4D97-AF65-F5344CB8AC3E}">
        <p14:creationId xmlns:p14="http://schemas.microsoft.com/office/powerpoint/2010/main" val="32799924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E77E93E-F3AF-0AD9-5DAE-CC1B30AD3DF2}"/>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9 CuadroTexto">
            <a:extLst>
              <a:ext uri="{FF2B5EF4-FFF2-40B4-BE49-F238E27FC236}">
                <a16:creationId xmlns:a16="http://schemas.microsoft.com/office/drawing/2014/main" id="{21455E38-9519-2FCF-DDA3-FF58E3A48038}"/>
              </a:ext>
            </a:extLst>
          </p:cNvPr>
          <p:cNvSpPr txBox="1">
            <a:spLocks noChangeArrowheads="1"/>
          </p:cNvSpPr>
          <p:nvPr/>
        </p:nvSpPr>
        <p:spPr bwMode="auto">
          <a:xfrm>
            <a:off x="511052" y="2160565"/>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CONCLUSIONES:</a:t>
            </a:r>
          </a:p>
        </p:txBody>
      </p:sp>
      <p:sp>
        <p:nvSpPr>
          <p:cNvPr id="6" name="Rectangle 3">
            <a:extLst>
              <a:ext uri="{FF2B5EF4-FFF2-40B4-BE49-F238E27FC236}">
                <a16:creationId xmlns:a16="http://schemas.microsoft.com/office/drawing/2014/main" id="{E332C8F0-9DF0-3A53-BB4D-63E0F2C5EEB3}"/>
              </a:ext>
            </a:extLst>
          </p:cNvPr>
          <p:cNvSpPr txBox="1">
            <a:spLocks/>
          </p:cNvSpPr>
          <p:nvPr/>
        </p:nvSpPr>
        <p:spPr>
          <a:xfrm>
            <a:off x="603504" y="2738192"/>
            <a:ext cx="7991856" cy="23874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Las alteraciones tisulares derivadas de la diabetes predisponen a la periodontitis.</a:t>
            </a:r>
          </a:p>
          <a:p>
            <a:pPr>
              <a:lnSpc>
                <a:spcPct val="80000"/>
              </a:lnSpc>
              <a:buClr>
                <a:srgbClr val="FF0000"/>
              </a:buClr>
              <a:buSzPct val="110000"/>
            </a:pPr>
            <a:r>
              <a:rPr lang="es-ES" altLang="es-ES" sz="1800" dirty="0">
                <a:latin typeface="Palatino" pitchFamily="2" charset="77"/>
                <a:ea typeface="Palatino" pitchFamily="2" charset="77"/>
              </a:rPr>
              <a:t>Las alteraciones inmunitarias agudizan y aceleran la progresión.</a:t>
            </a:r>
          </a:p>
          <a:p>
            <a:pPr>
              <a:lnSpc>
                <a:spcPct val="80000"/>
              </a:lnSpc>
              <a:buClr>
                <a:srgbClr val="FF0000"/>
              </a:buClr>
              <a:buSzPct val="110000"/>
            </a:pPr>
            <a:r>
              <a:rPr lang="es-ES" altLang="es-ES" sz="1800" dirty="0">
                <a:latin typeface="Palatino" pitchFamily="2" charset="77"/>
                <a:ea typeface="Palatino" pitchFamily="2" charset="77"/>
              </a:rPr>
              <a:t>Los procesos periodontales afectan al control de la diabetes.</a:t>
            </a:r>
          </a:p>
          <a:p>
            <a:pPr>
              <a:lnSpc>
                <a:spcPct val="80000"/>
              </a:lnSpc>
              <a:buClr>
                <a:srgbClr val="FF0000"/>
              </a:buClr>
              <a:buSzPct val="110000"/>
            </a:pPr>
            <a:r>
              <a:rPr lang="es-ES" altLang="es-ES" sz="1800" dirty="0">
                <a:latin typeface="Palatino" pitchFamily="2" charset="77"/>
                <a:ea typeface="Palatino" pitchFamily="2" charset="77"/>
              </a:rPr>
              <a:t>Solo el tratamiento combinado soluciona el círculo.</a:t>
            </a:r>
          </a:p>
        </p:txBody>
      </p:sp>
    </p:spTree>
    <p:extLst>
      <p:ext uri="{BB962C8B-B14F-4D97-AF65-F5344CB8AC3E}">
        <p14:creationId xmlns:p14="http://schemas.microsoft.com/office/powerpoint/2010/main" val="25786333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FDD0736-D9F5-3CF8-0D10-9375BECFDCCA}"/>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Text Box 5">
            <a:extLst>
              <a:ext uri="{FF2B5EF4-FFF2-40B4-BE49-F238E27FC236}">
                <a16:creationId xmlns:a16="http://schemas.microsoft.com/office/drawing/2014/main" id="{E6B4D50A-E95E-FD97-E059-29576607D4C2}"/>
              </a:ext>
            </a:extLst>
          </p:cNvPr>
          <p:cNvSpPr txBox="1">
            <a:spLocks noChangeArrowheads="1"/>
          </p:cNvSpPr>
          <p:nvPr/>
        </p:nvSpPr>
        <p:spPr bwMode="auto">
          <a:xfrm>
            <a:off x="511052" y="2067088"/>
            <a:ext cx="8175748"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1.- </a:t>
            </a:r>
            <a:r>
              <a:rPr lang="es-ES" altLang="es-ES" sz="1800" dirty="0">
                <a:latin typeface="Palatino" pitchFamily="2" charset="77"/>
                <a:ea typeface="Palatino" pitchFamily="2" charset="77"/>
              </a:rPr>
              <a:t>Comp. Cutáneas: 30% Máculas rojizas.</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2</a:t>
            </a:r>
            <a:r>
              <a:rPr lang="es-ES" altLang="es-ES" sz="1800" dirty="0">
                <a:solidFill>
                  <a:srgbClr val="FF0000"/>
                </a:solidFill>
                <a:latin typeface="Palatino" pitchFamily="2" charset="77"/>
                <a:ea typeface="Palatino" pitchFamily="2" charset="77"/>
              </a:rPr>
              <a:t>.- </a:t>
            </a:r>
            <a:r>
              <a:rPr lang="es-ES" altLang="es-ES" sz="1800" dirty="0">
                <a:latin typeface="Palatino" pitchFamily="2" charset="77"/>
                <a:ea typeface="Palatino" pitchFamily="2" charset="77"/>
              </a:rPr>
              <a:t>Comp. Neurológicas: 90% Polineuropatías.</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3.- </a:t>
            </a:r>
            <a:r>
              <a:rPr lang="es-ES" altLang="es-ES" sz="1800" dirty="0">
                <a:latin typeface="Palatino" pitchFamily="2" charset="77"/>
                <a:ea typeface="Palatino" pitchFamily="2" charset="77"/>
              </a:rPr>
              <a:t>Comp. Oculares: Retinopatía diabética.</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4.- </a:t>
            </a:r>
            <a:r>
              <a:rPr lang="es-ES" altLang="es-ES" sz="1800" dirty="0">
                <a:latin typeface="Palatino" pitchFamily="2" charset="77"/>
                <a:ea typeface="Palatino" pitchFamily="2" charset="77"/>
              </a:rPr>
              <a:t>Comp. Renales: </a:t>
            </a:r>
            <a:r>
              <a:rPr lang="es-ES" altLang="es-ES" sz="1800" dirty="0" err="1">
                <a:latin typeface="Palatino" pitchFamily="2" charset="77"/>
                <a:ea typeface="Palatino" pitchFamily="2" charset="77"/>
              </a:rPr>
              <a:t>Insuf</a:t>
            </a:r>
            <a:r>
              <a:rPr lang="es-ES" altLang="es-ES" sz="1800" dirty="0">
                <a:latin typeface="Palatino" pitchFamily="2" charset="77"/>
                <a:ea typeface="Palatino" pitchFamily="2" charset="77"/>
              </a:rPr>
              <a:t>. Renal aguda y nefropatía diabética.</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5.- </a:t>
            </a:r>
            <a:r>
              <a:rPr lang="es-ES" altLang="es-ES" sz="1800" dirty="0">
                <a:latin typeface="Palatino" pitchFamily="2" charset="77"/>
                <a:ea typeface="Palatino" pitchFamily="2" charset="77"/>
              </a:rPr>
              <a:t>Comp. Vasculares: Macro o microangiopatías.</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6.- </a:t>
            </a:r>
            <a:r>
              <a:rPr lang="es-ES" altLang="es-ES" sz="1800" dirty="0">
                <a:latin typeface="Palatino" pitchFamily="2" charset="77"/>
                <a:ea typeface="Palatino" pitchFamily="2" charset="77"/>
              </a:rPr>
              <a:t>Cetoacidosis diabética:</a:t>
            </a:r>
          </a:p>
        </p:txBody>
      </p:sp>
      <p:sp>
        <p:nvSpPr>
          <p:cNvPr id="9" name="9 CuadroTexto">
            <a:extLst>
              <a:ext uri="{FF2B5EF4-FFF2-40B4-BE49-F238E27FC236}">
                <a16:creationId xmlns:a16="http://schemas.microsoft.com/office/drawing/2014/main" id="{5EAF115B-47CC-5E77-A783-9D127C67601B}"/>
              </a:ext>
            </a:extLst>
          </p:cNvPr>
          <p:cNvSpPr txBox="1">
            <a:spLocks noChangeArrowheads="1"/>
          </p:cNvSpPr>
          <p:nvPr/>
        </p:nvSpPr>
        <p:spPr bwMode="auto">
          <a:xfrm>
            <a:off x="511052" y="1355893"/>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REPERCUSIONES GENERALES</a:t>
            </a:r>
          </a:p>
        </p:txBody>
      </p:sp>
      <p:sp>
        <p:nvSpPr>
          <p:cNvPr id="10" name="CuadroTexto 9">
            <a:extLst>
              <a:ext uri="{FF2B5EF4-FFF2-40B4-BE49-F238E27FC236}">
                <a16:creationId xmlns:a16="http://schemas.microsoft.com/office/drawing/2014/main" id="{2A3C91ED-40B5-5984-D2F1-F79DBFE42AEF}"/>
              </a:ext>
            </a:extLst>
          </p:cNvPr>
          <p:cNvSpPr txBox="1"/>
          <p:nvPr/>
        </p:nvSpPr>
        <p:spPr>
          <a:xfrm>
            <a:off x="3224777" y="4155921"/>
            <a:ext cx="3813048" cy="2169825"/>
          </a:xfrm>
          <a:prstGeom prst="rect">
            <a:avLst/>
          </a:prstGeom>
          <a:noFill/>
        </p:spPr>
        <p:txBody>
          <a:bodyPr wrap="square" rtlCol="0">
            <a:spAutoFit/>
          </a:bodyPr>
          <a:lstStyle/>
          <a:p>
            <a:pPr marL="285750" indent="-285750" eaLnBrk="1" hangingPunct="1">
              <a:spcBef>
                <a:spcPct val="50000"/>
              </a:spcBef>
              <a:buClr>
                <a:srgbClr val="FF0000"/>
              </a:buClr>
              <a:buFont typeface="Arial" panose="020B0604020202020204" pitchFamily="34" charset="0"/>
              <a:buChar char="•"/>
            </a:pPr>
            <a:r>
              <a:rPr lang="es-ES" altLang="es-ES" sz="1800" dirty="0">
                <a:latin typeface="Palatino" pitchFamily="2" charset="77"/>
                <a:ea typeface="Palatino" pitchFamily="2" charset="77"/>
              </a:rPr>
              <a:t>Más </a:t>
            </a:r>
            <a:r>
              <a:rPr lang="es-ES" altLang="es-ES" sz="1800" dirty="0" err="1">
                <a:latin typeface="Palatino" pitchFamily="2" charset="77"/>
                <a:ea typeface="Palatino" pitchFamily="2" charset="77"/>
              </a:rPr>
              <a:t>frec</a:t>
            </a:r>
            <a:r>
              <a:rPr lang="es-ES" altLang="es-ES" sz="1800" dirty="0">
                <a:latin typeface="Palatino" pitchFamily="2" charset="77"/>
                <a:ea typeface="Palatino" pitchFamily="2" charset="77"/>
              </a:rPr>
              <a:t>. Tipo I</a:t>
            </a:r>
          </a:p>
          <a:p>
            <a:pPr marL="285750" indent="-285750" eaLnBrk="1" hangingPunct="1">
              <a:spcBef>
                <a:spcPct val="50000"/>
              </a:spcBef>
              <a:buClr>
                <a:srgbClr val="FF0000"/>
              </a:buClr>
              <a:buFont typeface="Arial" panose="020B0604020202020204" pitchFamily="34" charset="0"/>
              <a:buChar char="•"/>
            </a:pPr>
            <a:r>
              <a:rPr lang="es-ES" altLang="es-ES" sz="1800" dirty="0" err="1">
                <a:latin typeface="Palatino" pitchFamily="2" charset="77"/>
                <a:ea typeface="Palatino" pitchFamily="2" charset="77"/>
              </a:rPr>
              <a:t>Stréss</a:t>
            </a:r>
            <a:r>
              <a:rPr lang="es-ES" altLang="es-ES" sz="1800" dirty="0">
                <a:latin typeface="Palatino" pitchFamily="2" charset="77"/>
                <a:ea typeface="Palatino" pitchFamily="2" charset="77"/>
              </a:rPr>
              <a:t> o infecciones</a:t>
            </a:r>
          </a:p>
          <a:p>
            <a:pPr marL="285750" indent="-285750" eaLnBrk="1" hangingPunct="1">
              <a:spcBef>
                <a:spcPct val="50000"/>
              </a:spcBef>
              <a:buClr>
                <a:srgbClr val="FF0000"/>
              </a:buClr>
              <a:buFont typeface="Arial" panose="020B0604020202020204" pitchFamily="34" charset="0"/>
              <a:buChar char="•"/>
            </a:pPr>
            <a:r>
              <a:rPr lang="es-ES" altLang="es-ES" sz="1800" dirty="0">
                <a:latin typeface="Palatino" pitchFamily="2" charset="77"/>
                <a:ea typeface="Palatino" pitchFamily="2" charset="77"/>
              </a:rPr>
              <a:t>CLINICA: Vómitos, debilidad, poliuria y polidipsia acentuadas.</a:t>
            </a:r>
          </a:p>
          <a:p>
            <a:pPr marL="285750" indent="-285750" eaLnBrk="1" hangingPunct="1">
              <a:spcBef>
                <a:spcPct val="50000"/>
              </a:spcBef>
              <a:buClr>
                <a:srgbClr val="FF0000"/>
              </a:buClr>
              <a:buFont typeface="Arial" panose="020B0604020202020204" pitchFamily="34" charset="0"/>
              <a:buChar char="•"/>
            </a:pPr>
            <a:r>
              <a:rPr lang="es-ES" altLang="es-ES" dirty="0">
                <a:latin typeface="Palatino" pitchFamily="2" charset="77"/>
                <a:ea typeface="Palatino" pitchFamily="2" charset="77"/>
              </a:rPr>
              <a:t>TTO: Rehidratación con solución isotónica V.I e insulina V.I.</a:t>
            </a:r>
            <a:endParaRPr lang="es-ES" altLang="es-ES" sz="1800" dirty="0">
              <a:latin typeface="Palatino" pitchFamily="2" charset="77"/>
              <a:ea typeface="Palatino" pitchFamily="2" charset="77"/>
            </a:endParaRPr>
          </a:p>
        </p:txBody>
      </p:sp>
    </p:spTree>
    <p:extLst>
      <p:ext uri="{BB962C8B-B14F-4D97-AF65-F5344CB8AC3E}">
        <p14:creationId xmlns:p14="http://schemas.microsoft.com/office/powerpoint/2010/main" val="570971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965A388-701F-3B52-8545-E69CB08F76E2}"/>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Text Box 5">
            <a:extLst>
              <a:ext uri="{FF2B5EF4-FFF2-40B4-BE49-F238E27FC236}">
                <a16:creationId xmlns:a16="http://schemas.microsoft.com/office/drawing/2014/main" id="{D61460C1-EFEF-67AA-AA1B-4771C8A9EB22}"/>
              </a:ext>
            </a:extLst>
          </p:cNvPr>
          <p:cNvSpPr txBox="1">
            <a:spLocks noChangeArrowheads="1"/>
          </p:cNvSpPr>
          <p:nvPr/>
        </p:nvSpPr>
        <p:spPr bwMode="auto">
          <a:xfrm>
            <a:off x="511052" y="2067088"/>
            <a:ext cx="81757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1.- </a:t>
            </a:r>
            <a:r>
              <a:rPr lang="es-ES" altLang="es-ES" sz="1800" dirty="0">
                <a:latin typeface="Palatino" pitchFamily="2" charset="77"/>
                <a:ea typeface="Palatino" pitchFamily="2" charset="77"/>
              </a:rPr>
              <a:t>Caries: Aumenta incidencia y agresividad.</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2</a:t>
            </a:r>
            <a:r>
              <a:rPr lang="es-ES" altLang="es-ES" sz="1800" dirty="0">
                <a:solidFill>
                  <a:srgbClr val="FF0000"/>
                </a:solidFill>
                <a:latin typeface="Palatino" pitchFamily="2" charset="77"/>
                <a:ea typeface="Palatino" pitchFamily="2" charset="77"/>
              </a:rPr>
              <a:t>.- </a:t>
            </a:r>
            <a:r>
              <a:rPr lang="es-ES" altLang="es-ES" sz="1800" dirty="0">
                <a:latin typeface="Palatino" pitchFamily="2" charset="77"/>
                <a:ea typeface="Palatino" pitchFamily="2" charset="77"/>
              </a:rPr>
              <a:t>Ulceras orales: Aumenta incidencia.</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3.- </a:t>
            </a:r>
            <a:r>
              <a:rPr lang="es-ES" altLang="es-ES" sz="1800" dirty="0" err="1">
                <a:latin typeface="Palatino" pitchFamily="2" charset="77"/>
                <a:ea typeface="Palatino" pitchFamily="2" charset="77"/>
              </a:rPr>
              <a:t>Candidosis</a:t>
            </a:r>
            <a:r>
              <a:rPr lang="es-ES" altLang="es-ES" sz="1800" dirty="0">
                <a:latin typeface="Palatino" pitchFamily="2" charset="77"/>
                <a:ea typeface="Palatino" pitchFamily="2" charset="77"/>
              </a:rPr>
              <a:t> oral: Aumenta incidencia.</a:t>
            </a:r>
          </a:p>
        </p:txBody>
      </p:sp>
      <p:sp>
        <p:nvSpPr>
          <p:cNvPr id="6" name="9 CuadroTexto">
            <a:extLst>
              <a:ext uri="{FF2B5EF4-FFF2-40B4-BE49-F238E27FC236}">
                <a16:creationId xmlns:a16="http://schemas.microsoft.com/office/drawing/2014/main" id="{06AAABD5-246B-C651-9284-FC97B494DBFD}"/>
              </a:ext>
            </a:extLst>
          </p:cNvPr>
          <p:cNvSpPr txBox="1">
            <a:spLocks noChangeArrowheads="1"/>
          </p:cNvSpPr>
          <p:nvPr/>
        </p:nvSpPr>
        <p:spPr bwMode="auto">
          <a:xfrm>
            <a:off x="511052" y="1355893"/>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REPERCUSIONES NO PERIOD.</a:t>
            </a:r>
          </a:p>
        </p:txBody>
      </p:sp>
      <p:pic>
        <p:nvPicPr>
          <p:cNvPr id="7" name="Picture 7" descr="5">
            <a:extLst>
              <a:ext uri="{FF2B5EF4-FFF2-40B4-BE49-F238E27FC236}">
                <a16:creationId xmlns:a16="http://schemas.microsoft.com/office/drawing/2014/main" id="{ADC45E19-6D9F-61FD-4A4D-DBE9203FD0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7900" y="4026408"/>
            <a:ext cx="4648200" cy="216058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8" name="Rectángulo 7">
            <a:extLst>
              <a:ext uri="{FF2B5EF4-FFF2-40B4-BE49-F238E27FC236}">
                <a16:creationId xmlns:a16="http://schemas.microsoft.com/office/drawing/2014/main" id="{B7A51EAA-CB2A-F6DC-E6E2-D2CA09B4AF7C}"/>
              </a:ext>
            </a:extLst>
          </p:cNvPr>
          <p:cNvSpPr/>
          <p:nvPr/>
        </p:nvSpPr>
        <p:spPr>
          <a:xfrm rot="10800000" flipH="1">
            <a:off x="2142507" y="4107156"/>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003610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AA86F46-C14E-B40D-78E1-4D8D27C77962}"/>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Text Box 5">
            <a:extLst>
              <a:ext uri="{FF2B5EF4-FFF2-40B4-BE49-F238E27FC236}">
                <a16:creationId xmlns:a16="http://schemas.microsoft.com/office/drawing/2014/main" id="{FC4AD5B1-D2BC-3894-8AFB-C903DAA8AC77}"/>
              </a:ext>
            </a:extLst>
          </p:cNvPr>
          <p:cNvSpPr txBox="1">
            <a:spLocks noChangeArrowheads="1"/>
          </p:cNvSpPr>
          <p:nvPr/>
        </p:nvSpPr>
        <p:spPr bwMode="auto">
          <a:xfrm>
            <a:off x="511052" y="2067088"/>
            <a:ext cx="817574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4.- </a:t>
            </a:r>
            <a:r>
              <a:rPr lang="es-ES" altLang="es-ES" sz="1800" dirty="0">
                <a:latin typeface="Palatino" pitchFamily="2" charset="77"/>
                <a:ea typeface="Palatino" pitchFamily="2" charset="77"/>
              </a:rPr>
              <a:t>Xerostomía: Por alteración tanto cualitativa como cuantitativa de la saliva. Más frecuente en tipo II. </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5</a:t>
            </a:r>
            <a:r>
              <a:rPr lang="es-ES" altLang="es-ES" sz="1800" dirty="0">
                <a:solidFill>
                  <a:srgbClr val="FF0000"/>
                </a:solidFill>
                <a:latin typeface="Palatino" pitchFamily="2" charset="77"/>
                <a:ea typeface="Palatino" pitchFamily="2" charset="77"/>
              </a:rPr>
              <a:t>.- </a:t>
            </a:r>
            <a:r>
              <a:rPr lang="es-ES" altLang="es-ES" sz="1800" dirty="0">
                <a:latin typeface="Palatino" pitchFamily="2" charset="77"/>
                <a:ea typeface="Palatino" pitchFamily="2" charset="77"/>
              </a:rPr>
              <a:t>Liquen plano. Leucoplasia y reacciones liquenoides: Aumenta incidencia por inmunosupresión y/o fármacos.</a:t>
            </a:r>
          </a:p>
          <a:p>
            <a:pPr eaLnBrk="1" hangingPunct="1">
              <a:spcBef>
                <a:spcPct val="50000"/>
              </a:spcBef>
              <a:buClrTx/>
              <a:buFontTx/>
              <a:buNone/>
            </a:pPr>
            <a:r>
              <a:rPr lang="es-ES" altLang="es-ES" sz="1800" b="1" dirty="0">
                <a:solidFill>
                  <a:srgbClr val="FF0000"/>
                </a:solidFill>
                <a:latin typeface="Palatino" pitchFamily="2" charset="77"/>
                <a:ea typeface="Palatino" pitchFamily="2" charset="77"/>
              </a:rPr>
              <a:t>6.- </a:t>
            </a:r>
            <a:r>
              <a:rPr lang="es-ES" altLang="es-ES" sz="1800" dirty="0">
                <a:latin typeface="Palatino" pitchFamily="2" charset="77"/>
                <a:ea typeface="Palatino" pitchFamily="2" charset="77"/>
              </a:rPr>
              <a:t>Alteración en el desarrollo dental.</a:t>
            </a:r>
          </a:p>
        </p:txBody>
      </p:sp>
      <p:sp>
        <p:nvSpPr>
          <p:cNvPr id="6" name="9 CuadroTexto">
            <a:extLst>
              <a:ext uri="{FF2B5EF4-FFF2-40B4-BE49-F238E27FC236}">
                <a16:creationId xmlns:a16="http://schemas.microsoft.com/office/drawing/2014/main" id="{2CFDAB9C-F96F-23D4-C1C5-5E5444C866BA}"/>
              </a:ext>
            </a:extLst>
          </p:cNvPr>
          <p:cNvSpPr txBox="1">
            <a:spLocks noChangeArrowheads="1"/>
          </p:cNvSpPr>
          <p:nvPr/>
        </p:nvSpPr>
        <p:spPr bwMode="auto">
          <a:xfrm>
            <a:off x="511052" y="1355893"/>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REPERCUSIONES NO PERIOD.</a:t>
            </a:r>
          </a:p>
        </p:txBody>
      </p:sp>
      <p:pic>
        <p:nvPicPr>
          <p:cNvPr id="7" name="Picture 6" descr="6">
            <a:extLst>
              <a:ext uri="{FF2B5EF4-FFF2-40B4-BE49-F238E27FC236}">
                <a16:creationId xmlns:a16="http://schemas.microsoft.com/office/drawing/2014/main" id="{0047667D-341F-194E-4548-AC61C8EA1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0536" y="4163277"/>
            <a:ext cx="4042927" cy="2346671"/>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8" name="Rectángulo 7">
            <a:extLst>
              <a:ext uri="{FF2B5EF4-FFF2-40B4-BE49-F238E27FC236}">
                <a16:creationId xmlns:a16="http://schemas.microsoft.com/office/drawing/2014/main" id="{8B014978-FE7E-B97D-8C65-743CE47CC80C}"/>
              </a:ext>
            </a:extLst>
          </p:cNvPr>
          <p:cNvSpPr/>
          <p:nvPr/>
        </p:nvSpPr>
        <p:spPr>
          <a:xfrm rot="5400000" flipH="1">
            <a:off x="5259005" y="353278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877716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49A694-D186-7F30-B014-23478EF8E88A}"/>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descr="3">
            <a:extLst>
              <a:ext uri="{FF2B5EF4-FFF2-40B4-BE49-F238E27FC236}">
                <a16:creationId xmlns:a16="http://schemas.microsoft.com/office/drawing/2014/main" id="{5384EE14-5347-7B0C-EF25-FED85DB28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1597152"/>
            <a:ext cx="4648200" cy="30575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6" name="Picture 4" descr="4">
            <a:extLst>
              <a:ext uri="{FF2B5EF4-FFF2-40B4-BE49-F238E27FC236}">
                <a16:creationId xmlns:a16="http://schemas.microsoft.com/office/drawing/2014/main" id="{A13DDC3F-0532-B52F-52A1-E606DD33DB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3657600"/>
            <a:ext cx="4638675" cy="30162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C5373E6-27B7-98E7-CAEB-84B750AED068}"/>
              </a:ext>
            </a:extLst>
          </p:cNvPr>
          <p:cNvSpPr txBox="1"/>
          <p:nvPr/>
        </p:nvSpPr>
        <p:spPr>
          <a:xfrm>
            <a:off x="1912103" y="921482"/>
            <a:ext cx="5319794" cy="369332"/>
          </a:xfrm>
          <a:prstGeom prst="rect">
            <a:avLst/>
          </a:prstGeom>
          <a:noFill/>
        </p:spPr>
        <p:txBody>
          <a:bodyPr wrap="square">
            <a:spAutoFit/>
          </a:bodyPr>
          <a:lstStyle/>
          <a:p>
            <a:pPr algn="ctr" eaLnBrk="1" hangingPunct="1">
              <a:spcBef>
                <a:spcPct val="0"/>
              </a:spcBef>
              <a:buClrTx/>
              <a:buFontTx/>
              <a:buNone/>
            </a:pPr>
            <a:r>
              <a:rPr lang="es-ES_tradnl" altLang="es-ES" dirty="0">
                <a:solidFill>
                  <a:srgbClr val="FF0000"/>
                </a:solidFill>
                <a:latin typeface="Palatino" pitchFamily="2" charset="77"/>
                <a:ea typeface="Palatino" pitchFamily="2" charset="77"/>
              </a:rPr>
              <a:t>REPERCUSIONES PERIODONTALES</a:t>
            </a:r>
            <a:endParaRPr lang="es-ES" altLang="es-ES" sz="1800" dirty="0">
              <a:solidFill>
                <a:srgbClr val="FF0000"/>
              </a:solidFill>
              <a:latin typeface="Palatino" pitchFamily="2" charset="77"/>
              <a:ea typeface="Palatino" pitchFamily="2" charset="77"/>
            </a:endParaRPr>
          </a:p>
        </p:txBody>
      </p:sp>
      <p:sp>
        <p:nvSpPr>
          <p:cNvPr id="8" name="Rectángulo 7">
            <a:extLst>
              <a:ext uri="{FF2B5EF4-FFF2-40B4-BE49-F238E27FC236}">
                <a16:creationId xmlns:a16="http://schemas.microsoft.com/office/drawing/2014/main" id="{FD0C0DF1-A895-EDB8-B6A1-C0384B04893F}"/>
              </a:ext>
            </a:extLst>
          </p:cNvPr>
          <p:cNvSpPr/>
          <p:nvPr/>
        </p:nvSpPr>
        <p:spPr>
          <a:xfrm flipH="1">
            <a:off x="4199907" y="5324313"/>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51992D4E-8272-CF1A-E01D-657FC15A689B}"/>
              </a:ext>
            </a:extLst>
          </p:cNvPr>
          <p:cNvSpPr/>
          <p:nvPr/>
        </p:nvSpPr>
        <p:spPr>
          <a:xfrm flipH="1">
            <a:off x="4819032" y="1757520"/>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007653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C423CAD-6DC8-8625-EEE9-F64E23713C0C}"/>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pic>
        <p:nvPicPr>
          <p:cNvPr id="5" name="Picture 2" descr="1">
            <a:extLst>
              <a:ext uri="{FF2B5EF4-FFF2-40B4-BE49-F238E27FC236}">
                <a16:creationId xmlns:a16="http://schemas.microsoft.com/office/drawing/2014/main" id="{E2230807-3A8A-AB36-495B-597156B73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616" y="3255264"/>
            <a:ext cx="4876800" cy="32623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6" name="Picture 3" descr="2">
            <a:extLst>
              <a:ext uri="{FF2B5EF4-FFF2-40B4-BE49-F238E27FC236}">
                <a16:creationId xmlns:a16="http://schemas.microsoft.com/office/drawing/2014/main" id="{EDC051DE-74D7-2B93-F8E5-A38426C279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177" y="879918"/>
            <a:ext cx="4951079" cy="326231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43E608ED-9ADB-1849-DF59-0166ABF5260F}"/>
              </a:ext>
            </a:extLst>
          </p:cNvPr>
          <p:cNvSpPr/>
          <p:nvPr/>
        </p:nvSpPr>
        <p:spPr>
          <a:xfrm flipH="1">
            <a:off x="3887884" y="1090008"/>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7519641E-A921-312C-5159-2636BACE020C}"/>
              </a:ext>
            </a:extLst>
          </p:cNvPr>
          <p:cNvSpPr/>
          <p:nvPr/>
        </p:nvSpPr>
        <p:spPr>
          <a:xfrm flipH="1">
            <a:off x="5166123" y="5083078"/>
            <a:ext cx="134585" cy="1224410"/>
          </a:xfrm>
          <a:prstGeom prst="rect">
            <a:avLst/>
          </a:prstGeom>
          <a:solidFill>
            <a:srgbClr val="F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457947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877103-C7BC-0817-C454-6FA0FA7F7883}"/>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8" name="9 CuadroTexto">
            <a:extLst>
              <a:ext uri="{FF2B5EF4-FFF2-40B4-BE49-F238E27FC236}">
                <a16:creationId xmlns:a16="http://schemas.microsoft.com/office/drawing/2014/main" id="{7389E668-A5ED-3D35-624D-AA88EDD7C8EA}"/>
              </a:ext>
            </a:extLst>
          </p:cNvPr>
          <p:cNvSpPr txBox="1">
            <a:spLocks noChangeArrowheads="1"/>
          </p:cNvSpPr>
          <p:nvPr/>
        </p:nvSpPr>
        <p:spPr bwMode="auto">
          <a:xfrm>
            <a:off x="511052" y="2160565"/>
            <a:ext cx="5427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s-ES" altLang="es-ES" sz="1800" dirty="0">
                <a:solidFill>
                  <a:srgbClr val="FF0000"/>
                </a:solidFill>
                <a:latin typeface="Palatino" pitchFamily="2" charset="77"/>
                <a:ea typeface="Palatino" pitchFamily="2" charset="77"/>
              </a:rPr>
              <a:t>CONCLUSIONES:</a:t>
            </a:r>
          </a:p>
        </p:txBody>
      </p:sp>
      <p:sp>
        <p:nvSpPr>
          <p:cNvPr id="9" name="Rectangle 3">
            <a:extLst>
              <a:ext uri="{FF2B5EF4-FFF2-40B4-BE49-F238E27FC236}">
                <a16:creationId xmlns:a16="http://schemas.microsoft.com/office/drawing/2014/main" id="{0BF80214-3EE0-3E73-D8EB-D68A36EFFE53}"/>
              </a:ext>
            </a:extLst>
          </p:cNvPr>
          <p:cNvSpPr txBox="1">
            <a:spLocks/>
          </p:cNvSpPr>
          <p:nvPr/>
        </p:nvSpPr>
        <p:spPr>
          <a:xfrm>
            <a:off x="603504" y="2738192"/>
            <a:ext cx="7991856" cy="23874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Clr>
                <a:srgbClr val="FF0000"/>
              </a:buClr>
              <a:buSzPct val="110000"/>
            </a:pPr>
            <a:r>
              <a:rPr lang="es-ES" altLang="es-ES" sz="1800" dirty="0">
                <a:latin typeface="Palatino" pitchFamily="2" charset="77"/>
                <a:ea typeface="Palatino" pitchFamily="2" charset="77"/>
              </a:rPr>
              <a:t>Los pacientes con diabetes con un mal control de la glicemia tienen mayor riesgo de progresión de la </a:t>
            </a:r>
            <a:r>
              <a:rPr lang="es-ES" altLang="es-ES" sz="1800" dirty="0" err="1">
                <a:latin typeface="Palatino" pitchFamily="2" charset="77"/>
                <a:ea typeface="Palatino" pitchFamily="2" charset="77"/>
              </a:rPr>
              <a:t>enf</a:t>
            </a:r>
            <a:r>
              <a:rPr lang="es-ES" altLang="es-ES" sz="1800" dirty="0">
                <a:latin typeface="Palatino" pitchFamily="2" charset="77"/>
                <a:ea typeface="Palatino" pitchFamily="2" charset="77"/>
              </a:rPr>
              <a:t>. Periodontal.</a:t>
            </a:r>
          </a:p>
          <a:p>
            <a:pPr>
              <a:lnSpc>
                <a:spcPct val="80000"/>
              </a:lnSpc>
              <a:buClr>
                <a:srgbClr val="FF0000"/>
              </a:buClr>
              <a:buSzPct val="110000"/>
            </a:pPr>
            <a:r>
              <a:rPr lang="es-ES" altLang="es-ES" sz="1800" dirty="0">
                <a:latin typeface="Palatino" pitchFamily="2" charset="77"/>
                <a:ea typeface="Palatino" pitchFamily="2" charset="77"/>
              </a:rPr>
              <a:t>Existe una relación bidireccional entre diabetes y </a:t>
            </a:r>
            <a:r>
              <a:rPr lang="es-ES" altLang="es-ES" sz="1800" dirty="0" err="1">
                <a:latin typeface="Palatino" pitchFamily="2" charset="77"/>
                <a:ea typeface="Palatino" pitchFamily="2" charset="77"/>
              </a:rPr>
              <a:t>enf</a:t>
            </a:r>
            <a:r>
              <a:rPr lang="es-ES" altLang="es-ES" sz="1800" dirty="0">
                <a:latin typeface="Palatino" pitchFamily="2" charset="77"/>
                <a:ea typeface="Palatino" pitchFamily="2" charset="77"/>
              </a:rPr>
              <a:t>. Periodontal.</a:t>
            </a:r>
          </a:p>
        </p:txBody>
      </p:sp>
    </p:spTree>
    <p:extLst>
      <p:ext uri="{BB962C8B-B14F-4D97-AF65-F5344CB8AC3E}">
        <p14:creationId xmlns:p14="http://schemas.microsoft.com/office/powerpoint/2010/main" val="42914508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2726E9D1-8CFA-C4CB-8AE1-5E72B90E31FA}"/>
              </a:ext>
            </a:extLst>
          </p:cNvPr>
          <p:cNvGrpSpPr/>
          <p:nvPr/>
        </p:nvGrpSpPr>
        <p:grpSpPr>
          <a:xfrm>
            <a:off x="699461" y="1227431"/>
            <a:ext cx="7745078" cy="4403137"/>
            <a:chOff x="-288991" y="818951"/>
            <a:chExt cx="9868051" cy="5610063"/>
          </a:xfrm>
        </p:grpSpPr>
        <p:sp>
          <p:nvSpPr>
            <p:cNvPr id="5" name="AutoShape 2">
              <a:extLst>
                <a:ext uri="{FF2B5EF4-FFF2-40B4-BE49-F238E27FC236}">
                  <a16:creationId xmlns:a16="http://schemas.microsoft.com/office/drawing/2014/main" id="{11E410A0-20A4-02AB-5842-5FB5B020915E}"/>
                </a:ext>
              </a:extLst>
            </p:cNvPr>
            <p:cNvSpPr>
              <a:spLocks noChangeArrowheads="1"/>
            </p:cNvSpPr>
            <p:nvPr/>
          </p:nvSpPr>
          <p:spPr bwMode="auto">
            <a:xfrm rot="-2700000">
              <a:off x="2858561" y="1979967"/>
              <a:ext cx="3200400" cy="3200400"/>
            </a:xfrm>
            <a:prstGeom prst="bevel">
              <a:avLst>
                <a:gd name="adj" fmla="val 50000"/>
              </a:avLst>
            </a:prstGeom>
            <a:solidFill>
              <a:srgbClr val="FF0000"/>
            </a:solidFill>
            <a:ln w="12700">
              <a:no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S" altLang="es-ES" sz="1100"/>
            </a:p>
          </p:txBody>
        </p:sp>
        <p:sp>
          <p:nvSpPr>
            <p:cNvPr id="6" name="AutoShape 3">
              <a:extLst>
                <a:ext uri="{FF2B5EF4-FFF2-40B4-BE49-F238E27FC236}">
                  <a16:creationId xmlns:a16="http://schemas.microsoft.com/office/drawing/2014/main" id="{682FE836-FA3E-1DF6-03AF-915841E0E7A4}"/>
                </a:ext>
              </a:extLst>
            </p:cNvPr>
            <p:cNvSpPr>
              <a:spLocks noChangeArrowheads="1"/>
            </p:cNvSpPr>
            <p:nvPr/>
          </p:nvSpPr>
          <p:spPr bwMode="auto">
            <a:xfrm rot="8100000">
              <a:off x="3639611" y="2761017"/>
              <a:ext cx="1638300" cy="1638300"/>
            </a:xfrm>
            <a:prstGeom prst="bevel">
              <a:avLst>
                <a:gd name="adj" fmla="val 50000"/>
              </a:avLst>
            </a:prstGeom>
            <a:solidFill>
              <a:srgbClr val="FF0000"/>
            </a:solidFill>
            <a:ln w="12700">
              <a:no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S" altLang="es-ES" sz="1100" dirty="0"/>
            </a:p>
          </p:txBody>
        </p:sp>
        <p:sp>
          <p:nvSpPr>
            <p:cNvPr id="7" name="Text Box 5">
              <a:extLst>
                <a:ext uri="{FF2B5EF4-FFF2-40B4-BE49-F238E27FC236}">
                  <a16:creationId xmlns:a16="http://schemas.microsoft.com/office/drawing/2014/main" id="{48ABCA8D-2637-EB2E-A1BE-6F4760FBFEC0}"/>
                </a:ext>
              </a:extLst>
            </p:cNvPr>
            <p:cNvSpPr txBox="1">
              <a:spLocks noChangeArrowheads="1"/>
            </p:cNvSpPr>
            <p:nvPr/>
          </p:nvSpPr>
          <p:spPr bwMode="auto">
            <a:xfrm>
              <a:off x="7327931" y="3231130"/>
              <a:ext cx="2251129" cy="76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FontTx/>
                <a:buNone/>
              </a:pPr>
              <a:r>
                <a:rPr lang="es-ES_tradnl" altLang="es-ES" sz="1800" dirty="0">
                  <a:latin typeface="Palatino" pitchFamily="2" charset="77"/>
                  <a:ea typeface="Palatino" pitchFamily="2" charset="77"/>
                </a:rPr>
                <a:t>Susceptibilidad</a:t>
              </a:r>
            </a:p>
            <a:p>
              <a:pPr algn="ctr" eaLnBrk="1" hangingPunct="1">
                <a:lnSpc>
                  <a:spcPct val="90000"/>
                </a:lnSpc>
                <a:spcBef>
                  <a:spcPct val="0"/>
                </a:spcBef>
                <a:buFontTx/>
                <a:buNone/>
              </a:pPr>
              <a:r>
                <a:rPr lang="es-ES_tradnl" altLang="es-ES" sz="1800" dirty="0">
                  <a:latin typeface="Palatino" pitchFamily="2" charset="77"/>
                  <a:ea typeface="Palatino" pitchFamily="2" charset="77"/>
                </a:rPr>
                <a:t>genética</a:t>
              </a:r>
            </a:p>
          </p:txBody>
        </p:sp>
        <p:sp>
          <p:nvSpPr>
            <p:cNvPr id="8" name="Text Box 6">
              <a:extLst>
                <a:ext uri="{FF2B5EF4-FFF2-40B4-BE49-F238E27FC236}">
                  <a16:creationId xmlns:a16="http://schemas.microsoft.com/office/drawing/2014/main" id="{F30D9C47-5E39-DBBD-4C7F-9C8A06DC005D}"/>
                </a:ext>
              </a:extLst>
            </p:cNvPr>
            <p:cNvSpPr txBox="1">
              <a:spLocks noChangeArrowheads="1"/>
            </p:cNvSpPr>
            <p:nvPr/>
          </p:nvSpPr>
          <p:spPr bwMode="auto">
            <a:xfrm>
              <a:off x="-288991" y="3220019"/>
              <a:ext cx="1856947" cy="76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FontTx/>
                <a:buNone/>
              </a:pPr>
              <a:r>
                <a:rPr lang="es-ES_tradnl" altLang="es-ES" sz="1800" dirty="0">
                  <a:latin typeface="Palatino" pitchFamily="2" charset="77"/>
                  <a:ea typeface="Palatino" pitchFamily="2" charset="77"/>
                </a:rPr>
                <a:t>Condiciones</a:t>
              </a:r>
            </a:p>
            <a:p>
              <a:pPr algn="ctr" eaLnBrk="1" hangingPunct="1">
                <a:lnSpc>
                  <a:spcPct val="90000"/>
                </a:lnSpc>
                <a:spcBef>
                  <a:spcPct val="0"/>
                </a:spcBef>
                <a:buFontTx/>
                <a:buNone/>
              </a:pPr>
              <a:r>
                <a:rPr lang="es-ES_tradnl" altLang="es-ES" sz="1800" dirty="0">
                  <a:latin typeface="Palatino" pitchFamily="2" charset="77"/>
                  <a:ea typeface="Palatino" pitchFamily="2" charset="77"/>
                </a:rPr>
                <a:t>  médicas   </a:t>
              </a:r>
            </a:p>
          </p:txBody>
        </p:sp>
        <p:sp>
          <p:nvSpPr>
            <p:cNvPr id="9" name="Text Box 7">
              <a:extLst>
                <a:ext uri="{FF2B5EF4-FFF2-40B4-BE49-F238E27FC236}">
                  <a16:creationId xmlns:a16="http://schemas.microsoft.com/office/drawing/2014/main" id="{8F23F05B-12A4-DF1D-BC36-63A7114EE956}"/>
                </a:ext>
              </a:extLst>
            </p:cNvPr>
            <p:cNvSpPr txBox="1">
              <a:spLocks noChangeArrowheads="1"/>
            </p:cNvSpPr>
            <p:nvPr/>
          </p:nvSpPr>
          <p:spPr bwMode="auto">
            <a:xfrm>
              <a:off x="3697763" y="5984915"/>
              <a:ext cx="1521995" cy="44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FontTx/>
                <a:buNone/>
              </a:pPr>
              <a:r>
                <a:rPr lang="es-ES_tradnl" altLang="es-ES" sz="1800" dirty="0">
                  <a:latin typeface="Palatino" pitchFamily="2" charset="77"/>
                  <a:ea typeface="Palatino" pitchFamily="2" charset="77"/>
                </a:rPr>
                <a:t>Ambiente</a:t>
              </a:r>
            </a:p>
          </p:txBody>
        </p:sp>
        <p:sp>
          <p:nvSpPr>
            <p:cNvPr id="10" name="Text Box 5">
              <a:extLst>
                <a:ext uri="{FF2B5EF4-FFF2-40B4-BE49-F238E27FC236}">
                  <a16:creationId xmlns:a16="http://schemas.microsoft.com/office/drawing/2014/main" id="{6D3A7641-3851-D798-4AFB-281E10E779BF}"/>
                </a:ext>
              </a:extLst>
            </p:cNvPr>
            <p:cNvSpPr txBox="1">
              <a:spLocks noChangeArrowheads="1"/>
            </p:cNvSpPr>
            <p:nvPr/>
          </p:nvSpPr>
          <p:spPr bwMode="auto">
            <a:xfrm>
              <a:off x="3745760" y="818951"/>
              <a:ext cx="1426001" cy="44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FontTx/>
                <a:buNone/>
              </a:pPr>
              <a:r>
                <a:rPr lang="es-ES_tradnl" altLang="es-ES" sz="1800" dirty="0">
                  <a:latin typeface="Palatino" pitchFamily="2" charset="77"/>
                  <a:ea typeface="Palatino" pitchFamily="2" charset="77"/>
                </a:rPr>
                <a:t>Infección</a:t>
              </a:r>
            </a:p>
          </p:txBody>
        </p:sp>
      </p:grpSp>
      <p:pic>
        <p:nvPicPr>
          <p:cNvPr id="11" name="Imagen 10">
            <a:extLst>
              <a:ext uri="{FF2B5EF4-FFF2-40B4-BE49-F238E27FC236}">
                <a16:creationId xmlns:a16="http://schemas.microsoft.com/office/drawing/2014/main" id="{80345CB1-31BE-2864-9C54-F1EDA8195744}"/>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Tree>
    <p:extLst>
      <p:ext uri="{BB962C8B-B14F-4D97-AF65-F5344CB8AC3E}">
        <p14:creationId xmlns:p14="http://schemas.microsoft.com/office/powerpoint/2010/main" val="12169070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n título-80">
            <a:extLst>
              <a:ext uri="{FF2B5EF4-FFF2-40B4-BE49-F238E27FC236}">
                <a16:creationId xmlns:a16="http://schemas.microsoft.com/office/drawing/2014/main" id="{AC86A460-1094-826A-9BEF-386419CC9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1392" cy="6863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a:extLst>
              <a:ext uri="{FF2B5EF4-FFF2-40B4-BE49-F238E27FC236}">
                <a16:creationId xmlns:a16="http://schemas.microsoft.com/office/drawing/2014/main" id="{82F43AC5-83C4-B0FF-1DE0-005D388A293C}"/>
              </a:ext>
            </a:extLst>
          </p:cNvPr>
          <p:cNvPicPr>
            <a:picLocks noChangeAspect="1"/>
          </p:cNvPicPr>
          <p:nvPr/>
        </p:nvPicPr>
        <p:blipFill rotWithShape="1">
          <a:blip r:embed="rId3">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2" name="CuadroTexto 1">
            <a:extLst>
              <a:ext uri="{FF2B5EF4-FFF2-40B4-BE49-F238E27FC236}">
                <a16:creationId xmlns:a16="http://schemas.microsoft.com/office/drawing/2014/main" id="{9877A81E-86EC-1694-C624-85AA1D0D9A31}"/>
              </a:ext>
            </a:extLst>
          </p:cNvPr>
          <p:cNvSpPr txBox="1"/>
          <p:nvPr/>
        </p:nvSpPr>
        <p:spPr>
          <a:xfrm>
            <a:off x="328133" y="1352059"/>
            <a:ext cx="3623126" cy="369332"/>
          </a:xfrm>
          <a:prstGeom prst="rect">
            <a:avLst/>
          </a:prstGeom>
          <a:noFill/>
        </p:spPr>
        <p:txBody>
          <a:bodyPr wrap="square">
            <a:spAutoFit/>
          </a:bodyPr>
          <a:lstStyle/>
          <a:p>
            <a:pPr algn="ctr" eaLnBrk="1" hangingPunct="1">
              <a:spcBef>
                <a:spcPct val="0"/>
              </a:spcBef>
              <a:buClrTx/>
              <a:buFontTx/>
              <a:buNone/>
            </a:pPr>
            <a:r>
              <a:rPr lang="es-ES_tradnl" altLang="es-ES" sz="1800" dirty="0">
                <a:solidFill>
                  <a:schemeClr val="bg1"/>
                </a:solidFill>
                <a:latin typeface="Palatino" pitchFamily="2" charset="77"/>
                <a:ea typeface="Palatino" pitchFamily="2" charset="77"/>
              </a:rPr>
              <a:t>Lo mejor del recuerdo es el olvido</a:t>
            </a:r>
            <a:endParaRPr lang="es-ES" altLang="es-ES" sz="1800" dirty="0">
              <a:solidFill>
                <a:schemeClr val="bg1"/>
              </a:solidFill>
              <a:latin typeface="Palatino" pitchFamily="2" charset="77"/>
              <a:ea typeface="Palatino" pitchFamily="2" charset="77"/>
            </a:endParaRPr>
          </a:p>
        </p:txBody>
      </p:sp>
      <p:sp>
        <p:nvSpPr>
          <p:cNvPr id="3" name="CuadroTexto 2">
            <a:extLst>
              <a:ext uri="{FF2B5EF4-FFF2-40B4-BE49-F238E27FC236}">
                <a16:creationId xmlns:a16="http://schemas.microsoft.com/office/drawing/2014/main" id="{D18D6D9F-F053-77C3-0CED-F766789FC1C8}"/>
              </a:ext>
            </a:extLst>
          </p:cNvPr>
          <p:cNvSpPr txBox="1"/>
          <p:nvPr/>
        </p:nvSpPr>
        <p:spPr>
          <a:xfrm>
            <a:off x="2209461" y="1604414"/>
            <a:ext cx="2031019" cy="276999"/>
          </a:xfrm>
          <a:prstGeom prst="rect">
            <a:avLst/>
          </a:prstGeom>
          <a:noFill/>
        </p:spPr>
        <p:txBody>
          <a:bodyPr wrap="square">
            <a:spAutoFit/>
          </a:bodyPr>
          <a:lstStyle/>
          <a:p>
            <a:pPr algn="ctr" eaLnBrk="1" hangingPunct="1">
              <a:spcBef>
                <a:spcPct val="0"/>
              </a:spcBef>
              <a:buClrTx/>
              <a:buFontTx/>
              <a:buNone/>
            </a:pPr>
            <a:r>
              <a:rPr lang="es-ES_tradnl" altLang="es-ES" sz="1200" dirty="0">
                <a:solidFill>
                  <a:schemeClr val="bg1"/>
                </a:solidFill>
                <a:latin typeface="Palatino" pitchFamily="2" charset="77"/>
                <a:ea typeface="Palatino" pitchFamily="2" charset="77"/>
              </a:rPr>
              <a:t>Manuel Alcántara</a:t>
            </a:r>
            <a:endParaRPr lang="es-ES" altLang="es-ES" sz="1200" dirty="0">
              <a:solidFill>
                <a:schemeClr val="bg1"/>
              </a:solidFill>
              <a:latin typeface="Palatino" pitchFamily="2" charset="77"/>
              <a:ea typeface="Palatino" pitchFamily="2" charset="77"/>
            </a:endParaRPr>
          </a:p>
        </p:txBody>
      </p:sp>
    </p:spTree>
    <p:extLst>
      <p:ext uri="{BB962C8B-B14F-4D97-AF65-F5344CB8AC3E}">
        <p14:creationId xmlns:p14="http://schemas.microsoft.com/office/powerpoint/2010/main" val="23572386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C2D5761-09C5-0F80-DF9D-B5B311CA7834}"/>
              </a:ext>
            </a:extLst>
          </p:cNvPr>
          <p:cNvPicPr>
            <a:picLocks noChangeAspect="1"/>
          </p:cNvPicPr>
          <p:nvPr/>
        </p:nvPicPr>
        <p:blipFill rotWithShape="1">
          <a:blip r:embed="rId2">
            <a:extLst>
              <a:ext uri="{28A0092B-C50C-407E-A947-70E740481C1C}">
                <a14:useLocalDpi xmlns:a14="http://schemas.microsoft.com/office/drawing/2010/main" val="0"/>
              </a:ext>
            </a:extLst>
          </a:blip>
          <a:srcRect l="14750" r="19989" b="4713"/>
          <a:stretch/>
        </p:blipFill>
        <p:spPr>
          <a:xfrm>
            <a:off x="0" y="0"/>
            <a:ext cx="6214754" cy="6858000"/>
          </a:xfrm>
          <a:prstGeom prst="rect">
            <a:avLst/>
          </a:prstGeom>
        </p:spPr>
      </p:pic>
      <p:pic>
        <p:nvPicPr>
          <p:cNvPr id="11" name="Imagen 10">
            <a:extLst>
              <a:ext uri="{FF2B5EF4-FFF2-40B4-BE49-F238E27FC236}">
                <a16:creationId xmlns:a16="http://schemas.microsoft.com/office/drawing/2014/main" id="{C7C98B88-7D62-4FA2-D3AC-49A436F97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167" y="928268"/>
            <a:ext cx="3906402" cy="2952328"/>
          </a:xfrm>
          <a:prstGeom prst="rect">
            <a:avLst/>
          </a:prstGeom>
        </p:spPr>
      </p:pic>
      <p:pic>
        <p:nvPicPr>
          <p:cNvPr id="12" name="Picture 5" descr="http://www.economicamatritense.com/imagenes/logomat.gif">
            <a:extLst>
              <a:ext uri="{FF2B5EF4-FFF2-40B4-BE49-F238E27FC236}">
                <a16:creationId xmlns:a16="http://schemas.microsoft.com/office/drawing/2014/main" id="{1F4B1D5A-49C7-EF7D-4E94-80AD99DAC1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7344" y="175363"/>
            <a:ext cx="638951" cy="75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9" descr="ucm_logo">
            <a:extLst>
              <a:ext uri="{FF2B5EF4-FFF2-40B4-BE49-F238E27FC236}">
                <a16:creationId xmlns:a16="http://schemas.microsoft.com/office/drawing/2014/main" id="{159B1458-9874-C36D-1320-E7491E7FF3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5827" y="161527"/>
            <a:ext cx="638951" cy="76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3">
            <a:extLst>
              <a:ext uri="{FF2B5EF4-FFF2-40B4-BE49-F238E27FC236}">
                <a16:creationId xmlns:a16="http://schemas.microsoft.com/office/drawing/2014/main" id="{321A1BB6-7D2D-A92F-DDAA-84693A552E6E}"/>
              </a:ext>
            </a:extLst>
          </p:cNvPr>
          <p:cNvSpPr txBox="1">
            <a:spLocks noChangeArrowheads="1"/>
          </p:cNvSpPr>
          <p:nvPr/>
        </p:nvSpPr>
        <p:spPr bwMode="auto">
          <a:xfrm>
            <a:off x="4560991" y="3306791"/>
            <a:ext cx="434274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100" dirty="0">
                <a:latin typeface="Palatino" pitchFamily="2" charset="77"/>
                <a:ea typeface="Palatino" pitchFamily="2" charset="77"/>
              </a:rPr>
              <a:t>Catedrático de la UCM</a:t>
            </a:r>
          </a:p>
          <a:p>
            <a:pPr algn="ctr">
              <a:spcBef>
                <a:spcPct val="0"/>
              </a:spcBef>
              <a:buFontTx/>
              <a:buNone/>
            </a:pPr>
            <a:r>
              <a:rPr lang="es-ES" altLang="es-ES" sz="1100" dirty="0">
                <a:latin typeface="Palatino" pitchFamily="2" charset="77"/>
                <a:ea typeface="Palatino" pitchFamily="2" charset="77"/>
              </a:rPr>
              <a:t>Presidente de la Real Academia de Doctores de España</a:t>
            </a:r>
          </a:p>
          <a:p>
            <a:pPr algn="ctr">
              <a:spcBef>
                <a:spcPct val="0"/>
              </a:spcBef>
              <a:buFontTx/>
              <a:buNone/>
            </a:pPr>
            <a:r>
              <a:rPr lang="es-ES" altLang="es-ES" sz="1100" dirty="0">
                <a:latin typeface="Palatino" pitchFamily="2" charset="77"/>
                <a:ea typeface="Palatino" pitchFamily="2" charset="77"/>
              </a:rPr>
              <a:t>Presidente de la Academia de Ciencias Odontológicas de España</a:t>
            </a:r>
          </a:p>
          <a:p>
            <a:pPr algn="ctr">
              <a:spcBef>
                <a:spcPct val="0"/>
              </a:spcBef>
              <a:buFontTx/>
              <a:buNone/>
            </a:pPr>
            <a:r>
              <a:rPr lang="es-ES" altLang="es-ES" sz="1100" dirty="0">
                <a:latin typeface="Palatino" pitchFamily="2" charset="77"/>
                <a:ea typeface="Palatino" pitchFamily="2" charset="77"/>
              </a:rPr>
              <a:t>Académico Correspondiente de la Academia Nacional de Medicina</a:t>
            </a:r>
          </a:p>
        </p:txBody>
      </p:sp>
      <p:sp>
        <p:nvSpPr>
          <p:cNvPr id="17" name="1 Título">
            <a:extLst>
              <a:ext uri="{FF2B5EF4-FFF2-40B4-BE49-F238E27FC236}">
                <a16:creationId xmlns:a16="http://schemas.microsoft.com/office/drawing/2014/main" id="{B26181B8-A598-7753-2CAD-4881D96F8328}"/>
              </a:ext>
            </a:extLst>
          </p:cNvPr>
          <p:cNvSpPr txBox="1">
            <a:spLocks/>
          </p:cNvSpPr>
          <p:nvPr/>
        </p:nvSpPr>
        <p:spPr>
          <a:xfrm>
            <a:off x="5126164" y="4647337"/>
            <a:ext cx="3223921" cy="8844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s-ES" sz="1800" b="1">
                <a:latin typeface="Palatino" pitchFamily="2" charset="77"/>
                <a:ea typeface="Palatino" pitchFamily="2" charset="77"/>
              </a:rPr>
              <a:t>El Cáncer Oral y la Diabetes.</a:t>
            </a:r>
            <a:br>
              <a:rPr lang="es-ES" sz="1800">
                <a:latin typeface="Palatino" pitchFamily="2" charset="77"/>
                <a:ea typeface="Palatino" pitchFamily="2" charset="77"/>
              </a:rPr>
            </a:br>
            <a:r>
              <a:rPr lang="es-ES" sz="1800">
                <a:latin typeface="Palatino" pitchFamily="2" charset="77"/>
                <a:ea typeface="Palatino" pitchFamily="2" charset="77"/>
              </a:rPr>
              <a:t>Dos plagas que se pueden controlar y prevenir.</a:t>
            </a:r>
            <a:endParaRPr lang="es-ES" sz="1800" b="1" dirty="0">
              <a:latin typeface="Palatino" pitchFamily="2" charset="77"/>
              <a:ea typeface="Palatino" pitchFamily="2" charset="77"/>
            </a:endParaRPr>
          </a:p>
        </p:txBody>
      </p:sp>
    </p:spTree>
    <p:extLst>
      <p:ext uri="{BB962C8B-B14F-4D97-AF65-F5344CB8AC3E}">
        <p14:creationId xmlns:p14="http://schemas.microsoft.com/office/powerpoint/2010/main" val="1083435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FF9119A-B0DD-5C49-628F-37C175E4B419}"/>
              </a:ext>
            </a:extLst>
          </p:cNvPr>
          <p:cNvPicPr>
            <a:picLocks noChangeAspect="1"/>
          </p:cNvPicPr>
          <p:nvPr/>
        </p:nvPicPr>
        <p:blipFill rotWithShape="1">
          <a:blip r:embed="rId2">
            <a:extLst>
              <a:ext uri="{28A0092B-C50C-407E-A947-70E740481C1C}">
                <a14:useLocalDpi xmlns:a14="http://schemas.microsoft.com/office/drawing/2010/main" val="0"/>
              </a:ext>
            </a:extLst>
          </a:blip>
          <a:srcRect l="1159" t="1442" r="1159" b="89784"/>
          <a:stretch/>
        </p:blipFill>
        <p:spPr>
          <a:xfrm>
            <a:off x="0" y="-5544"/>
            <a:ext cx="9144000" cy="620688"/>
          </a:xfrm>
          <a:prstGeom prst="rect">
            <a:avLst/>
          </a:prstGeom>
        </p:spPr>
      </p:pic>
      <p:sp>
        <p:nvSpPr>
          <p:cNvPr id="5" name="3 CuadroTexto">
            <a:extLst>
              <a:ext uri="{FF2B5EF4-FFF2-40B4-BE49-F238E27FC236}">
                <a16:creationId xmlns:a16="http://schemas.microsoft.com/office/drawing/2014/main" id="{71AD606F-56EC-B02F-D9AB-D149962F7603}"/>
              </a:ext>
            </a:extLst>
          </p:cNvPr>
          <p:cNvSpPr txBox="1">
            <a:spLocks noChangeArrowheads="1"/>
          </p:cNvSpPr>
          <p:nvPr/>
        </p:nvSpPr>
        <p:spPr bwMode="auto">
          <a:xfrm>
            <a:off x="755514" y="141742"/>
            <a:ext cx="5184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b="1" dirty="0">
                <a:solidFill>
                  <a:srgbClr val="FF0100"/>
                </a:solidFill>
                <a:latin typeface="Palatino" pitchFamily="2" charset="77"/>
                <a:ea typeface="Palatino" pitchFamily="2" charset="77"/>
              </a:rPr>
              <a:t>01.</a:t>
            </a:r>
            <a:r>
              <a:rPr lang="es-ES" altLang="es-ES" sz="1400" b="1" dirty="0">
                <a:solidFill>
                  <a:schemeClr val="bg1"/>
                </a:solidFill>
                <a:latin typeface="Palatino" pitchFamily="2" charset="77"/>
                <a:ea typeface="Palatino" pitchFamily="2" charset="77"/>
              </a:rPr>
              <a:t> Cáncer Oral: Epidemiología</a:t>
            </a:r>
          </a:p>
        </p:txBody>
      </p:sp>
      <p:sp>
        <p:nvSpPr>
          <p:cNvPr id="6" name="CuadroTexto 5">
            <a:extLst>
              <a:ext uri="{FF2B5EF4-FFF2-40B4-BE49-F238E27FC236}">
                <a16:creationId xmlns:a16="http://schemas.microsoft.com/office/drawing/2014/main" id="{BDD9235B-BBAF-8682-1FB6-448023C87FDD}"/>
              </a:ext>
            </a:extLst>
          </p:cNvPr>
          <p:cNvSpPr txBox="1"/>
          <p:nvPr/>
        </p:nvSpPr>
        <p:spPr>
          <a:xfrm>
            <a:off x="534450" y="2398047"/>
            <a:ext cx="3073400"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Supervivencia a los 5 años</a:t>
            </a:r>
            <a:endParaRPr lang="es-ES_tradnl" altLang="es-ES" sz="1800" dirty="0">
              <a:latin typeface="Palatino" pitchFamily="2" charset="77"/>
              <a:ea typeface="Palatino" pitchFamily="2" charset="77"/>
            </a:endParaRPr>
          </a:p>
        </p:txBody>
      </p:sp>
      <p:sp>
        <p:nvSpPr>
          <p:cNvPr id="7" name="4 Flecha abajo">
            <a:extLst>
              <a:ext uri="{FF2B5EF4-FFF2-40B4-BE49-F238E27FC236}">
                <a16:creationId xmlns:a16="http://schemas.microsoft.com/office/drawing/2014/main" id="{61B1C9BC-2642-B755-6231-D416B78ADF21}"/>
              </a:ext>
            </a:extLst>
          </p:cNvPr>
          <p:cNvSpPr/>
          <p:nvPr/>
        </p:nvSpPr>
        <p:spPr>
          <a:xfrm rot="16200000">
            <a:off x="3441335" y="2352470"/>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8" name="CuadroTexto 7">
            <a:extLst>
              <a:ext uri="{FF2B5EF4-FFF2-40B4-BE49-F238E27FC236}">
                <a16:creationId xmlns:a16="http://schemas.microsoft.com/office/drawing/2014/main" id="{C653BF83-3E0F-971D-6242-B204BF70F630}"/>
              </a:ext>
            </a:extLst>
          </p:cNvPr>
          <p:cNvSpPr txBox="1"/>
          <p:nvPr/>
        </p:nvSpPr>
        <p:spPr>
          <a:xfrm>
            <a:off x="3920728" y="2398047"/>
            <a:ext cx="4246479"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40/56%</a:t>
            </a:r>
            <a:endParaRPr lang="es-ES_tradnl" altLang="es-ES" sz="1800" dirty="0">
              <a:latin typeface="Palatino" pitchFamily="2" charset="77"/>
              <a:ea typeface="Palatino" pitchFamily="2" charset="77"/>
            </a:endParaRPr>
          </a:p>
        </p:txBody>
      </p:sp>
      <p:sp>
        <p:nvSpPr>
          <p:cNvPr id="9" name="CuadroTexto 8">
            <a:extLst>
              <a:ext uri="{FF2B5EF4-FFF2-40B4-BE49-F238E27FC236}">
                <a16:creationId xmlns:a16="http://schemas.microsoft.com/office/drawing/2014/main" id="{B0D2A861-DA4C-BFD4-1A2A-26EE5A71E961}"/>
              </a:ext>
            </a:extLst>
          </p:cNvPr>
          <p:cNvSpPr txBox="1"/>
          <p:nvPr/>
        </p:nvSpPr>
        <p:spPr>
          <a:xfrm>
            <a:off x="3920728" y="2810030"/>
            <a:ext cx="4246479"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70% Cáncer labial</a:t>
            </a:r>
            <a:endParaRPr lang="es-ES_tradnl" altLang="es-ES" sz="1800" dirty="0">
              <a:latin typeface="Palatino" pitchFamily="2" charset="77"/>
              <a:ea typeface="Palatino" pitchFamily="2" charset="77"/>
            </a:endParaRPr>
          </a:p>
        </p:txBody>
      </p:sp>
      <p:sp>
        <p:nvSpPr>
          <p:cNvPr id="10" name="CuadroTexto 9">
            <a:extLst>
              <a:ext uri="{FF2B5EF4-FFF2-40B4-BE49-F238E27FC236}">
                <a16:creationId xmlns:a16="http://schemas.microsoft.com/office/drawing/2014/main" id="{AE10BEE4-E255-40E8-3A91-308449E4D275}"/>
              </a:ext>
            </a:extLst>
          </p:cNvPr>
          <p:cNvSpPr txBox="1"/>
          <p:nvPr/>
        </p:nvSpPr>
        <p:spPr>
          <a:xfrm>
            <a:off x="3920728" y="3222012"/>
            <a:ext cx="4246479"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30% Otras localizaciones orales</a:t>
            </a:r>
            <a:endParaRPr lang="es-ES_tradnl" altLang="es-ES" sz="1800" dirty="0">
              <a:latin typeface="Palatino" pitchFamily="2" charset="77"/>
              <a:ea typeface="Palatino" pitchFamily="2" charset="77"/>
            </a:endParaRPr>
          </a:p>
        </p:txBody>
      </p:sp>
      <p:sp>
        <p:nvSpPr>
          <p:cNvPr id="11" name="CuadroTexto 10">
            <a:extLst>
              <a:ext uri="{FF2B5EF4-FFF2-40B4-BE49-F238E27FC236}">
                <a16:creationId xmlns:a16="http://schemas.microsoft.com/office/drawing/2014/main" id="{79763432-CD32-5735-30F5-25FC43F3C402}"/>
              </a:ext>
            </a:extLst>
          </p:cNvPr>
          <p:cNvSpPr txBox="1"/>
          <p:nvPr/>
        </p:nvSpPr>
        <p:spPr>
          <a:xfrm>
            <a:off x="534450" y="4048451"/>
            <a:ext cx="3073400" cy="369332"/>
          </a:xfrm>
          <a:prstGeom prst="rect">
            <a:avLst/>
          </a:prstGeom>
          <a:noFill/>
        </p:spPr>
        <p:txBody>
          <a:bodyPr wrap="square">
            <a:spAutoFit/>
          </a:bodyPr>
          <a:lstStyle/>
          <a:p>
            <a:pPr eaLnBrk="1" hangingPunct="1">
              <a:spcBef>
                <a:spcPct val="50000"/>
              </a:spcBef>
              <a:buClrTx/>
              <a:buFontTx/>
              <a:buNone/>
            </a:pPr>
            <a:r>
              <a:rPr lang="es-ES_tradnl" altLang="es-ES" sz="1800" dirty="0">
                <a:latin typeface="Palatino" pitchFamily="2" charset="77"/>
                <a:ea typeface="Palatino" pitchFamily="2" charset="77"/>
              </a:rPr>
              <a:t>Diagnóstico temprano</a:t>
            </a:r>
          </a:p>
        </p:txBody>
      </p:sp>
      <p:sp>
        <p:nvSpPr>
          <p:cNvPr id="12" name="4 Flecha abajo">
            <a:extLst>
              <a:ext uri="{FF2B5EF4-FFF2-40B4-BE49-F238E27FC236}">
                <a16:creationId xmlns:a16="http://schemas.microsoft.com/office/drawing/2014/main" id="{F8823DFD-E792-781B-FBDB-C2F2C0E5DD0E}"/>
              </a:ext>
            </a:extLst>
          </p:cNvPr>
          <p:cNvSpPr/>
          <p:nvPr/>
        </p:nvSpPr>
        <p:spPr>
          <a:xfrm rot="16200000">
            <a:off x="2988814" y="4000791"/>
            <a:ext cx="413415" cy="462569"/>
          </a:xfrm>
          <a:prstGeom prst="downArrow">
            <a:avLst/>
          </a:prstGeom>
          <a:solidFill>
            <a:srgbClr val="FF0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3" name="CuadroTexto 12">
            <a:extLst>
              <a:ext uri="{FF2B5EF4-FFF2-40B4-BE49-F238E27FC236}">
                <a16:creationId xmlns:a16="http://schemas.microsoft.com/office/drawing/2014/main" id="{656FE02F-E975-2374-2D92-AAC96AC0F5D5}"/>
              </a:ext>
            </a:extLst>
          </p:cNvPr>
          <p:cNvSpPr txBox="1"/>
          <p:nvPr/>
        </p:nvSpPr>
        <p:spPr>
          <a:xfrm>
            <a:off x="3416758" y="4041971"/>
            <a:ext cx="5335675" cy="369332"/>
          </a:xfrm>
          <a:prstGeom prst="rect">
            <a:avLst/>
          </a:prstGeom>
          <a:noFill/>
        </p:spPr>
        <p:txBody>
          <a:bodyPr wrap="square">
            <a:spAutoFit/>
          </a:bodyPr>
          <a:lstStyle/>
          <a:p>
            <a:pPr eaLnBrk="1" hangingPunct="1">
              <a:spcBef>
                <a:spcPct val="50000"/>
              </a:spcBef>
              <a:buClrTx/>
              <a:buFontTx/>
              <a:buNone/>
            </a:pPr>
            <a:r>
              <a:rPr lang="es-ES_tradnl" altLang="es-ES" dirty="0">
                <a:latin typeface="Palatino" pitchFamily="2" charset="77"/>
                <a:ea typeface="Palatino" pitchFamily="2" charset="77"/>
              </a:rPr>
              <a:t>Influye en la supervivencia y en la calidad de vida</a:t>
            </a:r>
            <a:endParaRPr lang="es-ES_tradnl" altLang="es-ES" sz="1800" dirty="0">
              <a:latin typeface="Palatino" pitchFamily="2" charset="77"/>
              <a:ea typeface="Palatino" pitchFamily="2" charset="77"/>
            </a:endParaRPr>
          </a:p>
        </p:txBody>
      </p:sp>
    </p:spTree>
    <p:extLst>
      <p:ext uri="{BB962C8B-B14F-4D97-AF65-F5344CB8AC3E}">
        <p14:creationId xmlns:p14="http://schemas.microsoft.com/office/powerpoint/2010/main" val="1247226347"/>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1432</TotalTime>
  <Words>2489</Words>
  <Application>Microsoft Macintosh PowerPoint</Application>
  <PresentationFormat>Presentación en pantalla (4:3)</PresentationFormat>
  <Paragraphs>331</Paragraphs>
  <Slides>89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89</vt:i4>
      </vt:variant>
    </vt:vector>
  </HeadingPairs>
  <TitlesOfParts>
    <vt:vector size="96" baseType="lpstr">
      <vt:lpstr>Arial</vt:lpstr>
      <vt:lpstr>Calibri</vt:lpstr>
      <vt:lpstr>Calibri Light</vt:lpstr>
      <vt:lpstr>Palatino</vt:lpstr>
      <vt:lpstr>Times New Roman</vt:lpstr>
      <vt:lpstr>Wingdings</vt:lpstr>
      <vt:lpstr>Tema de Office</vt:lpstr>
      <vt:lpstr>El Cáncer Oral y la Diabetes. Dos plagas que se pueden controlar y prevenir.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Microsoft Office User</cp:lastModifiedBy>
  <cp:revision>104</cp:revision>
  <dcterms:created xsi:type="dcterms:W3CDTF">2024-05-29T13:33:49Z</dcterms:created>
  <dcterms:modified xsi:type="dcterms:W3CDTF">2024-06-03T15:29:42Z</dcterms:modified>
</cp:coreProperties>
</file>