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366" r:id="rId3"/>
    <p:sldId id="307" r:id="rId4"/>
    <p:sldId id="264" r:id="rId5"/>
    <p:sldId id="265" r:id="rId6"/>
    <p:sldId id="266" r:id="rId7"/>
    <p:sldId id="308" r:id="rId8"/>
    <p:sldId id="309" r:id="rId9"/>
    <p:sldId id="310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98" r:id="rId29"/>
    <p:sldId id="299" r:id="rId30"/>
    <p:sldId id="285" r:id="rId31"/>
    <p:sldId id="313" r:id="rId32"/>
    <p:sldId id="286" r:id="rId33"/>
    <p:sldId id="287" r:id="rId34"/>
    <p:sldId id="288" r:id="rId35"/>
    <p:sldId id="289" r:id="rId36"/>
    <p:sldId id="290" r:id="rId37"/>
    <p:sldId id="300" r:id="rId38"/>
    <p:sldId id="291" r:id="rId39"/>
    <p:sldId id="292" r:id="rId40"/>
    <p:sldId id="293" r:id="rId41"/>
    <p:sldId id="294" r:id="rId42"/>
    <p:sldId id="304" r:id="rId43"/>
    <p:sldId id="303" r:id="rId44"/>
    <p:sldId id="365" r:id="rId45"/>
    <p:sldId id="315" r:id="rId46"/>
    <p:sldId id="305" r:id="rId47"/>
    <p:sldId id="361" r:id="rId48"/>
    <p:sldId id="364" r:id="rId49"/>
    <p:sldId id="363" r:id="rId50"/>
    <p:sldId id="348" r:id="rId51"/>
    <p:sldId id="258" r:id="rId52"/>
    <p:sldId id="314" r:id="rId53"/>
    <p:sldId id="306" r:id="rId54"/>
    <p:sldId id="311" r:id="rId55"/>
    <p:sldId id="367" r:id="rId56"/>
    <p:sldId id="312" r:id="rId5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22" autoAdjust="0"/>
    <p:restoredTop sz="86197" autoAdjust="0"/>
  </p:normalViewPr>
  <p:slideViewPr>
    <p:cSldViewPr>
      <p:cViewPr varScale="1">
        <p:scale>
          <a:sx n="167" d="100"/>
          <a:sy n="167" d="100"/>
        </p:scale>
        <p:origin x="96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F01E0FE0-12B3-C3DC-0ADC-5F460CA2CE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3D4BD3CB-B0AC-564E-2523-7997DDA286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DE2107-61D9-9A4D-9A09-DFA06CBE11DA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9EDAF1F9-6BC2-F490-D119-2FC21CEFBE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AE1F9AA7-3907-CFEE-CC05-4AB8A815A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1F464F0-FA9F-8553-C33C-EAECBDB448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EADCEA-7491-9B8F-414B-67C28435E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3B38B8-302E-7B42-9690-FE1D1EF083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B38B8-302E-7B42-9690-FE1D1EF08326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2946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885F0B9D-4F61-FA6B-C16F-DD5577CC1F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1E4D3879-02B5-14DD-2CF8-7B23AFC7A0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446F44BA-793F-5A2E-3188-7A58E4706E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0E736A-E745-5949-B23C-6C63E0A5101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B9ADD0E-1A31-6A4A-A168-0AFBA7D9AB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A1A71C4-63D1-B25A-C3D6-F327F80EA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CF80527-599C-1166-ACB5-75E420CBF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>
            <a:extLst>
              <a:ext uri="{FF2B5EF4-FFF2-40B4-BE49-F238E27FC236}">
                <a16:creationId xmlns:a16="http://schemas.microsoft.com/office/drawing/2014/main" id="{5D9E4DBF-2646-C15D-F49D-89C196CCBD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>
            <a:extLst>
              <a:ext uri="{FF2B5EF4-FFF2-40B4-BE49-F238E27FC236}">
                <a16:creationId xmlns:a16="http://schemas.microsoft.com/office/drawing/2014/main" id="{A4C5B400-94AF-2910-15DA-4473D2655A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8676" name="3 Marcador de número de diapositiva">
            <a:extLst>
              <a:ext uri="{FF2B5EF4-FFF2-40B4-BE49-F238E27FC236}">
                <a16:creationId xmlns:a16="http://schemas.microsoft.com/office/drawing/2014/main" id="{5ADD33DC-A9D2-929F-5D16-934908F028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B8C830-446F-FE40-8B73-9E2F14F0DCDD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BF29E2ED-2340-CF57-3DFF-FF3A993B99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6F99E2C8-1F11-07D7-A218-D4C8D268A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BA913906-98A4-DAA2-585E-11E0FBC1FD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>
            <a:extLst>
              <a:ext uri="{FF2B5EF4-FFF2-40B4-BE49-F238E27FC236}">
                <a16:creationId xmlns:a16="http://schemas.microsoft.com/office/drawing/2014/main" id="{97686E94-69AC-CAF5-106A-3D6A0C8A2C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Marcador de notas">
            <a:extLst>
              <a:ext uri="{FF2B5EF4-FFF2-40B4-BE49-F238E27FC236}">
                <a16:creationId xmlns:a16="http://schemas.microsoft.com/office/drawing/2014/main" id="{275E1D8A-56E7-ABB7-ACED-45D2AEFD4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2772" name="3 Marcador de número de diapositiva">
            <a:extLst>
              <a:ext uri="{FF2B5EF4-FFF2-40B4-BE49-F238E27FC236}">
                <a16:creationId xmlns:a16="http://schemas.microsoft.com/office/drawing/2014/main" id="{10A8CF13-D448-C3C8-6678-13936ABA0A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577321-207A-9443-A8DB-83B564AF533F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>
            <a:extLst>
              <a:ext uri="{FF2B5EF4-FFF2-40B4-BE49-F238E27FC236}">
                <a16:creationId xmlns:a16="http://schemas.microsoft.com/office/drawing/2014/main" id="{9B3B5C6D-C832-47F8-2F94-0FCAB6DBF9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Marcador de notas">
            <a:extLst>
              <a:ext uri="{FF2B5EF4-FFF2-40B4-BE49-F238E27FC236}">
                <a16:creationId xmlns:a16="http://schemas.microsoft.com/office/drawing/2014/main" id="{05B3E375-ABDB-410B-9090-323E35B25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4820" name="3 Marcador de número de diapositiva">
            <a:extLst>
              <a:ext uri="{FF2B5EF4-FFF2-40B4-BE49-F238E27FC236}">
                <a16:creationId xmlns:a16="http://schemas.microsoft.com/office/drawing/2014/main" id="{7906F27A-7856-CECA-8369-34A8A157A7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8B00C4-995D-F542-8839-24F8C98BD603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>
            <a:extLst>
              <a:ext uri="{FF2B5EF4-FFF2-40B4-BE49-F238E27FC236}">
                <a16:creationId xmlns:a16="http://schemas.microsoft.com/office/drawing/2014/main" id="{C48D6B1B-A2ED-09C2-70D0-E7B8E5354D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2 Marcador de notas">
            <a:extLst>
              <a:ext uri="{FF2B5EF4-FFF2-40B4-BE49-F238E27FC236}">
                <a16:creationId xmlns:a16="http://schemas.microsoft.com/office/drawing/2014/main" id="{3DD881B9-5E45-5268-FBAA-3A4BB929A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6868" name="3 Marcador de número de diapositiva">
            <a:extLst>
              <a:ext uri="{FF2B5EF4-FFF2-40B4-BE49-F238E27FC236}">
                <a16:creationId xmlns:a16="http://schemas.microsoft.com/office/drawing/2014/main" id="{73678AEB-2323-92C6-F0E3-CC4B8B222A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716C04-715E-854C-BFBB-1A208217A8BC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>
            <a:extLst>
              <a:ext uri="{FF2B5EF4-FFF2-40B4-BE49-F238E27FC236}">
                <a16:creationId xmlns:a16="http://schemas.microsoft.com/office/drawing/2014/main" id="{11D19307-8146-9C3E-6DF4-84B0A586EE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2 Marcador de notas">
            <a:extLst>
              <a:ext uri="{FF2B5EF4-FFF2-40B4-BE49-F238E27FC236}">
                <a16:creationId xmlns:a16="http://schemas.microsoft.com/office/drawing/2014/main" id="{83CA8A4B-1D3A-00FF-B639-214749BE28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8916" name="3 Marcador de número de diapositiva">
            <a:extLst>
              <a:ext uri="{FF2B5EF4-FFF2-40B4-BE49-F238E27FC236}">
                <a16:creationId xmlns:a16="http://schemas.microsoft.com/office/drawing/2014/main" id="{7BAB0505-34BC-551F-D591-3DFE5883E3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263577-23E5-4646-AEA7-B09D0C51AB7F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>
            <a:extLst>
              <a:ext uri="{FF2B5EF4-FFF2-40B4-BE49-F238E27FC236}">
                <a16:creationId xmlns:a16="http://schemas.microsoft.com/office/drawing/2014/main" id="{24ECB832-1C0F-2E6C-2FEE-924C7E5A70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>
            <a:extLst>
              <a:ext uri="{FF2B5EF4-FFF2-40B4-BE49-F238E27FC236}">
                <a16:creationId xmlns:a16="http://schemas.microsoft.com/office/drawing/2014/main" id="{18396B25-E997-5E70-0046-C116E264A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0964" name="3 Marcador de número de diapositiva">
            <a:extLst>
              <a:ext uri="{FF2B5EF4-FFF2-40B4-BE49-F238E27FC236}">
                <a16:creationId xmlns:a16="http://schemas.microsoft.com/office/drawing/2014/main" id="{852FB897-268D-A39C-EC16-C92798FE47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73F2A-C67F-894B-B082-D98EC0C0BBAC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Marcador de imagen de diapositiva">
            <a:extLst>
              <a:ext uri="{FF2B5EF4-FFF2-40B4-BE49-F238E27FC236}">
                <a16:creationId xmlns:a16="http://schemas.microsoft.com/office/drawing/2014/main" id="{D904C818-83E8-A20F-BC14-225E5D4FD5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2 Marcador de notas">
            <a:extLst>
              <a:ext uri="{FF2B5EF4-FFF2-40B4-BE49-F238E27FC236}">
                <a16:creationId xmlns:a16="http://schemas.microsoft.com/office/drawing/2014/main" id="{C4E34565-3920-9F18-653D-FC25188DB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3012" name="3 Marcador de número de diapositiva">
            <a:extLst>
              <a:ext uri="{FF2B5EF4-FFF2-40B4-BE49-F238E27FC236}">
                <a16:creationId xmlns:a16="http://schemas.microsoft.com/office/drawing/2014/main" id="{E3029C61-5033-28D7-88D2-3439C9F50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797ED5-DE13-7A4F-9957-7CA5C2534F44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>
            <a:extLst>
              <a:ext uri="{FF2B5EF4-FFF2-40B4-BE49-F238E27FC236}">
                <a16:creationId xmlns:a16="http://schemas.microsoft.com/office/drawing/2014/main" id="{12F6C35D-2179-E66D-E0DC-035AC5DCBE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>
            <a:extLst>
              <a:ext uri="{FF2B5EF4-FFF2-40B4-BE49-F238E27FC236}">
                <a16:creationId xmlns:a16="http://schemas.microsoft.com/office/drawing/2014/main" id="{7EB81114-C67A-D442-EBF4-415C327E8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Marcador de imagen de diapositiva">
            <a:extLst>
              <a:ext uri="{FF2B5EF4-FFF2-40B4-BE49-F238E27FC236}">
                <a16:creationId xmlns:a16="http://schemas.microsoft.com/office/drawing/2014/main" id="{8A4228C4-FE93-B906-4678-A2A4C8F8C7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2 Marcador de notas">
            <a:extLst>
              <a:ext uri="{FF2B5EF4-FFF2-40B4-BE49-F238E27FC236}">
                <a16:creationId xmlns:a16="http://schemas.microsoft.com/office/drawing/2014/main" id="{19ECEA3F-AF26-2E94-1BB6-72B44D0AC0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5060" name="3 Marcador de número de diapositiva">
            <a:extLst>
              <a:ext uri="{FF2B5EF4-FFF2-40B4-BE49-F238E27FC236}">
                <a16:creationId xmlns:a16="http://schemas.microsoft.com/office/drawing/2014/main" id="{81CD2E6F-9B78-19C1-1B70-061308BCC7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2F68A0-301B-E04E-9B51-B1A266EF2DBD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>
            <a:extLst>
              <a:ext uri="{FF2B5EF4-FFF2-40B4-BE49-F238E27FC236}">
                <a16:creationId xmlns:a16="http://schemas.microsoft.com/office/drawing/2014/main" id="{FC3660D9-91CA-2EA4-3ADA-E90A7E20E6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>
            <a:extLst>
              <a:ext uri="{FF2B5EF4-FFF2-40B4-BE49-F238E27FC236}">
                <a16:creationId xmlns:a16="http://schemas.microsoft.com/office/drawing/2014/main" id="{4CB18022-E0BF-D1A6-36EE-458621AC5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7108" name="3 Marcador de número de diapositiva">
            <a:extLst>
              <a:ext uri="{FF2B5EF4-FFF2-40B4-BE49-F238E27FC236}">
                <a16:creationId xmlns:a16="http://schemas.microsoft.com/office/drawing/2014/main" id="{146C422B-9328-FA14-DF6B-335B5C07F8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45A859-0890-1B47-A0AC-A86B2246B943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13724E40-FF29-3413-6514-951C584A86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B4FC236E-7F73-AD5C-8222-C2DEE35A9F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650B2A70-3218-F417-4D6C-302561426F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77360C-F5CE-F14C-B19D-CCE84475FEB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8AD9D44F-4ADB-4303-1A71-8D9217395E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16976146-8001-F6EC-E705-575D3289FB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BCA0F3F6-A14B-8EF5-A87E-08A0BB2292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1AB520-99D8-7545-B054-C78BF43E11F3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B38B8-302E-7B42-9690-FE1D1EF08326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263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Marcador de imagen de diapositiva">
            <a:extLst>
              <a:ext uri="{FF2B5EF4-FFF2-40B4-BE49-F238E27FC236}">
                <a16:creationId xmlns:a16="http://schemas.microsoft.com/office/drawing/2014/main" id="{86F8741B-8D58-74A7-C39D-CE51ECE178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2 Marcador de notas">
            <a:extLst>
              <a:ext uri="{FF2B5EF4-FFF2-40B4-BE49-F238E27FC236}">
                <a16:creationId xmlns:a16="http://schemas.microsoft.com/office/drawing/2014/main" id="{E2955DB7-83FF-D71C-7298-AE85FF204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55300" name="3 Marcador de número de diapositiva">
            <a:extLst>
              <a:ext uri="{FF2B5EF4-FFF2-40B4-BE49-F238E27FC236}">
                <a16:creationId xmlns:a16="http://schemas.microsoft.com/office/drawing/2014/main" id="{4B222FB1-D92A-DE62-FDD0-E1F446863F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07CFC2-F370-A440-B8C1-56DCB125E3AE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BCBC933C-E0EF-DFD2-25A9-1618FC182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A3D56D-2572-F440-BBE0-4A2A088D06C0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s-ES_tradnl" altLang="es-ES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DB316C1B-1155-3E0A-5CEA-EA26EDE753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69FFFA0C-9C5F-14DB-61F6-20EBC22338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592CACA-E235-080B-EA37-6B99E85136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1AEB51-9CB0-3A45-B8DA-48E6DDF2D3DD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s-ES_tradnl" altLang="es-E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917EF143-A64F-13DE-9215-128E4AC355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DBF0FAA2-A9F1-6904-65F0-B0765AB7B9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705923B-AF2C-58D9-90C8-C1917929CE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BCDFEC-161E-8948-95AB-4A97D10AD2B7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ES_tradnl" altLang="es-E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9F32844F-F123-2413-C018-47315BDD81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52FF941-EBAA-7077-5472-AC7A62418F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0E3DD492-B6F0-865A-5DFC-A48FB3BCE4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9D0057-027C-A44F-87CD-912D25711AA9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s-ES_tradnl" altLang="es-E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CFF398DC-15DC-E006-A344-BB17B0616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7772FAC1-DF98-9567-3C9E-2C1208F4FA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Marcador de imagen de diapositiva">
            <a:extLst>
              <a:ext uri="{FF2B5EF4-FFF2-40B4-BE49-F238E27FC236}">
                <a16:creationId xmlns:a16="http://schemas.microsoft.com/office/drawing/2014/main" id="{6EC86708-1DC0-D649-4E1E-8B1E4B33C9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2 Marcador de notas">
            <a:extLst>
              <a:ext uri="{FF2B5EF4-FFF2-40B4-BE49-F238E27FC236}">
                <a16:creationId xmlns:a16="http://schemas.microsoft.com/office/drawing/2014/main" id="{696AAC2B-9E76-88E3-3114-56EF2D598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7172" name="3 Marcador de número de diapositiva">
            <a:extLst>
              <a:ext uri="{FF2B5EF4-FFF2-40B4-BE49-F238E27FC236}">
                <a16:creationId xmlns:a16="http://schemas.microsoft.com/office/drawing/2014/main" id="{7309CD74-C170-5936-AEB4-CB6ADEB2F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E006B5-A418-A54C-8008-F6760858CB3F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0F86F295-5618-5C74-3FB7-96AA0F6BFB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0FC00-FB5B-0847-BF1D-8B156D2ACF4E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s-ES_tradnl" altLang="es-E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6421BC52-A8C1-A41B-A03A-22F9555D58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E7DB3193-2325-561D-47B2-AE94693B3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B38B8-302E-7B42-9690-FE1D1EF08326}" type="slidenum">
              <a:rPr lang="es-ES" smtClean="0"/>
              <a:pPr>
                <a:defRPr/>
              </a:pPr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51817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Marcador de imagen de diapositiva">
            <a:extLst>
              <a:ext uri="{FF2B5EF4-FFF2-40B4-BE49-F238E27FC236}">
                <a16:creationId xmlns:a16="http://schemas.microsoft.com/office/drawing/2014/main" id="{636A081D-36B8-E2D1-00E8-AE591ED6F9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2 Marcador de notas">
            <a:extLst>
              <a:ext uri="{FF2B5EF4-FFF2-40B4-BE49-F238E27FC236}">
                <a16:creationId xmlns:a16="http://schemas.microsoft.com/office/drawing/2014/main" id="{337A5789-096C-4982-E24C-4B19654CBB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69636" name="3 Marcador de número de diapositiva">
            <a:extLst>
              <a:ext uri="{FF2B5EF4-FFF2-40B4-BE49-F238E27FC236}">
                <a16:creationId xmlns:a16="http://schemas.microsoft.com/office/drawing/2014/main" id="{C30E4C5E-CA86-4C1F-754E-17CF8DA2F2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A50C2D-1C32-3A45-A17B-2E4B7EF3E51B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Marcador de imagen de diapositiva">
            <a:extLst>
              <a:ext uri="{FF2B5EF4-FFF2-40B4-BE49-F238E27FC236}">
                <a16:creationId xmlns:a16="http://schemas.microsoft.com/office/drawing/2014/main" id="{2301F90B-1383-0792-480A-A2BA015D60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2 Marcador de notas">
            <a:extLst>
              <a:ext uri="{FF2B5EF4-FFF2-40B4-BE49-F238E27FC236}">
                <a16:creationId xmlns:a16="http://schemas.microsoft.com/office/drawing/2014/main" id="{E4326C86-DE39-2ECC-9EA6-945DA6DEF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71684" name="3 Marcador de número de diapositiva">
            <a:extLst>
              <a:ext uri="{FF2B5EF4-FFF2-40B4-BE49-F238E27FC236}">
                <a16:creationId xmlns:a16="http://schemas.microsoft.com/office/drawing/2014/main" id="{07C605F9-079A-5E39-E0B2-1C8C3268B7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5FD3ED-5642-B841-AD89-464E210582A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>
            <a:extLst>
              <a:ext uri="{FF2B5EF4-FFF2-40B4-BE49-F238E27FC236}">
                <a16:creationId xmlns:a16="http://schemas.microsoft.com/office/drawing/2014/main" id="{93350AA1-3F47-0BA3-EC5D-1F9A908D91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>
            <a:extLst>
              <a:ext uri="{FF2B5EF4-FFF2-40B4-BE49-F238E27FC236}">
                <a16:creationId xmlns:a16="http://schemas.microsoft.com/office/drawing/2014/main" id="{E3144516-89ED-5C17-88B6-DD95D7A3AE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73732" name="3 Marcador de número de diapositiva">
            <a:extLst>
              <a:ext uri="{FF2B5EF4-FFF2-40B4-BE49-F238E27FC236}">
                <a16:creationId xmlns:a16="http://schemas.microsoft.com/office/drawing/2014/main" id="{D7EBB63B-8358-9E1F-3C14-08DC53A648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6B2EC0-648F-6046-8B2D-3CE75B18E8DE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imagen de diapositiva">
            <a:extLst>
              <a:ext uri="{FF2B5EF4-FFF2-40B4-BE49-F238E27FC236}">
                <a16:creationId xmlns:a16="http://schemas.microsoft.com/office/drawing/2014/main" id="{49A900B8-484D-00E2-63CD-D547A75C09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2 Marcador de notas">
            <a:extLst>
              <a:ext uri="{FF2B5EF4-FFF2-40B4-BE49-F238E27FC236}">
                <a16:creationId xmlns:a16="http://schemas.microsoft.com/office/drawing/2014/main" id="{24E67073-6BF4-429E-A0DB-2863A0596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Marcador de imagen de diapositiva">
            <a:extLst>
              <a:ext uri="{FF2B5EF4-FFF2-40B4-BE49-F238E27FC236}">
                <a16:creationId xmlns:a16="http://schemas.microsoft.com/office/drawing/2014/main" id="{6C0D978D-7011-4E63-40B2-BB35133BD6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Marcador de notas">
            <a:extLst>
              <a:ext uri="{FF2B5EF4-FFF2-40B4-BE49-F238E27FC236}">
                <a16:creationId xmlns:a16="http://schemas.microsoft.com/office/drawing/2014/main" id="{D447F65B-0233-3274-501A-11D7C7EA83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CB658B81-DA5B-D858-0227-B3DE6B926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1989E9C4-6A68-DFCD-8702-B7CC72B9E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Marcador de imagen de diapositiva">
            <a:extLst>
              <a:ext uri="{FF2B5EF4-FFF2-40B4-BE49-F238E27FC236}">
                <a16:creationId xmlns:a16="http://schemas.microsoft.com/office/drawing/2014/main" id="{7CE990C1-DC73-939B-2A93-42AD051DED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2 Marcador de notas">
            <a:extLst>
              <a:ext uri="{FF2B5EF4-FFF2-40B4-BE49-F238E27FC236}">
                <a16:creationId xmlns:a16="http://schemas.microsoft.com/office/drawing/2014/main" id="{037FA2C5-08C9-0B8B-25CD-5C8E545E89FF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87044" name="3 Marcador de número de diapositiva">
            <a:extLst>
              <a:ext uri="{FF2B5EF4-FFF2-40B4-BE49-F238E27FC236}">
                <a16:creationId xmlns:a16="http://schemas.microsoft.com/office/drawing/2014/main" id="{18690DA6-5C0E-9BC5-1BD6-BB9FFB783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hangingPunct="1"/>
            <a:fld id="{DE4AEBB4-DD00-CB4E-9CC8-5631A76F6062}" type="slidenum">
              <a:rPr lang="fi-FI" altLang="es-ES" sz="1200">
                <a:solidFill>
                  <a:srgbClr val="0000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 algn="r" hangingPunct="1"/>
              <a:t>49</a:t>
            </a:fld>
            <a:endParaRPr lang="fi-FI" altLang="es-ES" sz="1200">
              <a:solidFill>
                <a:srgbClr val="000000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Marcador de imagen de diapositiva">
            <a:extLst>
              <a:ext uri="{FF2B5EF4-FFF2-40B4-BE49-F238E27FC236}">
                <a16:creationId xmlns:a16="http://schemas.microsoft.com/office/drawing/2014/main" id="{2F95C0D3-0C10-6DBF-BB84-BF4BABCB5A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2 Marcador de notas">
            <a:extLst>
              <a:ext uri="{FF2B5EF4-FFF2-40B4-BE49-F238E27FC236}">
                <a16:creationId xmlns:a16="http://schemas.microsoft.com/office/drawing/2014/main" id="{8393C33E-DE04-FF38-2CD7-813AAE7815DD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89092" name="3 Marcador de número de diapositiva">
            <a:extLst>
              <a:ext uri="{FF2B5EF4-FFF2-40B4-BE49-F238E27FC236}">
                <a16:creationId xmlns:a16="http://schemas.microsoft.com/office/drawing/2014/main" id="{E8975853-3087-6EFC-1A52-C55D95662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hangingPunct="1"/>
            <a:fld id="{089ABBA4-6CED-B742-9130-93FCB2E573F8}" type="slidenum">
              <a:rPr lang="fi-FI" altLang="es-ES" sz="1200">
                <a:solidFill>
                  <a:srgbClr val="000000"/>
                </a:solidFill>
                <a:cs typeface="Arial" panose="020B0604020202020204" pitchFamily="34" charset="0"/>
              </a:rPr>
              <a:pPr algn="r" hangingPunct="1"/>
              <a:t>50</a:t>
            </a:fld>
            <a:endParaRPr lang="fi-FI" altLang="es-ES" sz="12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Marcador de imagen de diapositiva">
            <a:extLst>
              <a:ext uri="{FF2B5EF4-FFF2-40B4-BE49-F238E27FC236}">
                <a16:creationId xmlns:a16="http://schemas.microsoft.com/office/drawing/2014/main" id="{2D01749C-57B4-C102-EBB4-89CF2E5B96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2 Marcador de notas">
            <a:extLst>
              <a:ext uri="{FF2B5EF4-FFF2-40B4-BE49-F238E27FC236}">
                <a16:creationId xmlns:a16="http://schemas.microsoft.com/office/drawing/2014/main" id="{2E7C97B9-C2B3-1267-13D1-E2AB4DDBF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9220" name="3 Marcador de número de diapositiva">
            <a:extLst>
              <a:ext uri="{FF2B5EF4-FFF2-40B4-BE49-F238E27FC236}">
                <a16:creationId xmlns:a16="http://schemas.microsoft.com/office/drawing/2014/main" id="{31E38897-1679-A5A2-D85A-99E4623F84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577B87-7E7D-5144-9123-114FAD5341C5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B38B8-302E-7B42-9690-FE1D1EF08326}" type="slidenum">
              <a:rPr lang="es-ES" smtClean="0"/>
              <a:pPr>
                <a:defRPr/>
              </a:pPr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717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566D1B46-FDE4-E307-BB19-B4DC9F05D0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0AC3881C-E530-E227-5ADB-F649CF8326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DDFF6D12-0300-AC62-0245-783912A85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411F1-1223-594A-82EC-E4B363BF88AF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s-ES_tradnl" altLang="es-ES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B6DEECF-A7F2-BAB1-1E74-D8BCDC839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4A3FF5D5-5A1A-48CC-0DD0-90FEF90EBD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B1194897-2603-6C7A-A9BC-7426B192A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B53D6335-767B-FBD3-B11E-A04CA9105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72DB554E-6B02-6732-DB28-B7AE648E7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3D171F-B188-E145-89BA-977A1BBE50D6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>
            <a:extLst>
              <a:ext uri="{FF2B5EF4-FFF2-40B4-BE49-F238E27FC236}">
                <a16:creationId xmlns:a16="http://schemas.microsoft.com/office/drawing/2014/main" id="{1FB6E098-CB7C-1854-39EC-7C7CE47307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2 Marcador de notas">
            <a:extLst>
              <a:ext uri="{FF2B5EF4-FFF2-40B4-BE49-F238E27FC236}">
                <a16:creationId xmlns:a16="http://schemas.microsoft.com/office/drawing/2014/main" id="{52846484-70CA-1220-C978-4933608471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6388" name="3 Marcador de número de diapositiva">
            <a:extLst>
              <a:ext uri="{FF2B5EF4-FFF2-40B4-BE49-F238E27FC236}">
                <a16:creationId xmlns:a16="http://schemas.microsoft.com/office/drawing/2014/main" id="{33CB122F-D5B7-9F24-FB0F-2BB68E6CF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6DE67A-4012-1642-8D84-F20F2C4287D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>
            <a:extLst>
              <a:ext uri="{FF2B5EF4-FFF2-40B4-BE49-F238E27FC236}">
                <a16:creationId xmlns:a16="http://schemas.microsoft.com/office/drawing/2014/main" id="{C17494BF-D382-36FF-9430-DB02ECD0D8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>
            <a:extLst>
              <a:ext uri="{FF2B5EF4-FFF2-40B4-BE49-F238E27FC236}">
                <a16:creationId xmlns:a16="http://schemas.microsoft.com/office/drawing/2014/main" id="{FE274BFD-002B-97A3-F934-6EAE44D53D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8436" name="3 Marcador de número de diapositiva">
            <a:extLst>
              <a:ext uri="{FF2B5EF4-FFF2-40B4-BE49-F238E27FC236}">
                <a16:creationId xmlns:a16="http://schemas.microsoft.com/office/drawing/2014/main" id="{65995CBF-5B74-2031-5F20-335609F7F6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0FFF5B-9BEF-C04F-8DC0-055137BAD169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>
            <a:extLst>
              <a:ext uri="{FF2B5EF4-FFF2-40B4-BE49-F238E27FC236}">
                <a16:creationId xmlns:a16="http://schemas.microsoft.com/office/drawing/2014/main" id="{539D9DD4-85F0-4A93-29D1-7919ECF6DA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>
            <a:extLst>
              <a:ext uri="{FF2B5EF4-FFF2-40B4-BE49-F238E27FC236}">
                <a16:creationId xmlns:a16="http://schemas.microsoft.com/office/drawing/2014/main" id="{D49BB9E3-4F66-30DC-65E6-00E62F74D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0484" name="3 Marcador de número de diapositiva">
            <a:extLst>
              <a:ext uri="{FF2B5EF4-FFF2-40B4-BE49-F238E27FC236}">
                <a16:creationId xmlns:a16="http://schemas.microsoft.com/office/drawing/2014/main" id="{A6A95C8C-EFC1-49BA-5037-B85C637081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3FFDE2-0986-3241-8153-ED2D4DE8246F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>
            <a:extLst>
              <a:ext uri="{FF2B5EF4-FFF2-40B4-BE49-F238E27FC236}">
                <a16:creationId xmlns:a16="http://schemas.microsoft.com/office/drawing/2014/main" id="{237DDD52-CE3E-B924-851F-FEC5505E43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>
            <a:extLst>
              <a:ext uri="{FF2B5EF4-FFF2-40B4-BE49-F238E27FC236}">
                <a16:creationId xmlns:a16="http://schemas.microsoft.com/office/drawing/2014/main" id="{C629FEA1-9817-F05C-42DF-130C83818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2532" name="3 Marcador de número de diapositiva">
            <a:extLst>
              <a:ext uri="{FF2B5EF4-FFF2-40B4-BE49-F238E27FC236}">
                <a16:creationId xmlns:a16="http://schemas.microsoft.com/office/drawing/2014/main" id="{1BE9A56A-B864-3A62-E36E-DD3514DE12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8E794F-CC3C-2E42-9A55-9EE52CACB4BF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C26D2B0-A991-CBCE-A66C-EEA6FFA7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D07BE-5CFC-8A46-A7D8-5BFE6B1F3C1B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C6C40B6-BC91-D4A7-1A8A-AF3BDCE4E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E57783B-8752-13FA-F803-219C4703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5A1F6-15C0-1E43-8B2B-A9797F2066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370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ACF32CE-CA5F-8F55-5B4C-C210A7AF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D5FB4-7148-4A4C-881C-427F5790B079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0596391-D738-6BBA-59F5-FD8EF502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8B51DE7-4132-CFA7-B9BB-F7D2B910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3498-EFD3-AB4D-B027-50E6AFADFE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30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3849C5D-352C-C5D3-19FF-DEB1F5381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2AD0C-E15D-234B-8A33-591B1119693F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4968BE-8D59-6048-0BAD-45482A3D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74927A61-9E83-5B31-22C7-6DE600638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FD5C9-088C-3A4B-B159-58C090C8BF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59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206F5F57-321F-BADB-4515-79B3DB89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036D1-CA2D-6D45-936A-FF05C92E1B33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220893C-95AE-6579-D534-96725A46C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DD86BA1-5EB5-B0A8-D299-348D4EB6A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2E798-8683-1C45-8095-4AF11D91477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002E8D5D-8BDA-2FAE-9D4A-E1122F884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018C6-1230-FE47-9878-318C9C7E8AA3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3DEF001-46ED-AE0D-D84C-D3F7DC2C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43A5ED5-FAA8-F177-C074-6478A1E9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78308-E01F-3643-A05C-7C76E7C0FF8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706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3C861C19-F79A-5720-817F-82CC5D8E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7CA22-8B9E-364E-A19B-ED19091984C3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D019631-9D1D-690F-B1C1-47C94F4D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F789A8F8-7732-E0EC-1A18-EDD6DECC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5C2CE-EA06-9A44-B980-243F9B46F71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52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C73367FD-4FE3-B56E-3D02-FDC773A9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078CB-5A28-234E-9E78-7DCD43C97371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C2FDF3E7-F215-531C-7321-4C60416A4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77FA8826-BD42-9FCE-F33F-DD4946BD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FA41-1138-7946-8A93-7FEF65A86DA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22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1E789F50-E911-9228-AA14-D7909763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D3FD8-F18A-A64C-9747-64918D10F637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ECFECBAD-DAB9-28DD-BEAE-F766A9E03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FC92C2A9-D836-8F07-4FEF-04EE0F4DB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FF7BF-379B-7D4A-9FFA-9D6B9951C7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78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830C632A-FFBE-A99A-0DAE-5562B1A3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47A29-CDB7-6F41-9364-F7039368638D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CCA64D3C-23B2-FFFA-5EBC-BD3DB050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41A6C4E3-28C1-719E-AC82-A25C0DCAD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9B8E1-BC45-C04F-AB0C-FC9DC424A52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93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86CAD1F1-FFD5-9E51-15F3-7F8E2A825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10D67-0137-5F47-BBF2-E68858ED249B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0935850-22DB-F0A8-86AF-16E3BE317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8376F8B4-DDFC-6BA5-803B-1FAF87B2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BF23A-AD89-404B-999F-241F95D0F7D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36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D22A6682-43E8-F0A8-E35E-1D225D103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8D41-F988-B946-8287-85240B3B636E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9D81E15E-4029-BE0F-9739-ADD0F90A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6AB01B54-076B-C072-40C5-E08B15B3C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4C50E-FC7D-EC4A-BA13-3D0C2E21B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61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49ECAE5B-B094-9E61-EA34-2BDB923DCC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524F95BB-B04A-DB07-26A0-998D6E709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40C1F14E-B31E-B31E-AB46-E329A7C10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E15D85-F03E-624D-A492-DFF2A6D9EB13}" type="datetimeFigureOut">
              <a:rPr lang="es-ES"/>
              <a:pPr>
                <a:defRPr/>
              </a:pPr>
              <a:t>10/5/24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9D2BD64-D32F-4E04-56F7-F5B555F0C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2C9C0C9-6026-0A3D-E178-DFEAEFE0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820D12-1C85-5649-850E-7199084164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1.pn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5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3422D50-8C9C-E97B-890F-8794525795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1E3297-01DA-5BDB-DE67-1946580D9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83370"/>
            <a:ext cx="3906402" cy="2952328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C9733922-A97F-45BC-B2CE-1DF9F909B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2080" y="3999556"/>
            <a:ext cx="3120289" cy="1768981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sz="1800" dirty="0">
                <a:latin typeface="Palatino" pitchFamily="2" charset="77"/>
                <a:ea typeface="Palatino" pitchFamily="2" charset="77"/>
              </a:rPr>
              <a:t>Que aporta la cirugía bucal y </a:t>
            </a:r>
            <a:r>
              <a:rPr lang="es-ES" sz="1800" b="1" dirty="0">
                <a:latin typeface="Palatino" pitchFamily="2" charset="77"/>
                <a:ea typeface="Palatino" pitchFamily="2" charset="77"/>
              </a:rPr>
              <a:t>las nuevas tecnologías a la estética en estomatología.</a:t>
            </a:r>
          </a:p>
        </p:txBody>
      </p:sp>
      <p:sp>
        <p:nvSpPr>
          <p:cNvPr id="3075" name="2 Subtítulo">
            <a:extLst>
              <a:ext uri="{FF2B5EF4-FFF2-40B4-BE49-F238E27FC236}">
                <a16:creationId xmlns:a16="http://schemas.microsoft.com/office/drawing/2014/main" id="{3C3955F4-BA60-BFC9-4D8D-C7EDE26EED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68765" y="3789040"/>
            <a:ext cx="5385687" cy="551291"/>
          </a:xfrm>
        </p:spPr>
        <p:txBody>
          <a:bodyPr/>
          <a:lstStyle/>
          <a:p>
            <a:pPr eaLnBrk="1" hangingPunct="1"/>
            <a:r>
              <a:rPr lang="es-ES" altLang="es-ES" sz="1100" b="1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ACADÉMICO CORRESPONDIENTE</a:t>
            </a:r>
          </a:p>
        </p:txBody>
      </p:sp>
      <p:sp>
        <p:nvSpPr>
          <p:cNvPr id="3076" name="AutoShape 2" descr="Resultado de imagen de REAL academia nacional de medicina">
            <a:extLst>
              <a:ext uri="{FF2B5EF4-FFF2-40B4-BE49-F238E27FC236}">
                <a16:creationId xmlns:a16="http://schemas.microsoft.com/office/drawing/2014/main" id="{18EBD117-D8F0-DB95-1245-DF0E2D40CD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pic>
        <p:nvPicPr>
          <p:cNvPr id="3078" name="Picture 4" descr="C:\Users\ABASCONES\Desktop\MEDICINA.png">
            <a:extLst>
              <a:ext uri="{FF2B5EF4-FFF2-40B4-BE49-F238E27FC236}">
                <a16:creationId xmlns:a16="http://schemas.microsoft.com/office/drawing/2014/main" id="{D2FF208D-1233-A302-B864-808ACAB6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925" y="160338"/>
            <a:ext cx="1200402" cy="74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AutoShape 2" descr="Mostrando IMG_0159.JPG">
            <a:extLst>
              <a:ext uri="{FF2B5EF4-FFF2-40B4-BE49-F238E27FC236}">
                <a16:creationId xmlns:a16="http://schemas.microsoft.com/office/drawing/2014/main" id="{1640B52C-EABD-3A81-DC34-6DEAD23F5A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3080" name="AutoShape 4" descr="Mostrando IMG_0159.JPG">
            <a:extLst>
              <a:ext uri="{FF2B5EF4-FFF2-40B4-BE49-F238E27FC236}">
                <a16:creationId xmlns:a16="http://schemas.microsoft.com/office/drawing/2014/main" id="{068B1EB2-3DA8-9857-6E99-C0AABE8689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3081" name="AutoShape 6" descr="Mostrando IMG_0159.JPG">
            <a:extLst>
              <a:ext uri="{FF2B5EF4-FFF2-40B4-BE49-F238E27FC236}">
                <a16:creationId xmlns:a16="http://schemas.microsoft.com/office/drawing/2014/main" id="{0F370560-85D6-2466-EB26-421CA7653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36060545-E569-7FF5-C472-7B063392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0"/>
            <a:ext cx="3292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>
                <a:solidFill>
                  <a:schemeClr val="bg2"/>
                </a:solidFill>
                <a:latin typeface="Bradley Hand ITC" panose="03070402050302030203" pitchFamily="66" charset="77"/>
              </a:rPr>
              <a:t>Cirugía estética en implantes</a:t>
            </a:r>
          </a:p>
        </p:txBody>
      </p:sp>
      <p:sp>
        <p:nvSpPr>
          <p:cNvPr id="15363" name="Text Box 4">
            <a:extLst>
              <a:ext uri="{FF2B5EF4-FFF2-40B4-BE49-F238E27FC236}">
                <a16:creationId xmlns:a16="http://schemas.microsoft.com/office/drawing/2014/main" id="{62471BEA-9A46-E64B-CE5B-2180FF12E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50" y="928688"/>
            <a:ext cx="3286125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SUPERVIVENCIA</a:t>
            </a:r>
          </a:p>
        </p:txBody>
      </p:sp>
      <p:sp>
        <p:nvSpPr>
          <p:cNvPr id="15364" name="Text Box 5">
            <a:extLst>
              <a:ext uri="{FF2B5EF4-FFF2-40B4-BE49-F238E27FC236}">
                <a16:creationId xmlns:a16="http://schemas.microsoft.com/office/drawing/2014/main" id="{0BCD4498-7AF1-C17B-2DC9-C7FE5DAAD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7820" y="929153"/>
            <a:ext cx="1169988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ÉXITO </a:t>
            </a: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5196E940-7A18-EB58-B1F0-84824E985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4033" y="2040821"/>
            <a:ext cx="3357562" cy="9233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Masticación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Fonética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Estética</a:t>
            </a: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F61D0010-65CC-9787-FE87-CEFD0206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38" y="2228760"/>
            <a:ext cx="3786187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Osteointegración</a:t>
            </a:r>
          </a:p>
        </p:txBody>
      </p:sp>
      <p:sp>
        <p:nvSpPr>
          <p:cNvPr id="15369" name="Text Box 10">
            <a:extLst>
              <a:ext uri="{FF2B5EF4-FFF2-40B4-BE49-F238E27FC236}">
                <a16:creationId xmlns:a16="http://schemas.microsoft.com/office/drawing/2014/main" id="{BF76E949-BDD0-7990-548B-149E27EF3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334" y="577985"/>
            <a:ext cx="7159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</a:p>
        </p:txBody>
      </p:sp>
      <p:pic>
        <p:nvPicPr>
          <p:cNvPr id="15370" name="Picture 11" descr="lisadergan">
            <a:extLst>
              <a:ext uri="{FF2B5EF4-FFF2-40B4-BE49-F238E27FC236}">
                <a16:creationId xmlns:a16="http://schemas.microsoft.com/office/drawing/2014/main" id="{6B57C25D-1502-E47A-D241-06CC775F0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t="6381" r="6113" b="49684"/>
          <a:stretch/>
        </p:blipFill>
        <p:spPr bwMode="auto">
          <a:xfrm>
            <a:off x="4539243" y="3072641"/>
            <a:ext cx="4604758" cy="378535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5371" name="Picture 12" descr=" Gala apples ">
            <a:extLst>
              <a:ext uri="{FF2B5EF4-FFF2-40B4-BE49-F238E27FC236}">
                <a16:creationId xmlns:a16="http://schemas.microsoft.com/office/drawing/2014/main" id="{08E4E2F7-0858-DEA9-6A06-7107C1F16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3930" r="3335" b="17566"/>
          <a:stretch/>
        </p:blipFill>
        <p:spPr bwMode="auto">
          <a:xfrm>
            <a:off x="0" y="3072642"/>
            <a:ext cx="4539243" cy="37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2" name="Text Box 14">
            <a:extLst>
              <a:ext uri="{FF2B5EF4-FFF2-40B4-BE49-F238E27FC236}">
                <a16:creationId xmlns:a16="http://schemas.microsoft.com/office/drawing/2014/main" id="{40956341-AE94-44E4-565F-C6F8C5E7C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935" y="1936075"/>
            <a:ext cx="695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A5A236B-CFF4-1A1B-D9FB-86B51ECC7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4 Flecha abajo">
            <a:extLst>
              <a:ext uri="{FF2B5EF4-FFF2-40B4-BE49-F238E27FC236}">
                <a16:creationId xmlns:a16="http://schemas.microsoft.com/office/drawing/2014/main" id="{05FA624C-848A-AB1D-F12C-22AE137CCC37}"/>
              </a:ext>
            </a:extLst>
          </p:cNvPr>
          <p:cNvSpPr/>
          <p:nvPr/>
        </p:nvSpPr>
        <p:spPr>
          <a:xfrm>
            <a:off x="6596106" y="1453757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18F4BF2F-8369-1ECD-0852-F4FA41FE7316}"/>
              </a:ext>
            </a:extLst>
          </p:cNvPr>
          <p:cNvSpPr/>
          <p:nvPr/>
        </p:nvSpPr>
        <p:spPr>
          <a:xfrm>
            <a:off x="1909806" y="1453757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A024124">
            <a:extLst>
              <a:ext uri="{FF2B5EF4-FFF2-40B4-BE49-F238E27FC236}">
                <a16:creationId xmlns:a16="http://schemas.microsoft.com/office/drawing/2014/main" id="{44A9EFB3-228F-4302-A5FC-8E9F981B8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084" y="3845786"/>
            <a:ext cx="5202916" cy="301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inj-sutured">
            <a:extLst>
              <a:ext uri="{FF2B5EF4-FFF2-40B4-BE49-F238E27FC236}">
                <a16:creationId xmlns:a16="http://schemas.microsoft.com/office/drawing/2014/main" id="{8FB105B9-D92B-BB08-EA9D-9654A096A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085" y="378021"/>
            <a:ext cx="5202916" cy="346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>
            <a:extLst>
              <a:ext uri="{FF2B5EF4-FFF2-40B4-BE49-F238E27FC236}">
                <a16:creationId xmlns:a16="http://schemas.microsoft.com/office/drawing/2014/main" id="{6C0FD1D2-F50E-A1E0-C158-0758BDB85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0"/>
            <a:ext cx="3292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>
                <a:solidFill>
                  <a:schemeClr val="bg2"/>
                </a:solidFill>
                <a:latin typeface="Bradley Hand ITC" panose="03070402050302030203" pitchFamily="66" charset="77"/>
              </a:rPr>
              <a:t>Cirugía estética en implantes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7DB00A52-6B8F-ABA3-8E2C-F42681570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937" y="1991489"/>
            <a:ext cx="304583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Cirugía Plástica Periodontal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5D8E5C06-784C-347D-CEA3-E990130B5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46" y="5172313"/>
            <a:ext cx="5214938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Cirugía Plástica Periimplantaria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77E8B33-9247-63F0-8738-37CE6DEE0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2CED97E0-A36A-A1D9-934E-E5B0E008D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Introducción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5D10B0F-FA80-C95D-F360-B628429FE17C}"/>
              </a:ext>
            </a:extLst>
          </p:cNvPr>
          <p:cNvSpPr/>
          <p:nvPr/>
        </p:nvSpPr>
        <p:spPr>
          <a:xfrm flipH="1">
            <a:off x="3876090" y="159477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E922F91-CE96-6F26-71A6-8042ED4C0AFB}"/>
              </a:ext>
            </a:extLst>
          </p:cNvPr>
          <p:cNvSpPr/>
          <p:nvPr/>
        </p:nvSpPr>
        <p:spPr>
          <a:xfrm flipH="1">
            <a:off x="3876090" y="479145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4 Flecha abajo">
            <a:extLst>
              <a:ext uri="{FF2B5EF4-FFF2-40B4-BE49-F238E27FC236}">
                <a16:creationId xmlns:a16="http://schemas.microsoft.com/office/drawing/2014/main" id="{F1D47DEE-D210-2A0E-51E6-E06802C7C734}"/>
              </a:ext>
            </a:extLst>
          </p:cNvPr>
          <p:cNvSpPr/>
          <p:nvPr/>
        </p:nvSpPr>
        <p:spPr>
          <a:xfrm>
            <a:off x="1619672" y="3614501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Text Box 2">
            <a:extLst>
              <a:ext uri="{FF2B5EF4-FFF2-40B4-BE49-F238E27FC236}">
                <a16:creationId xmlns:a16="http://schemas.microsoft.com/office/drawing/2014/main" id="{397146A0-713F-A2E1-6CC9-0933F19EC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891" y="4469697"/>
            <a:ext cx="894333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Cirugía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86051" name="Text Box 3">
            <a:extLst>
              <a:ext uri="{FF2B5EF4-FFF2-40B4-BE49-F238E27FC236}">
                <a16:creationId xmlns:a16="http://schemas.microsoft.com/office/drawing/2014/main" id="{A1BCD0E3-6CC0-3493-96FC-954436699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925" y="4145905"/>
            <a:ext cx="1299819" cy="127727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-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Diagnos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.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-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Presup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- Plan T.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86052" name="Text Box 4">
            <a:extLst>
              <a:ext uri="{FF2B5EF4-FFF2-40B4-BE49-F238E27FC236}">
                <a16:creationId xmlns:a16="http://schemas.microsoft.com/office/drawing/2014/main" id="{BAA5CBFB-7B06-9572-ABEA-57BE3D63F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0298" y="4469696"/>
            <a:ext cx="1143000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Labora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86053" name="Text Box 5">
            <a:extLst>
              <a:ext uri="{FF2B5EF4-FFF2-40B4-BE49-F238E27FC236}">
                <a16:creationId xmlns:a16="http://schemas.microsoft.com/office/drawing/2014/main" id="{60D8F914-6ACE-9003-C2D9-BBBE7FB6C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325" y="4307487"/>
            <a:ext cx="1143000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- Control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-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Manten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86054" name="Text Box 6">
            <a:extLst>
              <a:ext uri="{FF2B5EF4-FFF2-40B4-BE49-F238E27FC236}">
                <a16:creationId xmlns:a16="http://schemas.microsoft.com/office/drawing/2014/main" id="{22A5BFB9-7B51-84E4-FC6A-A3B5A7623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691" y="4469696"/>
            <a:ext cx="1143000" cy="95410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400">
                <a:latin typeface="Palatino" pitchFamily="2" charset="77"/>
                <a:ea typeface="Palatino" pitchFamily="2" charset="77"/>
              </a:rPr>
              <a:t>Prosto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ES" sz="140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4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86056" name="Text Box 8">
            <a:extLst>
              <a:ext uri="{FF2B5EF4-FFF2-40B4-BE49-F238E27FC236}">
                <a16:creationId xmlns:a16="http://schemas.microsoft.com/office/drawing/2014/main" id="{14061902-C807-BC5A-97F2-08CD49FB5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836000"/>
            <a:ext cx="56886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eaLnBrk="1" hangingPunct="1">
              <a:spcBef>
                <a:spcPct val="0"/>
              </a:spcBef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Para conseguir crear una prótesis dental  sobre implantes tenemos que seguir un largo proceso: </a:t>
            </a:r>
            <a:endParaRPr lang="es-ES" altLang="es-ES" sz="1800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</p:txBody>
      </p:sp>
      <p:pic>
        <p:nvPicPr>
          <p:cNvPr id="19465" name="Picture 9" descr="S31">
            <a:extLst>
              <a:ext uri="{FF2B5EF4-FFF2-40B4-BE49-F238E27FC236}">
                <a16:creationId xmlns:a16="http://schemas.microsoft.com/office/drawing/2014/main" id="{2C29546E-17C1-A602-8E19-C09687786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70" b="34010"/>
          <a:stretch>
            <a:fillRect/>
          </a:stretch>
        </p:blipFill>
        <p:spPr bwMode="auto">
          <a:xfrm>
            <a:off x="0" y="50484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671C837-B978-8329-4D5F-B7136D8261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65D5E48-08C3-DC68-D98A-6864D461D7ED}"/>
              </a:ext>
            </a:extLst>
          </p:cNvPr>
          <p:cNvSpPr/>
          <p:nvPr/>
        </p:nvSpPr>
        <p:spPr>
          <a:xfrm rot="5400000" flipH="1">
            <a:off x="1516512" y="203969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824CFF92-4FE2-F8A5-80C7-A7E7B58D9BC1}"/>
              </a:ext>
            </a:extLst>
          </p:cNvPr>
          <p:cNvSpPr/>
          <p:nvPr/>
        </p:nvSpPr>
        <p:spPr>
          <a:xfrm rot="16200000">
            <a:off x="2046210" y="4456284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4 Flecha abajo">
            <a:extLst>
              <a:ext uri="{FF2B5EF4-FFF2-40B4-BE49-F238E27FC236}">
                <a16:creationId xmlns:a16="http://schemas.microsoft.com/office/drawing/2014/main" id="{9236D37F-D536-C3C9-688E-2A8A59AC005B}"/>
              </a:ext>
            </a:extLst>
          </p:cNvPr>
          <p:cNvSpPr/>
          <p:nvPr/>
        </p:nvSpPr>
        <p:spPr>
          <a:xfrm rot="16200000">
            <a:off x="3465708" y="4456285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4 Flecha abajo">
            <a:extLst>
              <a:ext uri="{FF2B5EF4-FFF2-40B4-BE49-F238E27FC236}">
                <a16:creationId xmlns:a16="http://schemas.microsoft.com/office/drawing/2014/main" id="{A9F353FE-2637-A3D7-1EFF-0662F16ED812}"/>
              </a:ext>
            </a:extLst>
          </p:cNvPr>
          <p:cNvSpPr/>
          <p:nvPr/>
        </p:nvSpPr>
        <p:spPr>
          <a:xfrm rot="16200000">
            <a:off x="4771994" y="4456285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D6D675EA-3392-77F3-68CF-E68AA4E9CF63}"/>
              </a:ext>
            </a:extLst>
          </p:cNvPr>
          <p:cNvSpPr/>
          <p:nvPr/>
        </p:nvSpPr>
        <p:spPr>
          <a:xfrm rot="16200000">
            <a:off x="6037774" y="4456285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A7553922-D276-791A-E1B1-74FACF463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0062" y="5423178"/>
            <a:ext cx="5376495" cy="120032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ORGANIZACIÓN &amp; GESTIÓN DE LA CALIDAD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6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86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86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86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86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386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0" grpId="0" animBg="1" autoUpdateAnimBg="0"/>
      <p:bldP spid="386051" grpId="0" animBg="1" autoUpdateAnimBg="0"/>
      <p:bldP spid="386052" grpId="0" animBg="1" autoUpdateAnimBg="0"/>
      <p:bldP spid="386053" grpId="0" animBg="1" autoUpdateAnimBg="0"/>
      <p:bldP spid="386054" grpId="0" animBg="1" autoUpdateAnimBg="0"/>
      <p:bldP spid="386056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9" name="Rectangle 11">
            <a:extLst>
              <a:ext uri="{FF2B5EF4-FFF2-40B4-BE49-F238E27FC236}">
                <a16:creationId xmlns:a16="http://schemas.microsoft.com/office/drawing/2014/main" id="{56CEF00D-6691-59B7-7011-66F6FE52B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14" y="1288968"/>
            <a:ext cx="4032510" cy="1200329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Son las zonas de máxima exposición dentaria. Tenemos que analizar:</a:t>
            </a:r>
            <a:endParaRPr lang="es-ES" sz="24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06862" name="Rectangle 14">
            <a:extLst>
              <a:ext uri="{FF2B5EF4-FFF2-40B4-BE49-F238E27FC236}">
                <a16:creationId xmlns:a16="http://schemas.microsoft.com/office/drawing/2014/main" id="{2C6A999F-E3AB-D959-0DCD-C585F7AFD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780928"/>
            <a:ext cx="7010400" cy="92333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Tx/>
              <a:buChar char="•"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 Peculiaridades esqueléticas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Tx/>
              <a:buChar char="•"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 Contracción musculatura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Tx/>
              <a:buChar char="•"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 Forma, tamaño y posición dentaria y gingival</a:t>
            </a:r>
          </a:p>
        </p:txBody>
      </p:sp>
      <p:sp>
        <p:nvSpPr>
          <p:cNvPr id="206863" name="Text Box 15">
            <a:extLst>
              <a:ext uri="{FF2B5EF4-FFF2-40B4-BE49-F238E27FC236}">
                <a16:creationId xmlns:a16="http://schemas.microsoft.com/office/drawing/2014/main" id="{B9A44073-D331-7B68-D197-C679014BC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98185"/>
            <a:ext cx="2505472" cy="369332"/>
          </a:xfrm>
          <a:prstGeom prst="rect">
            <a:avLst/>
          </a:prstGeom>
          <a:solidFill>
            <a:schemeClr val="bg1">
              <a:lumMod val="95000"/>
              <a:lumOff val="5000"/>
              <a:alpha val="50195"/>
            </a:schemeClr>
          </a:solidFill>
          <a:ln w="38100">
            <a:noFill/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Análisis de la sonrisa</a:t>
            </a:r>
            <a:endParaRPr lang="es-ES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66FBAE-1B61-8161-0448-5EA2CDAC0F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502B0E4-7E08-1CE2-1928-F18EDD8C4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02.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Localizaciones estéticas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24F33E67-6BA6-B39C-DD82-21880E39C0C9}"/>
              </a:ext>
            </a:extLst>
          </p:cNvPr>
          <p:cNvSpPr/>
          <p:nvPr/>
        </p:nvSpPr>
        <p:spPr>
          <a:xfrm>
            <a:off x="1691680" y="4048178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6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9" grpId="0" animBg="1" autoUpdateAnimBg="0"/>
      <p:bldP spid="206862" grpId="0" animBg="1" autoUpdateAnimBg="0"/>
      <p:bldP spid="20686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65" name="Picture 9" descr="S14">
            <a:extLst>
              <a:ext uri="{FF2B5EF4-FFF2-40B4-BE49-F238E27FC236}">
                <a16:creationId xmlns:a16="http://schemas.microsoft.com/office/drawing/2014/main" id="{3A01C064-5B81-BAEF-6268-8EA54F07F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/>
          <a:stretch/>
        </p:blipFill>
        <p:spPr bwMode="auto">
          <a:xfrm>
            <a:off x="0" y="555545"/>
            <a:ext cx="2924284" cy="4596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98666" name="Picture 10" descr="S18">
            <a:extLst>
              <a:ext uri="{FF2B5EF4-FFF2-40B4-BE49-F238E27FC236}">
                <a16:creationId xmlns:a16="http://schemas.microsoft.com/office/drawing/2014/main" id="{1FAB9221-5DE9-FA36-84AE-269D076B2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55545"/>
            <a:ext cx="3172653" cy="4596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98667" name="Picture 11" descr="S19">
            <a:extLst>
              <a:ext uri="{FF2B5EF4-FFF2-40B4-BE49-F238E27FC236}">
                <a16:creationId xmlns:a16="http://schemas.microsoft.com/office/drawing/2014/main" id="{5B8DC31B-6A67-5959-6137-A2E1C1DD5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7"/>
          <a:stretch/>
        </p:blipFill>
        <p:spPr bwMode="auto">
          <a:xfrm>
            <a:off x="6051458" y="421522"/>
            <a:ext cx="3092542" cy="473062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198669" name="Picture 13" descr="S39">
            <a:extLst>
              <a:ext uri="{FF2B5EF4-FFF2-40B4-BE49-F238E27FC236}">
                <a16:creationId xmlns:a16="http://schemas.microsoft.com/office/drawing/2014/main" id="{A41DA4B5-F1C5-1EBC-A6BC-A2F282A23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02" y="2991798"/>
            <a:ext cx="1339366" cy="76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70" name="Picture 14" descr="S20">
            <a:extLst>
              <a:ext uri="{FF2B5EF4-FFF2-40B4-BE49-F238E27FC236}">
                <a16:creationId xmlns:a16="http://schemas.microsoft.com/office/drawing/2014/main" id="{34C432E4-810C-837B-4B8F-CEE2F7665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374" y="3206590"/>
            <a:ext cx="1345536" cy="843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71" name="Picture 15" descr="S21">
            <a:extLst>
              <a:ext uri="{FF2B5EF4-FFF2-40B4-BE49-F238E27FC236}">
                <a16:creationId xmlns:a16="http://schemas.microsoft.com/office/drawing/2014/main" id="{7AFC1669-F16A-82CA-3D6F-971BAE73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992" y="2993743"/>
            <a:ext cx="1129959" cy="70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72" name="Text Box 16">
            <a:extLst>
              <a:ext uri="{FF2B5EF4-FFF2-40B4-BE49-F238E27FC236}">
                <a16:creationId xmlns:a16="http://schemas.microsoft.com/office/drawing/2014/main" id="{03A3B768-F713-AD12-1F1A-3F6FDE33D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15" y="5523776"/>
            <a:ext cx="335861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... expresión facial importante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 nos diferencia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C988945-91BD-1B43-15D0-ABF91FB8F20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0447EC-975F-8902-459B-A5F84D002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03.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Sonrisa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9A6912-D961-2E5A-9C58-0E8651DE02DE}"/>
              </a:ext>
            </a:extLst>
          </p:cNvPr>
          <p:cNvSpPr/>
          <p:nvPr/>
        </p:nvSpPr>
        <p:spPr>
          <a:xfrm rot="5400000" flipH="1">
            <a:off x="1331228" y="453994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"/>
                                        <p:tgtEl>
                                          <p:spTgt spid="19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776BCA7-33AA-A68E-6AC6-9956F8682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4E797F2B-05F9-5C7C-CB3C-7C84CF7A2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264804"/>
            <a:ext cx="548640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Componentes anatómicos</a:t>
            </a:r>
            <a:endParaRPr lang="es-ES_tradnl" sz="24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4394" name="Rectangle 10">
            <a:extLst>
              <a:ext uri="{FF2B5EF4-FFF2-40B4-BE49-F238E27FC236}">
                <a16:creationId xmlns:a16="http://schemas.microsoft.com/office/drawing/2014/main" id="{1E29E8C5-9E8E-CD8D-A0FE-86839BAE7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14" y="1726469"/>
            <a:ext cx="1351652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Labios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Dientes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Encías </a:t>
            </a:r>
          </a:p>
        </p:txBody>
      </p:sp>
      <p:sp>
        <p:nvSpPr>
          <p:cNvPr id="144398" name="Rectangle 14">
            <a:extLst>
              <a:ext uri="{FF2B5EF4-FFF2-40B4-BE49-F238E27FC236}">
                <a16:creationId xmlns:a16="http://schemas.microsoft.com/office/drawing/2014/main" id="{D0D6CA7D-6153-B085-2481-2DA5D6713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3429000"/>
            <a:ext cx="4419600" cy="461665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Aspectos funcionales</a:t>
            </a:r>
            <a:endParaRPr lang="es-ES_tradnl" sz="24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4400" name="Rectangle 16">
            <a:extLst>
              <a:ext uri="{FF2B5EF4-FFF2-40B4-BE49-F238E27FC236}">
                <a16:creationId xmlns:a16="http://schemas.microsoft.com/office/drawing/2014/main" id="{96E44F60-631C-6D76-E066-F2A3EBBF7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14" y="3956421"/>
            <a:ext cx="4800600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Tipo de sonrisa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Nº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dientes que muestra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Coincidencia líneas medias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Simetría 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Silueta incisal</a:t>
            </a:r>
          </a:p>
        </p:txBody>
      </p:sp>
      <p:pic>
        <p:nvPicPr>
          <p:cNvPr id="25608" name="Picture 10" descr="http://www.foroswebgratis.com/imagenes_foros/0/1/7/1/9/543782labios.jpg">
            <a:extLst>
              <a:ext uri="{FF2B5EF4-FFF2-40B4-BE49-F238E27FC236}">
                <a16:creationId xmlns:a16="http://schemas.microsoft.com/office/drawing/2014/main" id="{A96B1032-338C-2144-4F29-37284624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591" y="1421323"/>
            <a:ext cx="722312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2" descr="http://bahianoticias.com/wp-content/uploads/2008/09/dientes.jpg">
            <a:extLst>
              <a:ext uri="{FF2B5EF4-FFF2-40B4-BE49-F238E27FC236}">
                <a16:creationId xmlns:a16="http://schemas.microsoft.com/office/drawing/2014/main" id="{94754750-1EA5-F848-B3CC-6192113A4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03" y="1421323"/>
            <a:ext cx="128111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4" descr="http://www.miquelcoronel.com/imatges/maquetar/modelado_encias1.jpg">
            <a:extLst>
              <a:ext uri="{FF2B5EF4-FFF2-40B4-BE49-F238E27FC236}">
                <a16:creationId xmlns:a16="http://schemas.microsoft.com/office/drawing/2014/main" id="{6522AAE2-3EF7-9AFE-4279-0579F8D34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016" y="1412797"/>
            <a:ext cx="943099" cy="72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6" descr="http://www.robertoclavijopuyana.nom.co/wp-content/odontologia-rehabilitacion-oral.jpg">
            <a:extLst>
              <a:ext uri="{FF2B5EF4-FFF2-40B4-BE49-F238E27FC236}">
                <a16:creationId xmlns:a16="http://schemas.microsoft.com/office/drawing/2014/main" id="{5672711C-B855-BAD2-603E-CC2532D0E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37144"/>
            <a:ext cx="2141984" cy="184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02DAD3C-343A-2AC5-E7E8-571E71140C9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FCCF3C2F-B47F-7D12-AFA4-43153D6D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04.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de la Sonrisa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4" grpId="0" animBg="1" autoUpdateAnimBg="0"/>
      <p:bldP spid="144400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>
            <a:extLst>
              <a:ext uri="{FF2B5EF4-FFF2-40B4-BE49-F238E27FC236}">
                <a16:creationId xmlns:a16="http://schemas.microsoft.com/office/drawing/2014/main" id="{81004A45-4D49-206E-879E-C66FDAC0B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A37BC373-0530-240F-8B1E-EAC2F7E12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409" y="1078321"/>
            <a:ext cx="18133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1.- Labios</a:t>
            </a:r>
            <a:r>
              <a:rPr lang="es-ES_tradnl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</a:t>
            </a:r>
          </a:p>
        </p:txBody>
      </p:sp>
      <p:pic>
        <p:nvPicPr>
          <p:cNvPr id="27653" name="Picture 19" descr="s1">
            <a:extLst>
              <a:ext uri="{FF2B5EF4-FFF2-40B4-BE49-F238E27FC236}">
                <a16:creationId xmlns:a16="http://schemas.microsoft.com/office/drawing/2014/main" id="{F1EA7CBE-7AF2-FE5C-C56A-4B25BF097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183" y="323816"/>
            <a:ext cx="4032817" cy="653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08" name="Text Box 20">
            <a:extLst>
              <a:ext uri="{FF2B5EF4-FFF2-40B4-BE49-F238E27FC236}">
                <a16:creationId xmlns:a16="http://schemas.microsoft.com/office/drawing/2014/main" id="{FB779141-4119-D790-ED6D-05EBE8876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51" y="1736798"/>
            <a:ext cx="4032817" cy="213596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Estructura más expresiva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Muy variables:  forma, tamaño, contorno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Labio superior:  arco de Cupido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Labio inferior:  +  </a:t>
            </a:r>
            <a:r>
              <a:rPr lang="es-ES_tradnl" altLang="es-ES" sz="1600" dirty="0" err="1">
                <a:latin typeface="Palatino" pitchFamily="2" charset="77"/>
                <a:ea typeface="Palatino" pitchFamily="2" charset="77"/>
              </a:rPr>
              <a:t>largo,ancho</a:t>
            </a: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y grueso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 Forma y posición  músculos faciales</a:t>
            </a:r>
          </a:p>
        </p:txBody>
      </p:sp>
      <p:pic>
        <p:nvPicPr>
          <p:cNvPr id="27655" name="Picture 21" descr="s2">
            <a:extLst>
              <a:ext uri="{FF2B5EF4-FFF2-40B4-BE49-F238E27FC236}">
                <a16:creationId xmlns:a16="http://schemas.microsoft.com/office/drawing/2014/main" id="{93763112-9B4E-6212-A9D8-FF643CB89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024" y="4261996"/>
            <a:ext cx="3981089" cy="179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27B078B-CEB3-C2F6-ED29-1D2CA08946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1B490A95-4FC7-6910-52A0-DC5BACA3F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0AB2F7F-80FD-4CDF-4C18-AA261C5415DA}"/>
              </a:ext>
            </a:extLst>
          </p:cNvPr>
          <p:cNvSpPr/>
          <p:nvPr/>
        </p:nvSpPr>
        <p:spPr>
          <a:xfrm flipH="1">
            <a:off x="5043890" y="177773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39" descr="S33JPG">
            <a:extLst>
              <a:ext uri="{FF2B5EF4-FFF2-40B4-BE49-F238E27FC236}">
                <a16:creationId xmlns:a16="http://schemas.microsoft.com/office/drawing/2014/main" id="{EAB5BCF3-B2D5-B74C-458D-6C77D937F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t="2582" r="6663" b="4138"/>
          <a:stretch/>
        </p:blipFill>
        <p:spPr bwMode="auto">
          <a:xfrm>
            <a:off x="4211961" y="3772464"/>
            <a:ext cx="4932040" cy="308553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38" descr="6">
            <a:extLst>
              <a:ext uri="{FF2B5EF4-FFF2-40B4-BE49-F238E27FC236}">
                <a16:creationId xmlns:a16="http://schemas.microsoft.com/office/drawing/2014/main" id="{ED18373C-42E8-F7F7-2E1E-70DC77340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7"/>
          <a:stretch/>
        </p:blipFill>
        <p:spPr bwMode="auto">
          <a:xfrm>
            <a:off x="4211961" y="536210"/>
            <a:ext cx="4932040" cy="338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Text Box 3">
            <a:extLst>
              <a:ext uri="{FF2B5EF4-FFF2-40B4-BE49-F238E27FC236}">
                <a16:creationId xmlns:a16="http://schemas.microsoft.com/office/drawing/2014/main" id="{B3A53CE7-8F4A-E079-8B17-03070E727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204806" name="Text Box 6">
            <a:extLst>
              <a:ext uri="{FF2B5EF4-FFF2-40B4-BE49-F238E27FC236}">
                <a16:creationId xmlns:a16="http://schemas.microsoft.com/office/drawing/2014/main" id="{C3F8A1EF-A8CD-D35B-7CAD-18265CA20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26" y="1719822"/>
            <a:ext cx="2110690" cy="16158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Arcada superior:  I, C, PM, M</a:t>
            </a:r>
            <a:r>
              <a:rPr lang="es-ES_tradnl" altLang="es-ES" sz="1800" baseline="-25000" dirty="0">
                <a:latin typeface="Palatino" pitchFamily="2" charset="77"/>
                <a:ea typeface="Palatino" pitchFamily="2" charset="77"/>
              </a:rPr>
              <a:t>1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Arcada inferior:  I, C (1/3 medio)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D29374-4BD6-6D06-E479-F2E76547E9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DA3E2105-04C1-CCDD-E455-8E6B3BE2A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2D9EF-2C57-D892-DF29-A04F3130D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19415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2.- Dientes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346C39F-C77B-5EBD-0CDC-A9816BEE57FA}"/>
              </a:ext>
            </a:extLst>
          </p:cNvPr>
          <p:cNvSpPr/>
          <p:nvPr/>
        </p:nvSpPr>
        <p:spPr>
          <a:xfrm flipH="1">
            <a:off x="4144668" y="331187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8" descr="S31">
            <a:extLst>
              <a:ext uri="{FF2B5EF4-FFF2-40B4-BE49-F238E27FC236}">
                <a16:creationId xmlns:a16="http://schemas.microsoft.com/office/drawing/2014/main" id="{4673E89C-C13E-0397-52E9-8E1341F34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 r="1697" b="3215"/>
          <a:stretch/>
        </p:blipFill>
        <p:spPr bwMode="auto">
          <a:xfrm>
            <a:off x="6003" y="2101850"/>
            <a:ext cx="9137997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3" name="Rectangle 9">
            <a:extLst>
              <a:ext uri="{FF2B5EF4-FFF2-40B4-BE49-F238E27FC236}">
                <a16:creationId xmlns:a16="http://schemas.microsoft.com/office/drawing/2014/main" id="{F7F136E1-C4C8-FD93-D2A1-943142C80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273" y="3641725"/>
            <a:ext cx="2743200" cy="1676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6074" name="Rectangle 10">
            <a:extLst>
              <a:ext uri="{FF2B5EF4-FFF2-40B4-BE49-F238E27FC236}">
                <a16:creationId xmlns:a16="http://schemas.microsoft.com/office/drawing/2014/main" id="{1689E940-CAE2-7226-579B-6F6A5FAB3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477" y="1049597"/>
            <a:ext cx="1796004" cy="877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 Morfología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 Tamaño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 Proporciones</a:t>
            </a:r>
          </a:p>
        </p:txBody>
      </p:sp>
      <p:sp>
        <p:nvSpPr>
          <p:cNvPr id="216075" name="Text Box 11">
            <a:extLst>
              <a:ext uri="{FF2B5EF4-FFF2-40B4-BE49-F238E27FC236}">
                <a16:creationId xmlns:a16="http://schemas.microsoft.com/office/drawing/2014/main" id="{4BF2D570-E47E-7C02-1BAF-2F4A69144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944" y="2703526"/>
            <a:ext cx="1343638" cy="769441"/>
          </a:xfrm>
          <a:prstGeom prst="rect">
            <a:avLst/>
          </a:prstGeom>
          <a:noFill/>
          <a:ln w="38100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</a:t>
            </a:r>
            <a:r>
              <a:rPr lang="es-ES_tradnl" sz="4400" b="1" baseline="-250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1SUP</a:t>
            </a:r>
            <a:endParaRPr lang="es-ES" sz="4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ED41DA9-65A3-0ED3-513D-6DF14FCB36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81F1CD95-87FC-7526-9BAD-1018BD959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AA8343-DD71-B20F-4665-310DB162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40479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3.- Dientes Dominantes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6B4F72C-3A6D-75ED-68F4-4ABB0F014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312" y="1049597"/>
            <a:ext cx="1330814" cy="61555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Posición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 Simetría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3" grpId="0" animBg="1"/>
      <p:bldP spid="216074" grpId="0"/>
      <p:bldP spid="216075" grpId="0" autoUpdateAnimBg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5" descr="S31">
            <a:extLst>
              <a:ext uri="{FF2B5EF4-FFF2-40B4-BE49-F238E27FC236}">
                <a16:creationId xmlns:a16="http://schemas.microsoft.com/office/drawing/2014/main" id="{0C684BFB-DDF6-0EFD-DA51-C023A57F1F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" b="5917"/>
          <a:stretch/>
        </p:blipFill>
        <p:spPr bwMode="auto">
          <a:xfrm>
            <a:off x="-8060" y="1844825"/>
            <a:ext cx="914400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41" name="Line 25">
            <a:extLst>
              <a:ext uri="{FF2B5EF4-FFF2-40B4-BE49-F238E27FC236}">
                <a16:creationId xmlns:a16="http://schemas.microsoft.com/office/drawing/2014/main" id="{60D0705D-55E0-DF98-0F97-67080A99CE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814936"/>
            <a:ext cx="0" cy="1447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4044" name="Text Box 28">
            <a:extLst>
              <a:ext uri="{FF2B5EF4-FFF2-40B4-BE49-F238E27FC236}">
                <a16:creationId xmlns:a16="http://schemas.microsoft.com/office/drawing/2014/main" id="{CD8B03C5-E051-8127-3CCE-A4A0E0230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9166" y="3396780"/>
            <a:ext cx="883575" cy="3693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12 mm</a:t>
            </a:r>
            <a:endParaRPr lang="es-ES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4047" name="Line 31">
            <a:extLst>
              <a:ext uri="{FF2B5EF4-FFF2-40B4-BE49-F238E27FC236}">
                <a16:creationId xmlns:a16="http://schemas.microsoft.com/office/drawing/2014/main" id="{03DBE5A1-90E7-BEAF-01AD-2B83F8BC4C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653136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4048" name="Text Box 32">
            <a:extLst>
              <a:ext uri="{FF2B5EF4-FFF2-40B4-BE49-F238E27FC236}">
                <a16:creationId xmlns:a16="http://schemas.microsoft.com/office/drawing/2014/main" id="{25DBC7ED-1537-E7AF-2F90-FC76D3AA1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903" y="4466604"/>
            <a:ext cx="973138" cy="37306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9 mm</a:t>
            </a:r>
            <a:endParaRPr lang="es-ES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4051" name="Text Box 35">
            <a:extLst>
              <a:ext uri="{FF2B5EF4-FFF2-40B4-BE49-F238E27FC236}">
                <a16:creationId xmlns:a16="http://schemas.microsoft.com/office/drawing/2014/main" id="{BB349412-3188-C833-5288-2DD1FD560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1" y="1111347"/>
            <a:ext cx="360040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Sensación de armonía 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37B9A8-1968-0080-B78A-6531DEE856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D4C89A9-4FF9-FBF0-B069-3832AA66E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282" y="0"/>
            <a:ext cx="611713" cy="544605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7810AFD8-2B33-7156-8E47-26D2AD447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7159E3-0A5F-436D-88FE-A56505F8E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19610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4.- Tamaño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44" grpId="0"/>
      <p:bldP spid="214048" grpId="0"/>
      <p:bldP spid="2140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BASCONES\Desktop\MEDICINA.jpg">
            <a:extLst>
              <a:ext uri="{FF2B5EF4-FFF2-40B4-BE49-F238E27FC236}">
                <a16:creationId xmlns:a16="http://schemas.microsoft.com/office/drawing/2014/main" id="{2F4A8879-1E5F-D65A-0ADB-C687AAFFC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740" y="548681"/>
            <a:ext cx="484939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C:\Users\ABASCONES\Desktop\caballo.jpg">
            <a:extLst>
              <a:ext uri="{FF2B5EF4-FFF2-40B4-BE49-F238E27FC236}">
                <a16:creationId xmlns:a16="http://schemas.microsoft.com/office/drawing/2014/main" id="{DE0CFB23-BD86-8042-FBD9-EAD5A24D2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88102"/>
            <a:ext cx="4286880" cy="336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5D7EE21-0FD8-7543-4CB6-52F643FAE5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2D7AA1F-4B97-8131-AB26-83FDE53579B7}"/>
              </a:ext>
            </a:extLst>
          </p:cNvPr>
          <p:cNvSpPr/>
          <p:nvPr/>
        </p:nvSpPr>
        <p:spPr>
          <a:xfrm flipH="1">
            <a:off x="4221517" y="321297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215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>
            <a:extLst>
              <a:ext uri="{FF2B5EF4-FFF2-40B4-BE49-F238E27FC236}">
                <a16:creationId xmlns:a16="http://schemas.microsoft.com/office/drawing/2014/main" id="{12F3CD91-79F1-059F-0A9B-D5DDAFF5B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35843" name="Picture 4" descr="S31">
            <a:extLst>
              <a:ext uri="{FF2B5EF4-FFF2-40B4-BE49-F238E27FC236}">
                <a16:creationId xmlns:a16="http://schemas.microsoft.com/office/drawing/2014/main" id="{C8A1E7AF-8D78-5872-89A7-370DC8D53E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" b="3245"/>
          <a:stretch/>
        </p:blipFill>
        <p:spPr bwMode="auto">
          <a:xfrm>
            <a:off x="-12263" y="1746250"/>
            <a:ext cx="91440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3" name="Line 5">
            <a:extLst>
              <a:ext uri="{FF2B5EF4-FFF2-40B4-BE49-F238E27FC236}">
                <a16:creationId xmlns:a16="http://schemas.microsoft.com/office/drawing/2014/main" id="{133932C4-2906-D5DD-2C4C-B6CCBE3AED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3385" y="3803650"/>
            <a:ext cx="1328615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7094" name="Line 6">
            <a:extLst>
              <a:ext uri="{FF2B5EF4-FFF2-40B4-BE49-F238E27FC236}">
                <a16:creationId xmlns:a16="http://schemas.microsoft.com/office/drawing/2014/main" id="{333CD76B-19DB-E001-E042-141C8BA5C4E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4511" y="4482127"/>
            <a:ext cx="781538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7095" name="Line 7">
            <a:extLst>
              <a:ext uri="{FF2B5EF4-FFF2-40B4-BE49-F238E27FC236}">
                <a16:creationId xmlns:a16="http://schemas.microsoft.com/office/drawing/2014/main" id="{AA28FB79-99DA-0ADD-7356-4C504912E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0109" y="4351290"/>
            <a:ext cx="547077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7097" name="Text Box 9">
            <a:extLst>
              <a:ext uri="{FF2B5EF4-FFF2-40B4-BE49-F238E27FC236}">
                <a16:creationId xmlns:a16="http://schemas.microsoft.com/office/drawing/2014/main" id="{93751D4A-5936-5F1C-59E4-5A8A13D66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692" y="4375461"/>
            <a:ext cx="473206" cy="3693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1.6</a:t>
            </a:r>
            <a:endParaRPr lang="es-ES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7098" name="Text Box 10">
            <a:extLst>
              <a:ext uri="{FF2B5EF4-FFF2-40B4-BE49-F238E27FC236}">
                <a16:creationId xmlns:a16="http://schemas.microsoft.com/office/drawing/2014/main" id="{813AC067-069C-644D-9558-71BC682A0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2543" y="4013318"/>
            <a:ext cx="415498" cy="3693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1 </a:t>
            </a:r>
            <a:endParaRPr lang="es-ES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7099" name="Text Box 11">
            <a:extLst>
              <a:ext uri="{FF2B5EF4-FFF2-40B4-BE49-F238E27FC236}">
                <a16:creationId xmlns:a16="http://schemas.microsoft.com/office/drawing/2014/main" id="{1D299395-29A2-F215-2A04-26902E8B1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9194" y="3904842"/>
            <a:ext cx="473206" cy="3693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0.6</a:t>
            </a:r>
            <a:endParaRPr lang="es-ES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7110" name="AutoShape 22">
            <a:extLst>
              <a:ext uri="{FF2B5EF4-FFF2-40B4-BE49-F238E27FC236}">
                <a16:creationId xmlns:a16="http://schemas.microsoft.com/office/drawing/2014/main" id="{9D45895D-59B5-8F66-E7BC-C216C489652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60866" y="3898404"/>
            <a:ext cx="3657600" cy="9906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>
              <a:alpha val="50195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sy="50000" kx="-2453608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s-ES"/>
          </a:p>
        </p:txBody>
      </p:sp>
      <p:sp>
        <p:nvSpPr>
          <p:cNvPr id="217111" name="Line 23">
            <a:extLst>
              <a:ext uri="{FF2B5EF4-FFF2-40B4-BE49-F238E27FC236}">
                <a16:creationId xmlns:a16="http://schemas.microsoft.com/office/drawing/2014/main" id="{CADDFE76-F3D1-159A-6D56-603D0DDB6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6776" y="3807450"/>
            <a:ext cx="1" cy="133883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8CA7E3-5636-78D2-C7CC-F26EC07D67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EBAF7506-4662-3D76-57EE-EBFF771B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Text Box 35">
            <a:extLst>
              <a:ext uri="{FF2B5EF4-FFF2-40B4-BE49-F238E27FC236}">
                <a16:creationId xmlns:a16="http://schemas.microsoft.com/office/drawing/2014/main" id="{EC26862F-4C6B-C118-69C0-ED2C8F278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960" y="1170654"/>
            <a:ext cx="3600400" cy="3539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700" dirty="0">
                <a:latin typeface="Palatino" pitchFamily="2" charset="77"/>
                <a:ea typeface="Palatino" pitchFamily="2" charset="77"/>
              </a:rPr>
              <a:t>Versatilidad y naturalidad</a:t>
            </a:r>
            <a:endParaRPr lang="es-ES" altLang="es-ES" sz="17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6E566E-D2F4-4DD3-1244-FA82BD74B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46875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5.- Simetría y Proporciones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7" grpId="0" animBg="1" autoUpdateAnimBg="0"/>
      <p:bldP spid="217098" grpId="0" animBg="1" autoUpdateAnimBg="0"/>
      <p:bldP spid="217099" grpId="0" animBg="1" autoUpdateAnimBg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3">
            <a:extLst>
              <a:ext uri="{FF2B5EF4-FFF2-40B4-BE49-F238E27FC236}">
                <a16:creationId xmlns:a16="http://schemas.microsoft.com/office/drawing/2014/main" id="{CBCDF7B8-4B24-0DFD-4948-B3217EEA0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37892" name="Picture 6" descr="S31">
            <a:extLst>
              <a:ext uri="{FF2B5EF4-FFF2-40B4-BE49-F238E27FC236}">
                <a16:creationId xmlns:a16="http://schemas.microsoft.com/office/drawing/2014/main" id="{27388D9C-1DFA-9001-4D20-A89EA2E6A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" b="3680"/>
          <a:stretch/>
        </p:blipFill>
        <p:spPr bwMode="auto">
          <a:xfrm>
            <a:off x="-1" y="1772816"/>
            <a:ext cx="914400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9" name="Oval 7">
            <a:extLst>
              <a:ext uri="{FF2B5EF4-FFF2-40B4-BE49-F238E27FC236}">
                <a16:creationId xmlns:a16="http://schemas.microsoft.com/office/drawing/2014/main" id="{E7AC90F2-E3FF-24BF-6560-1AE9D839D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450" y="4535514"/>
            <a:ext cx="83718" cy="167436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3000" name="Oval 8">
            <a:extLst>
              <a:ext uri="{FF2B5EF4-FFF2-40B4-BE49-F238E27FC236}">
                <a16:creationId xmlns:a16="http://schemas.microsoft.com/office/drawing/2014/main" id="{B0D571AF-C679-7027-8CD9-0B7D321FA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497" y="4954105"/>
            <a:ext cx="83718" cy="167436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3001" name="Oval 9">
            <a:extLst>
              <a:ext uri="{FF2B5EF4-FFF2-40B4-BE49-F238E27FC236}">
                <a16:creationId xmlns:a16="http://schemas.microsoft.com/office/drawing/2014/main" id="{C2B0A5A3-7D59-FF8D-6E8E-01160A897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0269" y="4786669"/>
            <a:ext cx="83718" cy="167436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3003" name="Line 11">
            <a:extLst>
              <a:ext uri="{FF2B5EF4-FFF2-40B4-BE49-F238E27FC236}">
                <a16:creationId xmlns:a16="http://schemas.microsoft.com/office/drawing/2014/main" id="{CF4C1CA2-C109-734F-F89E-3107C5D7EA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8215" y="5037823"/>
            <a:ext cx="16743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3004" name="Line 12">
            <a:extLst>
              <a:ext uri="{FF2B5EF4-FFF2-40B4-BE49-F238E27FC236}">
                <a16:creationId xmlns:a16="http://schemas.microsoft.com/office/drawing/2014/main" id="{E2290EC4-AAF8-F5D3-FA3A-9D9EF64128C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67195" y="4368078"/>
            <a:ext cx="16743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3005" name="Line 13">
            <a:extLst>
              <a:ext uri="{FF2B5EF4-FFF2-40B4-BE49-F238E27FC236}">
                <a16:creationId xmlns:a16="http://schemas.microsoft.com/office/drawing/2014/main" id="{BA2B5977-D90E-7456-50F7-54BD36E95F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987" y="4870387"/>
            <a:ext cx="16743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3006" name="Line 14">
            <a:extLst>
              <a:ext uri="{FF2B5EF4-FFF2-40B4-BE49-F238E27FC236}">
                <a16:creationId xmlns:a16="http://schemas.microsoft.com/office/drawing/2014/main" id="{24886944-B749-2DC7-28DF-B236C2F5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168" y="4619232"/>
            <a:ext cx="16743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3015" name="Oval 23">
            <a:extLst>
              <a:ext uri="{FF2B5EF4-FFF2-40B4-BE49-F238E27FC236}">
                <a16:creationId xmlns:a16="http://schemas.microsoft.com/office/drawing/2014/main" id="{CC66B3A0-2A37-C5C0-D8D6-F8A31BCE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3477" y="4284360"/>
            <a:ext cx="83718" cy="167436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3035" name="Freeform 43">
            <a:extLst>
              <a:ext uri="{FF2B5EF4-FFF2-40B4-BE49-F238E27FC236}">
                <a16:creationId xmlns:a16="http://schemas.microsoft.com/office/drawing/2014/main" id="{0A45A51A-1000-C695-8D71-9689518C9F1B}"/>
              </a:ext>
            </a:extLst>
          </p:cNvPr>
          <p:cNvSpPr>
            <a:spLocks/>
          </p:cNvSpPr>
          <p:nvPr/>
        </p:nvSpPr>
        <p:spPr bwMode="auto">
          <a:xfrm>
            <a:off x="5064946" y="4619232"/>
            <a:ext cx="3202219" cy="795322"/>
          </a:xfrm>
          <a:custGeom>
            <a:avLst/>
            <a:gdLst>
              <a:gd name="T0" fmla="*/ 0 w 1836"/>
              <a:gd name="T1" fmla="*/ 2147483646 h 456"/>
              <a:gd name="T2" fmla="*/ 2147483646 w 1836"/>
              <a:gd name="T3" fmla="*/ 2147483646 h 456"/>
              <a:gd name="T4" fmla="*/ 2147483646 w 1836"/>
              <a:gd name="T5" fmla="*/ 2147483646 h 456"/>
              <a:gd name="T6" fmla="*/ 2147483646 w 1836"/>
              <a:gd name="T7" fmla="*/ 2147483646 h 456"/>
              <a:gd name="T8" fmla="*/ 2147483646 w 1836"/>
              <a:gd name="T9" fmla="*/ 2147483646 h 456"/>
              <a:gd name="T10" fmla="*/ 2147483646 w 1836"/>
              <a:gd name="T11" fmla="*/ 2147483646 h 456"/>
              <a:gd name="T12" fmla="*/ 2147483646 w 1836"/>
              <a:gd name="T13" fmla="*/ 2147483646 h 456"/>
              <a:gd name="T14" fmla="*/ 2147483646 w 1836"/>
              <a:gd name="T15" fmla="*/ 2147483646 h 456"/>
              <a:gd name="T16" fmla="*/ 2147483646 w 1836"/>
              <a:gd name="T17" fmla="*/ 2147483646 h 456"/>
              <a:gd name="T18" fmla="*/ 2147483646 w 1836"/>
              <a:gd name="T19" fmla="*/ 2147483646 h 456"/>
              <a:gd name="T20" fmla="*/ 2147483646 w 1836"/>
              <a:gd name="T21" fmla="*/ 2147483646 h 456"/>
              <a:gd name="T22" fmla="*/ 2147483646 w 1836"/>
              <a:gd name="T23" fmla="*/ 0 h 45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36"/>
              <a:gd name="T37" fmla="*/ 0 h 456"/>
              <a:gd name="T38" fmla="*/ 1836 w 1836"/>
              <a:gd name="T39" fmla="*/ 456 h 45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36" h="456">
                <a:moveTo>
                  <a:pt x="0" y="456"/>
                </a:moveTo>
                <a:cubicBezTo>
                  <a:pt x="202" y="445"/>
                  <a:pt x="398" y="413"/>
                  <a:pt x="600" y="396"/>
                </a:cubicBezTo>
                <a:cubicBezTo>
                  <a:pt x="736" y="362"/>
                  <a:pt x="870" y="325"/>
                  <a:pt x="1008" y="300"/>
                </a:cubicBezTo>
                <a:cubicBezTo>
                  <a:pt x="1068" y="289"/>
                  <a:pt x="1128" y="276"/>
                  <a:pt x="1188" y="264"/>
                </a:cubicBezTo>
                <a:cubicBezTo>
                  <a:pt x="1219" y="258"/>
                  <a:pt x="1265" y="256"/>
                  <a:pt x="1296" y="240"/>
                </a:cubicBezTo>
                <a:cubicBezTo>
                  <a:pt x="1332" y="222"/>
                  <a:pt x="1367" y="196"/>
                  <a:pt x="1404" y="180"/>
                </a:cubicBezTo>
                <a:cubicBezTo>
                  <a:pt x="1427" y="170"/>
                  <a:pt x="1455" y="170"/>
                  <a:pt x="1476" y="156"/>
                </a:cubicBezTo>
                <a:cubicBezTo>
                  <a:pt x="1488" y="148"/>
                  <a:pt x="1499" y="138"/>
                  <a:pt x="1512" y="132"/>
                </a:cubicBezTo>
                <a:cubicBezTo>
                  <a:pt x="1529" y="125"/>
                  <a:pt x="1606" y="111"/>
                  <a:pt x="1620" y="108"/>
                </a:cubicBezTo>
                <a:cubicBezTo>
                  <a:pt x="1680" y="93"/>
                  <a:pt x="1633" y="101"/>
                  <a:pt x="1692" y="72"/>
                </a:cubicBezTo>
                <a:cubicBezTo>
                  <a:pt x="1727" y="54"/>
                  <a:pt x="1765" y="42"/>
                  <a:pt x="1800" y="24"/>
                </a:cubicBezTo>
                <a:cubicBezTo>
                  <a:pt x="1813" y="18"/>
                  <a:pt x="1836" y="0"/>
                  <a:pt x="1836" y="0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AE5B66-8DC2-A371-292C-29E3CB279D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0AFEA8D4-6B93-E4C2-7E6D-20B39905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1872F-77E5-CCA8-D368-90B51AD71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3738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6.- Puntos de contacto</a:t>
            </a:r>
          </a:p>
        </p:txBody>
      </p:sp>
    </p:spTree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rotada">
            <a:extLst>
              <a:ext uri="{FF2B5EF4-FFF2-40B4-BE49-F238E27FC236}">
                <a16:creationId xmlns:a16="http://schemas.microsoft.com/office/drawing/2014/main" id="{C057363C-E5B6-F0AD-59D0-14EA012D6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" r="675" b="2161"/>
          <a:stretch/>
        </p:blipFill>
        <p:spPr bwMode="auto">
          <a:xfrm>
            <a:off x="0" y="2040634"/>
            <a:ext cx="9127222" cy="481736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sp>
        <p:nvSpPr>
          <p:cNvPr id="39938" name="Text Box 2">
            <a:extLst>
              <a:ext uri="{FF2B5EF4-FFF2-40B4-BE49-F238E27FC236}">
                <a16:creationId xmlns:a16="http://schemas.microsoft.com/office/drawing/2014/main" id="{92049DE5-0C69-0A41-55D4-62346198F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28600"/>
            <a:ext cx="297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solidFill>
                <a:srgbClr val="FF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239620" name="Line 4">
            <a:extLst>
              <a:ext uri="{FF2B5EF4-FFF2-40B4-BE49-F238E27FC236}">
                <a16:creationId xmlns:a16="http://schemas.microsoft.com/office/drawing/2014/main" id="{8C11A7F1-A1C6-D86D-14A2-5B9CB8E649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0776" y="2040634"/>
            <a:ext cx="6705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39622" name="Text Box 6">
            <a:extLst>
              <a:ext uri="{FF2B5EF4-FFF2-40B4-BE49-F238E27FC236}">
                <a16:creationId xmlns:a16="http://schemas.microsoft.com/office/drawing/2014/main" id="{9F33A0F2-AF1A-7A37-1B5A-A0863A2FA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170" y="2629643"/>
            <a:ext cx="1082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FORMA</a:t>
            </a:r>
          </a:p>
        </p:txBody>
      </p:sp>
      <p:sp>
        <p:nvSpPr>
          <p:cNvPr id="239623" name="Line 7">
            <a:extLst>
              <a:ext uri="{FF2B5EF4-FFF2-40B4-BE49-F238E27FC236}">
                <a16:creationId xmlns:a16="http://schemas.microsoft.com/office/drawing/2014/main" id="{FBD56B42-3FD9-EDB2-6C62-A7427860C5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0776" y="2020043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39624" name="Line 8">
            <a:extLst>
              <a:ext uri="{FF2B5EF4-FFF2-40B4-BE49-F238E27FC236}">
                <a16:creationId xmlns:a16="http://schemas.microsoft.com/office/drawing/2014/main" id="{4721B1F4-5D56-E70C-C003-917C5F780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7376" y="2020043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39625" name="Text Box 9">
            <a:extLst>
              <a:ext uri="{FF2B5EF4-FFF2-40B4-BE49-F238E27FC236}">
                <a16:creationId xmlns:a16="http://schemas.microsoft.com/office/drawing/2014/main" id="{4363B0F5-6269-F381-41C2-07494F5D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676" y="2656607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ASPECTO</a:t>
            </a:r>
          </a:p>
        </p:txBody>
      </p:sp>
      <p:sp>
        <p:nvSpPr>
          <p:cNvPr id="239626" name="Line 10">
            <a:extLst>
              <a:ext uri="{FF2B5EF4-FFF2-40B4-BE49-F238E27FC236}">
                <a16:creationId xmlns:a16="http://schemas.microsoft.com/office/drawing/2014/main" id="{E9E1B6AD-2B67-9668-BCC3-9A3D9C18B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3179" y="2020043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39627" name="Text Box 11">
            <a:extLst>
              <a:ext uri="{FF2B5EF4-FFF2-40B4-BE49-F238E27FC236}">
                <a16:creationId xmlns:a16="http://schemas.microsoft.com/office/drawing/2014/main" id="{31140495-CADA-DE6C-4FE2-5B6462E6F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176" y="2656607"/>
            <a:ext cx="10182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>
                <a:latin typeface="Palatino" pitchFamily="2" charset="77"/>
                <a:ea typeface="Palatino" pitchFamily="2" charset="77"/>
              </a:rPr>
              <a:t>SALUD</a:t>
            </a:r>
          </a:p>
        </p:txBody>
      </p:sp>
      <p:sp>
        <p:nvSpPr>
          <p:cNvPr id="239628" name="Freeform 12">
            <a:extLst>
              <a:ext uri="{FF2B5EF4-FFF2-40B4-BE49-F238E27FC236}">
                <a16:creationId xmlns:a16="http://schemas.microsoft.com/office/drawing/2014/main" id="{DEA5D79D-AF99-4850-7FB6-6DB3ABA390AF}"/>
              </a:ext>
            </a:extLst>
          </p:cNvPr>
          <p:cNvSpPr>
            <a:spLocks/>
          </p:cNvSpPr>
          <p:nvPr/>
        </p:nvSpPr>
        <p:spPr bwMode="auto">
          <a:xfrm>
            <a:off x="16778" y="3218521"/>
            <a:ext cx="9110444" cy="1809811"/>
          </a:xfrm>
          <a:custGeom>
            <a:avLst/>
            <a:gdLst>
              <a:gd name="T0" fmla="*/ 0 w 5472"/>
              <a:gd name="T1" fmla="*/ 0 h 1048"/>
              <a:gd name="T2" fmla="*/ 2147483646 w 5472"/>
              <a:gd name="T3" fmla="*/ 2147483646 h 1048"/>
              <a:gd name="T4" fmla="*/ 2147483646 w 5472"/>
              <a:gd name="T5" fmla="*/ 2147483646 h 1048"/>
              <a:gd name="T6" fmla="*/ 2147483646 w 5472"/>
              <a:gd name="T7" fmla="*/ 2147483646 h 1048"/>
              <a:gd name="T8" fmla="*/ 2147483646 w 5472"/>
              <a:gd name="T9" fmla="*/ 2147483646 h 1048"/>
              <a:gd name="T10" fmla="*/ 2147483646 w 5472"/>
              <a:gd name="T11" fmla="*/ 2147483646 h 1048"/>
              <a:gd name="T12" fmla="*/ 2147483646 w 5472"/>
              <a:gd name="T13" fmla="*/ 2147483646 h 1048"/>
              <a:gd name="T14" fmla="*/ 2147483646 w 5472"/>
              <a:gd name="T15" fmla="*/ 2147483646 h 1048"/>
              <a:gd name="T16" fmla="*/ 2147483646 w 5472"/>
              <a:gd name="T17" fmla="*/ 2147483646 h 1048"/>
              <a:gd name="T18" fmla="*/ 2147483646 w 5472"/>
              <a:gd name="T19" fmla="*/ 2147483646 h 1048"/>
              <a:gd name="T20" fmla="*/ 2147483646 w 5472"/>
              <a:gd name="T21" fmla="*/ 2147483646 h 1048"/>
              <a:gd name="T22" fmla="*/ 2147483646 w 5472"/>
              <a:gd name="T23" fmla="*/ 2147483646 h 1048"/>
              <a:gd name="T24" fmla="*/ 2147483646 w 5472"/>
              <a:gd name="T25" fmla="*/ 2147483646 h 1048"/>
              <a:gd name="T26" fmla="*/ 2147483646 w 5472"/>
              <a:gd name="T27" fmla="*/ 2147483646 h 1048"/>
              <a:gd name="T28" fmla="*/ 2147483646 w 5472"/>
              <a:gd name="T29" fmla="*/ 2147483646 h 1048"/>
              <a:gd name="T30" fmla="*/ 2147483646 w 5472"/>
              <a:gd name="T31" fmla="*/ 2147483646 h 1048"/>
              <a:gd name="T32" fmla="*/ 2147483646 w 5472"/>
              <a:gd name="T33" fmla="*/ 2147483646 h 1048"/>
              <a:gd name="T34" fmla="*/ 2147483646 w 5472"/>
              <a:gd name="T35" fmla="*/ 2147483646 h 1048"/>
              <a:gd name="T36" fmla="*/ 2147483646 w 5472"/>
              <a:gd name="T37" fmla="*/ 2147483646 h 10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5472"/>
              <a:gd name="T58" fmla="*/ 0 h 1048"/>
              <a:gd name="T59" fmla="*/ 5472 w 5472"/>
              <a:gd name="T60" fmla="*/ 1048 h 104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5472" h="1048">
                <a:moveTo>
                  <a:pt x="0" y="0"/>
                </a:moveTo>
                <a:cubicBezTo>
                  <a:pt x="176" y="188"/>
                  <a:pt x="352" y="376"/>
                  <a:pt x="480" y="480"/>
                </a:cubicBezTo>
                <a:cubicBezTo>
                  <a:pt x="608" y="584"/>
                  <a:pt x="680" y="624"/>
                  <a:pt x="768" y="624"/>
                </a:cubicBezTo>
                <a:cubicBezTo>
                  <a:pt x="856" y="624"/>
                  <a:pt x="904" y="488"/>
                  <a:pt x="1008" y="480"/>
                </a:cubicBezTo>
                <a:cubicBezTo>
                  <a:pt x="1112" y="472"/>
                  <a:pt x="1304" y="568"/>
                  <a:pt x="1392" y="576"/>
                </a:cubicBezTo>
                <a:cubicBezTo>
                  <a:pt x="1480" y="584"/>
                  <a:pt x="1480" y="592"/>
                  <a:pt x="1536" y="528"/>
                </a:cubicBezTo>
                <a:cubicBezTo>
                  <a:pt x="1592" y="464"/>
                  <a:pt x="1600" y="232"/>
                  <a:pt x="1728" y="192"/>
                </a:cubicBezTo>
                <a:cubicBezTo>
                  <a:pt x="1856" y="152"/>
                  <a:pt x="2120" y="160"/>
                  <a:pt x="2304" y="288"/>
                </a:cubicBezTo>
                <a:cubicBezTo>
                  <a:pt x="2488" y="416"/>
                  <a:pt x="2736" y="872"/>
                  <a:pt x="2832" y="960"/>
                </a:cubicBezTo>
                <a:cubicBezTo>
                  <a:pt x="2928" y="1048"/>
                  <a:pt x="2800" y="904"/>
                  <a:pt x="2880" y="816"/>
                </a:cubicBezTo>
                <a:cubicBezTo>
                  <a:pt x="2960" y="728"/>
                  <a:pt x="3160" y="496"/>
                  <a:pt x="3312" y="432"/>
                </a:cubicBezTo>
                <a:cubicBezTo>
                  <a:pt x="3464" y="368"/>
                  <a:pt x="3672" y="400"/>
                  <a:pt x="3792" y="432"/>
                </a:cubicBezTo>
                <a:cubicBezTo>
                  <a:pt x="3912" y="464"/>
                  <a:pt x="3992" y="568"/>
                  <a:pt x="4032" y="624"/>
                </a:cubicBezTo>
                <a:cubicBezTo>
                  <a:pt x="4072" y="680"/>
                  <a:pt x="4008" y="752"/>
                  <a:pt x="4032" y="768"/>
                </a:cubicBezTo>
                <a:cubicBezTo>
                  <a:pt x="4056" y="784"/>
                  <a:pt x="4096" y="776"/>
                  <a:pt x="4176" y="720"/>
                </a:cubicBezTo>
                <a:cubicBezTo>
                  <a:pt x="4256" y="664"/>
                  <a:pt x="4416" y="472"/>
                  <a:pt x="4512" y="432"/>
                </a:cubicBezTo>
                <a:cubicBezTo>
                  <a:pt x="4608" y="392"/>
                  <a:pt x="4688" y="424"/>
                  <a:pt x="4752" y="480"/>
                </a:cubicBezTo>
                <a:cubicBezTo>
                  <a:pt x="4816" y="536"/>
                  <a:pt x="4776" y="832"/>
                  <a:pt x="4896" y="768"/>
                </a:cubicBezTo>
                <a:cubicBezTo>
                  <a:pt x="5016" y="704"/>
                  <a:pt x="5244" y="400"/>
                  <a:pt x="5472" y="96"/>
                </a:cubicBezTo>
              </a:path>
            </a:pathLst>
          </a:cu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3419A9-FF41-FCFC-03A9-8E117F026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384347B-5941-5512-8CA4-6A81C8971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4C2BFB-D3B4-F5D9-4527-58EEE52D0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3627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7.- Debemos analizar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23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2" grpId="0" animBg="1" autoUpdateAnimBg="0"/>
      <p:bldP spid="239625" grpId="0" animBg="1" autoUpdateAnimBg="0"/>
      <p:bldP spid="239627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>
            <a:extLst>
              <a:ext uri="{FF2B5EF4-FFF2-40B4-BE49-F238E27FC236}">
                <a16:creationId xmlns:a16="http://schemas.microsoft.com/office/drawing/2014/main" id="{006BC003-09EA-6407-1F3A-63187ADC7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41987" name="Text Box 10">
            <a:extLst>
              <a:ext uri="{FF2B5EF4-FFF2-40B4-BE49-F238E27FC236}">
                <a16:creationId xmlns:a16="http://schemas.microsoft.com/office/drawing/2014/main" id="{75FD3282-268A-B948-B7C5-47699C866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410" y="5425736"/>
            <a:ext cx="3433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Arquitectura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Gingival</a:t>
            </a:r>
            <a:endParaRPr lang="es-ES" altLang="es-ES" sz="20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41988" name="Picture 21" descr="S25">
            <a:extLst>
              <a:ext uri="{FF2B5EF4-FFF2-40B4-BE49-F238E27FC236}">
                <a16:creationId xmlns:a16="http://schemas.microsoft.com/office/drawing/2014/main" id="{E2FDCDDD-ECA3-0640-7886-932E069C8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2482"/>
            <a:ext cx="54102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22" descr="6">
            <a:extLst>
              <a:ext uri="{FF2B5EF4-FFF2-40B4-BE49-F238E27FC236}">
                <a16:creationId xmlns:a16="http://schemas.microsoft.com/office/drawing/2014/main" id="{2AB575DB-56CA-4C82-3148-B14D98582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126895"/>
            <a:ext cx="5486400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Line 23">
            <a:extLst>
              <a:ext uri="{FF2B5EF4-FFF2-40B4-BE49-F238E27FC236}">
                <a16:creationId xmlns:a16="http://schemas.microsoft.com/office/drawing/2014/main" id="{92AD78F7-5E01-DC72-EBEC-AD89EF800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4491038"/>
            <a:ext cx="228600" cy="381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1" name="Line 24">
            <a:extLst>
              <a:ext uri="{FF2B5EF4-FFF2-40B4-BE49-F238E27FC236}">
                <a16:creationId xmlns:a16="http://schemas.microsoft.com/office/drawing/2014/main" id="{9B4FCCBC-CBD9-C572-EC75-0561F6F9A7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81600" y="4567238"/>
            <a:ext cx="762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2" name="Line 25">
            <a:extLst>
              <a:ext uri="{FF2B5EF4-FFF2-40B4-BE49-F238E27FC236}">
                <a16:creationId xmlns:a16="http://schemas.microsoft.com/office/drawing/2014/main" id="{A36EB774-789F-2B1B-D884-4D3394DBE5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719638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3" name="Line 26">
            <a:extLst>
              <a:ext uri="{FF2B5EF4-FFF2-40B4-BE49-F238E27FC236}">
                <a16:creationId xmlns:a16="http://schemas.microsoft.com/office/drawing/2014/main" id="{EB2BA547-8CEB-95FB-1B09-467209E052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4719638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4" name="Line 27">
            <a:extLst>
              <a:ext uri="{FF2B5EF4-FFF2-40B4-BE49-F238E27FC236}">
                <a16:creationId xmlns:a16="http://schemas.microsoft.com/office/drawing/2014/main" id="{62BCDD8C-0DEB-B28F-925F-B25ED160BB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4643438"/>
            <a:ext cx="762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5" name="Line 28">
            <a:extLst>
              <a:ext uri="{FF2B5EF4-FFF2-40B4-BE49-F238E27FC236}">
                <a16:creationId xmlns:a16="http://schemas.microsoft.com/office/drawing/2014/main" id="{7D47EBFE-E5E2-7A41-4B1A-F0FEEC25F6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86600" y="4643438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6" name="Line 29">
            <a:extLst>
              <a:ext uri="{FF2B5EF4-FFF2-40B4-BE49-F238E27FC236}">
                <a16:creationId xmlns:a16="http://schemas.microsoft.com/office/drawing/2014/main" id="{EDF1CB4F-FB1B-ACAE-3210-8BD4F513AF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4643438"/>
            <a:ext cx="152400" cy="304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7" name="Line 30">
            <a:extLst>
              <a:ext uri="{FF2B5EF4-FFF2-40B4-BE49-F238E27FC236}">
                <a16:creationId xmlns:a16="http://schemas.microsoft.com/office/drawing/2014/main" id="{B52F6B6F-8BC6-6C62-F905-FA31B9BCE3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2400" y="4567238"/>
            <a:ext cx="76200" cy="381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8" name="Line 31">
            <a:extLst>
              <a:ext uri="{FF2B5EF4-FFF2-40B4-BE49-F238E27FC236}">
                <a16:creationId xmlns:a16="http://schemas.microsoft.com/office/drawing/2014/main" id="{9447FEF3-DDB3-6C81-92D4-52393A9590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3881438"/>
            <a:ext cx="76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1999" name="Line 32">
            <a:extLst>
              <a:ext uri="{FF2B5EF4-FFF2-40B4-BE49-F238E27FC236}">
                <a16:creationId xmlns:a16="http://schemas.microsoft.com/office/drawing/2014/main" id="{0FDA1ACA-3331-35B7-2022-49FE876759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86600" y="4033838"/>
            <a:ext cx="76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2000" name="Line 33">
            <a:extLst>
              <a:ext uri="{FF2B5EF4-FFF2-40B4-BE49-F238E27FC236}">
                <a16:creationId xmlns:a16="http://schemas.microsoft.com/office/drawing/2014/main" id="{0618D230-CC1D-423C-4C4A-EFE0882986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4110038"/>
            <a:ext cx="76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2001" name="Line 34">
            <a:extLst>
              <a:ext uri="{FF2B5EF4-FFF2-40B4-BE49-F238E27FC236}">
                <a16:creationId xmlns:a16="http://schemas.microsoft.com/office/drawing/2014/main" id="{F8BB9041-F31E-35AE-B518-58F9A5B747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2400" y="3805238"/>
            <a:ext cx="76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2003" name="Text Box 36">
            <a:extLst>
              <a:ext uri="{FF2B5EF4-FFF2-40B4-BE49-F238E27FC236}">
                <a16:creationId xmlns:a16="http://schemas.microsoft.com/office/drawing/2014/main" id="{F1E72DF4-924D-6892-38D9-F29626D15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4400" y="2157646"/>
            <a:ext cx="16241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Enfermedad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 err="1">
                <a:latin typeface="Palatino" pitchFamily="2" charset="77"/>
                <a:ea typeface="Palatino" pitchFamily="2" charset="77"/>
              </a:rPr>
              <a:t>Periodental</a:t>
            </a:r>
            <a:endParaRPr lang="es-ES_tradnl" altLang="es-ES" sz="20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FC1E97-8D0F-9E2F-EF75-B8A22DE292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F29C911-C9FA-B659-AB34-5C897129A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Componentes anatómicos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CC5FD2-6803-630A-5695-11D01D7BA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1078321"/>
            <a:ext cx="1622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8.- Salud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EA379B7-8344-5676-3288-8EE1D5714EC5}"/>
              </a:ext>
            </a:extLst>
          </p:cNvPr>
          <p:cNvSpPr/>
          <p:nvPr/>
        </p:nvSpPr>
        <p:spPr>
          <a:xfrm rot="5400000" flipH="1">
            <a:off x="6940502" y="252485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4F16765-9371-7C83-CCF1-B1D9DE7005AD}"/>
              </a:ext>
            </a:extLst>
          </p:cNvPr>
          <p:cNvSpPr/>
          <p:nvPr/>
        </p:nvSpPr>
        <p:spPr>
          <a:xfrm rot="5400000" flipH="1">
            <a:off x="1496047" y="463049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foto9">
            <a:extLst>
              <a:ext uri="{FF2B5EF4-FFF2-40B4-BE49-F238E27FC236}">
                <a16:creationId xmlns:a16="http://schemas.microsoft.com/office/drawing/2014/main" id="{E5708080-9D24-6F5F-3892-117018AF7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3" b="4990"/>
          <a:stretch/>
        </p:blipFill>
        <p:spPr bwMode="auto">
          <a:xfrm>
            <a:off x="4211960" y="404664"/>
            <a:ext cx="4933413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F0D5A0-C6BC-8A2C-800F-5B6FD807F8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895AFED5-DCAE-EEB8-EFAA-015D30125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06.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Los dientes armonizan con 3 marcos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1D1C67-7CF3-FEAE-8AF7-71AA99BB81F4}"/>
              </a:ext>
            </a:extLst>
          </p:cNvPr>
          <p:cNvSpPr/>
          <p:nvPr/>
        </p:nvSpPr>
        <p:spPr>
          <a:xfrm rot="10800000" flipH="1">
            <a:off x="4144667" y="285293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 Box 36">
            <a:extLst>
              <a:ext uri="{FF2B5EF4-FFF2-40B4-BE49-F238E27FC236}">
                <a16:creationId xmlns:a16="http://schemas.microsoft.com/office/drawing/2014/main" id="{A0CFF859-5EDD-4907-4D11-507AA3734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288" y="2935456"/>
            <a:ext cx="143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2400" dirty="0">
                <a:latin typeface="Palatino" pitchFamily="2" charset="77"/>
                <a:ea typeface="Palatino" pitchFamily="2" charset="77"/>
              </a:rPr>
              <a:t>Cara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2400" dirty="0">
                <a:latin typeface="Palatino" pitchFamily="2" charset="77"/>
                <a:ea typeface="Palatino" pitchFamily="2" charset="77"/>
              </a:rPr>
              <a:t>Labios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2400" dirty="0">
                <a:latin typeface="Palatino" pitchFamily="2" charset="77"/>
                <a:ea typeface="Palatino" pitchFamily="2" charset="77"/>
              </a:rPr>
              <a:t>Encía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3">
            <a:extLst>
              <a:ext uri="{FF2B5EF4-FFF2-40B4-BE49-F238E27FC236}">
                <a16:creationId xmlns:a16="http://schemas.microsoft.com/office/drawing/2014/main" id="{3A474F5F-EC87-768E-3807-AF33D61A1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22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</a:endParaRPr>
          </a:p>
        </p:txBody>
      </p:sp>
      <p:sp>
        <p:nvSpPr>
          <p:cNvPr id="46083" name="Text Box 4">
            <a:extLst>
              <a:ext uri="{FF2B5EF4-FFF2-40B4-BE49-F238E27FC236}">
                <a16:creationId xmlns:a16="http://schemas.microsoft.com/office/drawing/2014/main" id="{D8BE9992-5C88-BCC0-FE9F-C0A7EE48F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063" y="1460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b="1">
              <a:solidFill>
                <a:srgbClr val="FF3399"/>
              </a:solidFill>
            </a:endParaRPr>
          </a:p>
        </p:txBody>
      </p:sp>
      <p:pic>
        <p:nvPicPr>
          <p:cNvPr id="233477" name="Picture 5" descr="S17">
            <a:extLst>
              <a:ext uri="{FF2B5EF4-FFF2-40B4-BE49-F238E27FC236}">
                <a16:creationId xmlns:a16="http://schemas.microsoft.com/office/drawing/2014/main" id="{A3C6733B-BCC5-F378-8247-7923422E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6" y="1327324"/>
            <a:ext cx="34417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478" name="Picture 6" descr="S16">
            <a:extLst>
              <a:ext uri="{FF2B5EF4-FFF2-40B4-BE49-F238E27FC236}">
                <a16:creationId xmlns:a16="http://schemas.microsoft.com/office/drawing/2014/main" id="{D3BEE34A-4EF2-4EBA-61F7-FA40CEAD9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34" y="1327324"/>
            <a:ext cx="350043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Line 7">
            <a:extLst>
              <a:ext uri="{FF2B5EF4-FFF2-40B4-BE49-F238E27FC236}">
                <a16:creationId xmlns:a16="http://schemas.microsoft.com/office/drawing/2014/main" id="{AB6D9F8A-03E2-B12C-A882-964CDE0A25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2165524"/>
            <a:ext cx="28956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87" name="Line 8">
            <a:extLst>
              <a:ext uri="{FF2B5EF4-FFF2-40B4-BE49-F238E27FC236}">
                <a16:creationId xmlns:a16="http://schemas.microsoft.com/office/drawing/2014/main" id="{98DCBFD4-B247-4E19-291A-27DA8F575F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3460924"/>
            <a:ext cx="29718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88" name="Line 9">
            <a:extLst>
              <a:ext uri="{FF2B5EF4-FFF2-40B4-BE49-F238E27FC236}">
                <a16:creationId xmlns:a16="http://schemas.microsoft.com/office/drawing/2014/main" id="{C7C7CB6D-C8B0-D3AB-96C3-2F8275B70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3156124"/>
            <a:ext cx="29718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89" name="Line 10">
            <a:extLst>
              <a:ext uri="{FF2B5EF4-FFF2-40B4-BE49-F238E27FC236}">
                <a16:creationId xmlns:a16="http://schemas.microsoft.com/office/drawing/2014/main" id="{CC304F1C-34F5-6828-B629-0090A3D1BA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4299124"/>
            <a:ext cx="29718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0" name="Line 11">
            <a:extLst>
              <a:ext uri="{FF2B5EF4-FFF2-40B4-BE49-F238E27FC236}">
                <a16:creationId xmlns:a16="http://schemas.microsoft.com/office/drawing/2014/main" id="{F3D7F5CC-9DA2-54A4-9E3B-6930FFA446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4756324"/>
            <a:ext cx="29718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1" name="Line 12">
            <a:extLst>
              <a:ext uri="{FF2B5EF4-FFF2-40B4-BE49-F238E27FC236}">
                <a16:creationId xmlns:a16="http://schemas.microsoft.com/office/drawing/2014/main" id="{D7933FF5-3EC5-B30D-9351-65D9C1181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7806" y="5518324"/>
            <a:ext cx="297180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2" name="Line 13">
            <a:extLst>
              <a:ext uri="{FF2B5EF4-FFF2-40B4-BE49-F238E27FC236}">
                <a16:creationId xmlns:a16="http://schemas.microsoft.com/office/drawing/2014/main" id="{01C60018-EA66-2B18-E78A-C1FF9447B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5634" y="3384724"/>
            <a:ext cx="2971800" cy="0"/>
          </a:xfrm>
          <a:prstGeom prst="lin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3" name="Line 14">
            <a:extLst>
              <a:ext uri="{FF2B5EF4-FFF2-40B4-BE49-F238E27FC236}">
                <a16:creationId xmlns:a16="http://schemas.microsoft.com/office/drawing/2014/main" id="{456A1CC2-2F67-8DC8-F329-F21E53A74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5634" y="4680124"/>
            <a:ext cx="29718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4" name="Line 15">
            <a:extLst>
              <a:ext uri="{FF2B5EF4-FFF2-40B4-BE49-F238E27FC236}">
                <a16:creationId xmlns:a16="http://schemas.microsoft.com/office/drawing/2014/main" id="{0B66B796-45C6-749B-B486-FD10583F18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5634" y="4527724"/>
            <a:ext cx="2971800" cy="0"/>
          </a:xfrm>
          <a:prstGeom prst="lin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095" name="Text Box 16">
            <a:extLst>
              <a:ext uri="{FF2B5EF4-FFF2-40B4-BE49-F238E27FC236}">
                <a16:creationId xmlns:a16="http://schemas.microsoft.com/office/drawing/2014/main" id="{56C0EEC3-B291-5B8D-91A1-ABB7D1BD5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7472" y="4681546"/>
            <a:ext cx="692818" cy="52322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Plano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incisal</a:t>
            </a:r>
          </a:p>
        </p:txBody>
      </p:sp>
      <p:sp>
        <p:nvSpPr>
          <p:cNvPr id="46096" name="Text Box 17">
            <a:extLst>
              <a:ext uri="{FF2B5EF4-FFF2-40B4-BE49-F238E27FC236}">
                <a16:creationId xmlns:a16="http://schemas.microsoft.com/office/drawing/2014/main" id="{614D9216-CB73-B81A-C5DB-2598595AE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7472" y="4095999"/>
            <a:ext cx="859531" cy="52322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Margen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gingival</a:t>
            </a:r>
          </a:p>
        </p:txBody>
      </p:sp>
      <p:sp>
        <p:nvSpPr>
          <p:cNvPr id="46097" name="Text Box 18">
            <a:extLst>
              <a:ext uri="{FF2B5EF4-FFF2-40B4-BE49-F238E27FC236}">
                <a16:creationId xmlns:a16="http://schemas.microsoft.com/office/drawing/2014/main" id="{7EAF5DFC-01A0-D139-3528-2FD20FBD3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45" y="4494714"/>
            <a:ext cx="625492" cy="52322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Línea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labial</a:t>
            </a:r>
          </a:p>
        </p:txBody>
      </p:sp>
      <p:sp>
        <p:nvSpPr>
          <p:cNvPr id="46099" name="Text Box 20">
            <a:extLst>
              <a:ext uri="{FF2B5EF4-FFF2-40B4-BE49-F238E27FC236}">
                <a16:creationId xmlns:a16="http://schemas.microsoft.com/office/drawing/2014/main" id="{1FF4E272-F56E-B7F4-7AFA-EF9E17CF5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795" y="3060588"/>
            <a:ext cx="1178528" cy="52322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Línea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interpupilar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773B69-1F56-5907-7447-FD954D8533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7374FCDA-CCF2-E452-586A-4EB8AE51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Aspectos Funcionales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6789DA-FA85-F08D-D5A4-8ED80D6AE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734533"/>
            <a:ext cx="27815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1.- Horizontales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>
            <a:extLst>
              <a:ext uri="{FF2B5EF4-FFF2-40B4-BE49-F238E27FC236}">
                <a16:creationId xmlns:a16="http://schemas.microsoft.com/office/drawing/2014/main" id="{C837D5AB-F46D-E34A-8DC2-12DE1302E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48131" name="Text Box 4">
            <a:extLst>
              <a:ext uri="{FF2B5EF4-FFF2-40B4-BE49-F238E27FC236}">
                <a16:creationId xmlns:a16="http://schemas.microsoft.com/office/drawing/2014/main" id="{6430E76A-4E6E-24D3-9717-F833D5299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063" y="152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b="1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34501" name="Picture 5" descr="S16">
            <a:extLst>
              <a:ext uri="{FF2B5EF4-FFF2-40B4-BE49-F238E27FC236}">
                <a16:creationId xmlns:a16="http://schemas.microsoft.com/office/drawing/2014/main" id="{EC64041F-1A10-17D9-C548-8CD9AB4F5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72" y="1667272"/>
            <a:ext cx="3238500" cy="4724400"/>
          </a:xfrm>
          <a:prstGeom prst="rect">
            <a:avLst/>
          </a:prstGeom>
          <a:noFill/>
          <a:ln w="38100">
            <a:solidFill>
              <a:srgbClr val="99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Line 6">
            <a:extLst>
              <a:ext uri="{FF2B5EF4-FFF2-40B4-BE49-F238E27FC236}">
                <a16:creationId xmlns:a16="http://schemas.microsoft.com/office/drawing/2014/main" id="{BC886BD4-61AF-E7A9-2CD4-91311C09523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876972" y="3991372"/>
            <a:ext cx="3276600" cy="0"/>
          </a:xfrm>
          <a:prstGeom prst="line">
            <a:avLst/>
          </a:prstGeom>
          <a:noFill/>
          <a:ln w="38100">
            <a:solidFill>
              <a:srgbClr val="FF66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8134" name="Text Box 7">
            <a:extLst>
              <a:ext uri="{FF2B5EF4-FFF2-40B4-BE49-F238E27FC236}">
                <a16:creationId xmlns:a16="http://schemas.microsoft.com/office/drawing/2014/main" id="{A28B7F76-8458-F80D-46CF-06762C1BC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5272" y="1895872"/>
            <a:ext cx="2432050" cy="415925"/>
          </a:xfrm>
          <a:prstGeom prst="rect">
            <a:avLst/>
          </a:prstGeom>
          <a:solidFill>
            <a:schemeClr val="tx1"/>
          </a:solidFill>
          <a:ln w="19050" cap="rnd">
            <a:solidFill>
              <a:schemeClr val="bg1"/>
            </a:solidFill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b="1">
                <a:solidFill>
                  <a:srgbClr val="FF6600"/>
                </a:solidFill>
                <a:latin typeface="Comic Sans MS" panose="030F0902030302020204" pitchFamily="66" charset="0"/>
              </a:rPr>
              <a:t>Línea media facial</a:t>
            </a:r>
            <a:endParaRPr lang="es-ES_tradnl" altLang="es-ES" sz="1800"/>
          </a:p>
        </p:txBody>
      </p:sp>
      <p:sp>
        <p:nvSpPr>
          <p:cNvPr id="48135" name="Text Box 8">
            <a:extLst>
              <a:ext uri="{FF2B5EF4-FFF2-40B4-BE49-F238E27FC236}">
                <a16:creationId xmlns:a16="http://schemas.microsoft.com/office/drawing/2014/main" id="{FB0068A2-5B24-9EAF-41FB-85EA70449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95" y="3789040"/>
            <a:ext cx="1208985" cy="1323439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Línea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Media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Dentaria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superior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8136" name="Line 9">
            <a:extLst>
              <a:ext uri="{FF2B5EF4-FFF2-40B4-BE49-F238E27FC236}">
                <a16:creationId xmlns:a16="http://schemas.microsoft.com/office/drawing/2014/main" id="{193AA9FB-657F-8231-6B95-4394937DFB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5272" y="4258072"/>
            <a:ext cx="0" cy="990600"/>
          </a:xfrm>
          <a:prstGeom prst="line">
            <a:avLst/>
          </a:prstGeom>
          <a:noFill/>
          <a:ln w="38100" cap="rnd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234506" name="Picture 10" descr="S28">
            <a:extLst>
              <a:ext uri="{FF2B5EF4-FFF2-40B4-BE49-F238E27FC236}">
                <a16:creationId xmlns:a16="http://schemas.microsoft.com/office/drawing/2014/main" id="{C051FCC5-D2F9-EC9F-3022-47B42F2CC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62472"/>
            <a:ext cx="6553200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7" name="Picture 11" descr="S27">
            <a:extLst>
              <a:ext uri="{FF2B5EF4-FFF2-40B4-BE49-F238E27FC236}">
                <a16:creationId xmlns:a16="http://schemas.microsoft.com/office/drawing/2014/main" id="{2B8EA294-5528-84C8-97D2-3A274A8A6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6553200" cy="420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4511" name="AutoShape 15">
            <a:extLst>
              <a:ext uri="{FF2B5EF4-FFF2-40B4-BE49-F238E27FC236}">
                <a16:creationId xmlns:a16="http://schemas.microsoft.com/office/drawing/2014/main" id="{F9C43002-BC6C-BAA6-C494-A3557DC5DC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48672" y="2276872"/>
            <a:ext cx="0" cy="4202113"/>
          </a:xfrm>
          <a:prstGeom prst="straightConnector1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4512" name="AutoShape 16">
            <a:extLst>
              <a:ext uri="{FF2B5EF4-FFF2-40B4-BE49-F238E27FC236}">
                <a16:creationId xmlns:a16="http://schemas.microsoft.com/office/drawing/2014/main" id="{B45132A3-0243-D478-B697-99BAD3DEAA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53472" y="1438672"/>
            <a:ext cx="0" cy="4202113"/>
          </a:xfrm>
          <a:prstGeom prst="straightConnector1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5E11B61-3C93-20CA-A45D-4AD20D186A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6DD3FD3-5D48-9A3E-FEFC-D2F586836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Aspectos Funcionales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5C4F65-307F-E1E5-858E-2153315CA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734533"/>
            <a:ext cx="2259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2.- Verticales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4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4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4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5" name="Picture 5" descr="S15">
            <a:extLst>
              <a:ext uri="{FF2B5EF4-FFF2-40B4-BE49-F238E27FC236}">
                <a16:creationId xmlns:a16="http://schemas.microsoft.com/office/drawing/2014/main" id="{9685E32C-6BB6-A0DC-20F6-9E41939FA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456" y="1356505"/>
            <a:ext cx="347821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3F26DF4-D36D-E464-B38E-246D794856CE}"/>
              </a:ext>
            </a:extLst>
          </p:cNvPr>
          <p:cNvSpPr/>
          <p:nvPr/>
        </p:nvSpPr>
        <p:spPr>
          <a:xfrm>
            <a:off x="4948328" y="5065812"/>
            <a:ext cx="2304256" cy="50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178" name="Text Box 3">
            <a:extLst>
              <a:ext uri="{FF2B5EF4-FFF2-40B4-BE49-F238E27FC236}">
                <a16:creationId xmlns:a16="http://schemas.microsoft.com/office/drawing/2014/main" id="{A9D1A42A-BA38-D580-3251-CB2C95E24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50179" name="Text Box 4">
            <a:extLst>
              <a:ext uri="{FF2B5EF4-FFF2-40B4-BE49-F238E27FC236}">
                <a16:creationId xmlns:a16="http://schemas.microsoft.com/office/drawing/2014/main" id="{D23A9690-00E6-2E3E-D6A8-AF1B9D278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063" y="152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b="1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50181" name="Line 6">
            <a:extLst>
              <a:ext uri="{FF2B5EF4-FFF2-40B4-BE49-F238E27FC236}">
                <a16:creationId xmlns:a16="http://schemas.microsoft.com/office/drawing/2014/main" id="{CCE21D21-B594-48EB-3BA1-7B1F5C9E0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456" y="3642505"/>
            <a:ext cx="1676400" cy="304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182" name="Line 7">
            <a:extLst>
              <a:ext uri="{FF2B5EF4-FFF2-40B4-BE49-F238E27FC236}">
                <a16:creationId xmlns:a16="http://schemas.microsoft.com/office/drawing/2014/main" id="{C2261D42-3A5E-E75E-D0D2-FD395C74B8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456" y="4023505"/>
            <a:ext cx="1676400" cy="304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0183" name="Text Box 8">
            <a:extLst>
              <a:ext uri="{FF2B5EF4-FFF2-40B4-BE49-F238E27FC236}">
                <a16:creationId xmlns:a16="http://schemas.microsoft.com/office/drawing/2014/main" id="{6E60455F-B258-78FC-B1AA-BFB73B4AD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669" y="4175905"/>
            <a:ext cx="1744388" cy="40011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Plano oclusal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0184" name="Text Box 9">
            <a:extLst>
              <a:ext uri="{FF2B5EF4-FFF2-40B4-BE49-F238E27FC236}">
                <a16:creationId xmlns:a16="http://schemas.microsoft.com/office/drawing/2014/main" id="{1EEA40B2-4B0F-B3B3-C68B-105CC7D88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213" y="3490105"/>
            <a:ext cx="2220912" cy="415925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Plano de Camper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0186" name="Line 11">
            <a:extLst>
              <a:ext uri="{FF2B5EF4-FFF2-40B4-BE49-F238E27FC236}">
                <a16:creationId xmlns:a16="http://schemas.microsoft.com/office/drawing/2014/main" id="{C1520ACE-CB9B-526C-303C-5371A1E68B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5656" y="3794905"/>
            <a:ext cx="304800" cy="1219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0187" name="Text Box 12">
            <a:extLst>
              <a:ext uri="{FF2B5EF4-FFF2-40B4-BE49-F238E27FC236}">
                <a16:creationId xmlns:a16="http://schemas.microsoft.com/office/drawing/2014/main" id="{04A9E744-A35E-F3B5-CFBE-213E7A33C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656" y="5103072"/>
            <a:ext cx="1749197" cy="40011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Soporte labial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DEA94A-75AF-2DF5-88F6-F0DEBB73ED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725E2B6-7346-C948-B6E3-ADD7B450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Aspectos Funcionales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8BDD97-956C-E9AE-77A0-8B3B8A041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10" y="734533"/>
            <a:ext cx="21419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3.- Sagitales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Imágenes integradas 2">
            <a:extLst>
              <a:ext uri="{FF2B5EF4-FFF2-40B4-BE49-F238E27FC236}">
                <a16:creationId xmlns:a16="http://schemas.microsoft.com/office/drawing/2014/main" id="{BAC7D8A9-9803-971F-BDD1-92611FE300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2227" name="AutoShape 4" descr="Imágenes integradas 2">
            <a:extLst>
              <a:ext uri="{FF2B5EF4-FFF2-40B4-BE49-F238E27FC236}">
                <a16:creationId xmlns:a16="http://schemas.microsoft.com/office/drawing/2014/main" id="{0494802E-9BC4-3384-1B64-98EB931CEE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2228" name="AutoShape 6" descr="Mostrando Captura de pantalla 2016-06-21 a las 21.58.25.png">
            <a:extLst>
              <a:ext uri="{FF2B5EF4-FFF2-40B4-BE49-F238E27FC236}">
                <a16:creationId xmlns:a16="http://schemas.microsoft.com/office/drawing/2014/main" id="{EF42DDA7-8643-4428-5B1A-E8B0726E36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pic>
        <p:nvPicPr>
          <p:cNvPr id="52229" name="Picture 7" descr="C:\Users\ABASCONES\Desktop\ANGELINA.png">
            <a:extLst>
              <a:ext uri="{FF2B5EF4-FFF2-40B4-BE49-F238E27FC236}">
                <a16:creationId xmlns:a16="http://schemas.microsoft.com/office/drawing/2014/main" id="{4E4724B0-79B8-2973-0F50-8B8E624B3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0"/>
          <a:stretch/>
        </p:blipFill>
        <p:spPr bwMode="auto">
          <a:xfrm>
            <a:off x="0" y="340821"/>
            <a:ext cx="9144000" cy="651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A11A83E-DEA0-04D6-7F35-BBCEEC99F4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ABASCONES\Desktop\jodie.png">
            <a:extLst>
              <a:ext uri="{FF2B5EF4-FFF2-40B4-BE49-F238E27FC236}">
                <a16:creationId xmlns:a16="http://schemas.microsoft.com/office/drawing/2014/main" id="{A0A4EBDC-CF7C-55EB-BA75-D6581A29F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 bwMode="auto">
          <a:xfrm>
            <a:off x="0" y="404664"/>
            <a:ext cx="9144000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526EB20-BDE0-7958-D844-26D8C6D3F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02">
            <a:extLst>
              <a:ext uri="{FF2B5EF4-FFF2-40B4-BE49-F238E27FC236}">
                <a16:creationId xmlns:a16="http://schemas.microsoft.com/office/drawing/2014/main" id="{8EAB034E-4170-1505-0CA2-702BC98B0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9519"/>
            <a:ext cx="4293507" cy="642068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7" name="Picture 3" descr="03">
            <a:extLst>
              <a:ext uri="{FF2B5EF4-FFF2-40B4-BE49-F238E27FC236}">
                <a16:creationId xmlns:a16="http://schemas.microsoft.com/office/drawing/2014/main" id="{38C41EAC-8839-F6C8-472B-BD2BDE28EC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t="-1026" r="1993" b="1190"/>
          <a:stretch/>
        </p:blipFill>
        <p:spPr bwMode="auto">
          <a:xfrm>
            <a:off x="4861132" y="1902939"/>
            <a:ext cx="3512820" cy="30521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942A5C3-D050-9881-FFA8-16A92873A8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3F64666-88F5-D1B8-19A3-59D773FED6C7}"/>
              </a:ext>
            </a:extLst>
          </p:cNvPr>
          <p:cNvSpPr/>
          <p:nvPr/>
        </p:nvSpPr>
        <p:spPr>
          <a:xfrm flipH="1">
            <a:off x="4226214" y="304765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3">
            <a:extLst>
              <a:ext uri="{FF2B5EF4-FFF2-40B4-BE49-F238E27FC236}">
                <a16:creationId xmlns:a16="http://schemas.microsoft.com/office/drawing/2014/main" id="{057A3FCB-5E3A-F275-8406-45F8B702D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54275" name="Rectangle 11">
            <a:extLst>
              <a:ext uri="{FF2B5EF4-FFF2-40B4-BE49-F238E27FC236}">
                <a16:creationId xmlns:a16="http://schemas.microsoft.com/office/drawing/2014/main" id="{42EA7BA9-8C32-5FBA-8102-D5811EA19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1033464"/>
            <a:ext cx="56119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Coincidencia de la línea media dentaria superior con línea media facial</a:t>
            </a:r>
          </a:p>
        </p:txBody>
      </p:sp>
      <p:pic>
        <p:nvPicPr>
          <p:cNvPr id="121872" name="Picture 16" descr="S11">
            <a:extLst>
              <a:ext uri="{FF2B5EF4-FFF2-40B4-BE49-F238E27FC236}">
                <a16:creationId xmlns:a16="http://schemas.microsoft.com/office/drawing/2014/main" id="{0CB7F655-93B5-CB0E-CC56-735AB2A8E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45072"/>
            <a:ext cx="9144001" cy="53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1880" name="AutoShape 24">
            <a:extLst>
              <a:ext uri="{FF2B5EF4-FFF2-40B4-BE49-F238E27FC236}">
                <a16:creationId xmlns:a16="http://schemas.microsoft.com/office/drawing/2014/main" id="{81675753-BD67-35D6-5D89-776C6835F43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72001" y="2060848"/>
            <a:ext cx="0" cy="5245756"/>
          </a:xfrm>
          <a:prstGeom prst="straightConnector1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2B50C2BD-E32D-EF66-998D-43A088C893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C287D04A-F3AF-A5A1-120A-6361399A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Aspectos Funcionales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9A74826-ADB9-9BCD-2220-BB3129AE9CE3}"/>
              </a:ext>
            </a:extLst>
          </p:cNvPr>
          <p:cNvSpPr/>
          <p:nvPr/>
        </p:nvSpPr>
        <p:spPr>
          <a:xfrm rot="5400000" flipH="1">
            <a:off x="1732536" y="135034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ABASCONES\Desktop\da07ee4e-15e3-4922-b1b4-047bbd0322b6.png">
            <a:extLst>
              <a:ext uri="{FF2B5EF4-FFF2-40B4-BE49-F238E27FC236}">
                <a16:creationId xmlns:a16="http://schemas.microsoft.com/office/drawing/2014/main" id="{AC60E0C2-7185-6BC1-C268-791A4DE26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021318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2 CuadroTexto">
            <a:extLst>
              <a:ext uri="{FF2B5EF4-FFF2-40B4-BE49-F238E27FC236}">
                <a16:creationId xmlns:a16="http://schemas.microsoft.com/office/drawing/2014/main" id="{17334356-95FB-EE61-3EFF-3C51FF1E9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2813242"/>
            <a:ext cx="234039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Injerto  </a:t>
            </a:r>
            <a:r>
              <a:rPr lang="es-ES" altLang="es-ES" sz="2000" dirty="0" err="1">
                <a:latin typeface="Palatino" pitchFamily="2" charset="77"/>
                <a:ea typeface="Palatino" pitchFamily="2" charset="77"/>
              </a:rPr>
              <a:t>Monocortical</a:t>
            </a:r>
            <a:endParaRPr lang="es-ES" altLang="es-ES" sz="20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de Mentón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0236689-304C-8414-3F26-667B3C290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0CC059D-2984-7BC3-D86D-FE7683B82238}"/>
              </a:ext>
            </a:extLst>
          </p:cNvPr>
          <p:cNvSpPr/>
          <p:nvPr/>
        </p:nvSpPr>
        <p:spPr>
          <a:xfrm rot="10800000" flipH="1">
            <a:off x="4954025" y="270892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IMG_1537">
            <a:extLst>
              <a:ext uri="{FF2B5EF4-FFF2-40B4-BE49-F238E27FC236}">
                <a16:creationId xmlns:a16="http://schemas.microsoft.com/office/drawing/2014/main" id="{DFDE9D43-2DCC-DD87-D94D-C41098FD4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2" descr="IMG_1538">
            <a:extLst>
              <a:ext uri="{FF2B5EF4-FFF2-40B4-BE49-F238E27FC236}">
                <a16:creationId xmlns:a16="http://schemas.microsoft.com/office/drawing/2014/main" id="{2E4D4068-05BD-361F-8672-F44F6AA95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2" descr="IMG_1540">
            <a:extLst>
              <a:ext uri="{FF2B5EF4-FFF2-40B4-BE49-F238E27FC236}">
                <a16:creationId xmlns:a16="http://schemas.microsoft.com/office/drawing/2014/main" id="{B6C01CDA-5166-5B16-636D-0320AB60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r="16455"/>
          <a:stretch>
            <a:fillRect/>
          </a:stretch>
        </p:blipFill>
        <p:spPr bwMode="auto">
          <a:xfrm>
            <a:off x="0" y="3286125"/>
            <a:ext cx="4500563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2" descr="IMG_1543">
            <a:extLst>
              <a:ext uri="{FF2B5EF4-FFF2-40B4-BE49-F238E27FC236}">
                <a16:creationId xmlns:a16="http://schemas.microsoft.com/office/drawing/2014/main" id="{71D5724B-6076-9C21-B6EF-E90A4875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286125"/>
            <a:ext cx="4643437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D544B20-00CE-B26A-9BDB-C9517F33C4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IMG_1544">
            <a:extLst>
              <a:ext uri="{FF2B5EF4-FFF2-40B4-BE49-F238E27FC236}">
                <a16:creationId xmlns:a16="http://schemas.microsoft.com/office/drawing/2014/main" id="{569F8B43-0199-1998-C5DA-A794A13B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91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2" descr="IMG_1552">
            <a:extLst>
              <a:ext uri="{FF2B5EF4-FFF2-40B4-BE49-F238E27FC236}">
                <a16:creationId xmlns:a16="http://schemas.microsoft.com/office/drawing/2014/main" id="{186B2743-B625-3C99-8F03-2479F685F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0"/>
            <a:ext cx="4714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2" descr="IMG_1548">
            <a:extLst>
              <a:ext uri="{FF2B5EF4-FFF2-40B4-BE49-F238E27FC236}">
                <a16:creationId xmlns:a16="http://schemas.microsoft.com/office/drawing/2014/main" id="{3891063F-4CBC-58DB-B2C8-990B5AC8C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4" t="30234" r="20258"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2" descr="IMG_1551">
            <a:extLst>
              <a:ext uri="{FF2B5EF4-FFF2-40B4-BE49-F238E27FC236}">
                <a16:creationId xmlns:a16="http://schemas.microsoft.com/office/drawing/2014/main" id="{CDD9FA57-C835-6501-59C7-349152D2A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3"/>
          <a:stretch/>
        </p:blipFill>
        <p:spPr bwMode="auto">
          <a:xfrm>
            <a:off x="4429144" y="3429000"/>
            <a:ext cx="471485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D07F7F3-6111-5C95-8367-61F1B719E80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IMG_1555">
            <a:extLst>
              <a:ext uri="{FF2B5EF4-FFF2-40B4-BE49-F238E27FC236}">
                <a16:creationId xmlns:a16="http://schemas.microsoft.com/office/drawing/2014/main" id="{0FCD8C57-F04F-A487-7E16-5113BA4F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631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2" descr="fotos master 002">
            <a:extLst>
              <a:ext uri="{FF2B5EF4-FFF2-40B4-BE49-F238E27FC236}">
                <a16:creationId xmlns:a16="http://schemas.microsoft.com/office/drawing/2014/main" id="{BAC2D476-905A-E2EF-1432-46675C77D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0"/>
            <a:ext cx="4357687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2" descr="IMG_7132">
            <a:extLst>
              <a:ext uri="{FF2B5EF4-FFF2-40B4-BE49-F238E27FC236}">
                <a16:creationId xmlns:a16="http://schemas.microsoft.com/office/drawing/2014/main" id="{489A7977-5F7A-7ED7-7BE4-891CE58A2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4857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2" descr="IMG_7133">
            <a:extLst>
              <a:ext uri="{FF2B5EF4-FFF2-40B4-BE49-F238E27FC236}">
                <a16:creationId xmlns:a16="http://schemas.microsoft.com/office/drawing/2014/main" id="{46A2080A-B5AA-9773-2303-71E079927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500438"/>
            <a:ext cx="435768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2B283A6-7F31-C464-6A8F-E8E87E043A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FOTO 1">
            <a:extLst>
              <a:ext uri="{FF2B5EF4-FFF2-40B4-BE49-F238E27FC236}">
                <a16:creationId xmlns:a16="http://schemas.microsoft.com/office/drawing/2014/main" id="{02BA74F3-1615-7273-66B8-76EA27BF0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"/>
            <a:ext cx="4572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4" descr="FOT 4">
            <a:extLst>
              <a:ext uri="{FF2B5EF4-FFF2-40B4-BE49-F238E27FC236}">
                <a16:creationId xmlns:a16="http://schemas.microsoft.com/office/drawing/2014/main" id="{7137D16F-E4A7-FE72-13CA-36078678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 descr="FOTO 2">
            <a:extLst>
              <a:ext uri="{FF2B5EF4-FFF2-40B4-BE49-F238E27FC236}">
                <a16:creationId xmlns:a16="http://schemas.microsoft.com/office/drawing/2014/main" id="{1C42C026-10AE-B7BF-6498-7CEBC6143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/>
          <a:stretch/>
        </p:blipFill>
        <p:spPr bwMode="auto">
          <a:xfrm>
            <a:off x="-1" y="3571875"/>
            <a:ext cx="450056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 descr="FOTO 3">
            <a:extLst>
              <a:ext uri="{FF2B5EF4-FFF2-40B4-BE49-F238E27FC236}">
                <a16:creationId xmlns:a16="http://schemas.microsoft.com/office/drawing/2014/main" id="{91D0D886-6BC6-DF3F-597E-516731797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571875"/>
            <a:ext cx="464343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861467-C77C-78A2-DC98-FDCFEBD45B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FOTO 7">
            <a:extLst>
              <a:ext uri="{FF2B5EF4-FFF2-40B4-BE49-F238E27FC236}">
                <a16:creationId xmlns:a16="http://schemas.microsoft.com/office/drawing/2014/main" id="{D7341FC0-B0F4-53B2-51D8-6FADB078F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5670A10-672D-AA97-63C4-2AE8EBA197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AC9B5F5-00E6-705D-8370-DCD4CEFBD8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3" name="120_23-9-05">
            <a:hlinkClick r:id="" action="ppaction://media"/>
            <a:extLst>
              <a:ext uri="{FF2B5EF4-FFF2-40B4-BE49-F238E27FC236}">
                <a16:creationId xmlns:a16="http://schemas.microsoft.com/office/drawing/2014/main" id="{EA2AA5DD-0C28-BA1A-7863-F7D4FECE1E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4720" y="552863"/>
            <a:ext cx="9168720" cy="6305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portatil\Documents\1º MASTER PERIO 2007-2008\PACIENTES\ALBA CORRAL\GINGIVECTOMIA SUPERIOR 16-26\IMG_1211.JPG">
            <a:extLst>
              <a:ext uri="{FF2B5EF4-FFF2-40B4-BE49-F238E27FC236}">
                <a16:creationId xmlns:a16="http://schemas.microsoft.com/office/drawing/2014/main" id="{D0A9ADCF-1D8F-9D2E-B5A1-70DEED45F6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-5987" t="-3982" r="-6009" b="-3332"/>
          <a:stretch/>
        </p:blipFill>
        <p:spPr bwMode="auto">
          <a:xfrm>
            <a:off x="1124362" y="3159523"/>
            <a:ext cx="6800713" cy="3620208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pic>
        <p:nvPicPr>
          <p:cNvPr id="5" name="Picture 1" descr="C:\Users\portatil\Documents\1º MASTER PERIO 2007-2008\PACIENTES\ALBA CORRAL\GINGIVECTOMIA SUPERIOR 16-26\IMG_1208.JPG">
            <a:extLst>
              <a:ext uri="{FF2B5EF4-FFF2-40B4-BE49-F238E27FC236}">
                <a16:creationId xmlns:a16="http://schemas.microsoft.com/office/drawing/2014/main" id="{6B954096-3C33-3418-6B56-484884E68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3655" y="666523"/>
            <a:ext cx="2803511" cy="249200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2" descr="C:\Users\portatil\Documents\1º MASTER PERIO 2007-2008\PACIENTES\ALBA CORRAL\GINGIVECTOMIA SUPERIOR 16-26\IMG_1209.JPG">
            <a:extLst>
              <a:ext uri="{FF2B5EF4-FFF2-40B4-BE49-F238E27FC236}">
                <a16:creationId xmlns:a16="http://schemas.microsoft.com/office/drawing/2014/main" id="{0FE41284-A88B-D1DB-5A0D-416636B86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0921" y="673580"/>
            <a:ext cx="3139582" cy="2477493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9" name="8 Conector recto">
            <a:extLst>
              <a:ext uri="{FF2B5EF4-FFF2-40B4-BE49-F238E27FC236}">
                <a16:creationId xmlns:a16="http://schemas.microsoft.com/office/drawing/2014/main" id="{8053E908-4463-11F9-44FC-65C82E9301D7}"/>
              </a:ext>
            </a:extLst>
          </p:cNvPr>
          <p:cNvCxnSpPr/>
          <p:nvPr/>
        </p:nvCxnSpPr>
        <p:spPr>
          <a:xfrm>
            <a:off x="5572125" y="476250"/>
            <a:ext cx="3500438" cy="1588"/>
          </a:xfrm>
          <a:prstGeom prst="line">
            <a:avLst/>
          </a:prstGeom>
          <a:ln w="31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B4C94730-F710-8CBD-DCB9-3440482C5F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E334B48D-6A29-50ED-63D8-D4D4F467D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Alargamiento Coronario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</p:spTree>
  </p:cSld>
  <p:clrMapOvr>
    <a:masterClrMapping/>
  </p:clrMapOvr>
  <p:transition spd="slow">
    <p:circl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>
            <a:extLst>
              <a:ext uri="{FF2B5EF4-FFF2-40B4-BE49-F238E27FC236}">
                <a16:creationId xmlns:a16="http://schemas.microsoft.com/office/drawing/2014/main" id="{0379C855-4990-1189-A8D4-7BF565BA38AB}"/>
              </a:ext>
            </a:extLst>
          </p:cNvPr>
          <p:cNvSpPr/>
          <p:nvPr/>
        </p:nvSpPr>
        <p:spPr>
          <a:xfrm>
            <a:off x="60325" y="80963"/>
            <a:ext cx="9001125" cy="6667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Picture 2" descr="C:\Users\portatil\Documents\1º MASTER PERIO 2007-2008\PACIENTES\ALBA CORRAL\GINGIVECTOMIA SUPERIOR 16-26\IMG_1212.JPG">
            <a:extLst>
              <a:ext uri="{FF2B5EF4-FFF2-40B4-BE49-F238E27FC236}">
                <a16:creationId xmlns:a16="http://schemas.microsoft.com/office/drawing/2014/main" id="{075CC2E1-E9FE-114E-6A96-7D00607A9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-1669" t="-3842" r="-2909" b="-5134"/>
          <a:stretch/>
        </p:blipFill>
        <p:spPr bwMode="auto">
          <a:xfrm>
            <a:off x="1025004" y="639440"/>
            <a:ext cx="7071766" cy="3067272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pic>
        <p:nvPicPr>
          <p:cNvPr id="6" name="Picture 3" descr="C:\Users\portatil\Documents\1º MASTER PERIO 2007-2008\PACIENTES\ALBA CORRAL\GINGIVECTOMIA SUPERIOR 16-26\IMG_1214.JPG">
            <a:extLst>
              <a:ext uri="{FF2B5EF4-FFF2-40B4-BE49-F238E27FC236}">
                <a16:creationId xmlns:a16="http://schemas.microsoft.com/office/drawing/2014/main" id="{CF26CB47-EE3D-A75E-9D4F-0E306119F8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-2725" t="-4597" r="-1855" b="-5640"/>
          <a:stretch/>
        </p:blipFill>
        <p:spPr bwMode="auto">
          <a:xfrm>
            <a:off x="953567" y="3427302"/>
            <a:ext cx="7071766" cy="3237676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C425FD2-F690-AA38-9682-4E375C440D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77035AA9-C176-F98D-3FFD-ED912F4C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Alargamiento Coronario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08C0A12-E648-CDC3-B432-E33F0699D2D0}"/>
              </a:ext>
            </a:extLst>
          </p:cNvPr>
          <p:cNvSpPr/>
          <p:nvPr/>
        </p:nvSpPr>
        <p:spPr>
          <a:xfrm rot="5400000" flipH="1">
            <a:off x="4422158" y="295406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8" name="Picture 4" descr="til præs">
            <a:extLst>
              <a:ext uri="{FF2B5EF4-FFF2-40B4-BE49-F238E27FC236}">
                <a16:creationId xmlns:a16="http://schemas.microsoft.com/office/drawing/2014/main" id="{424CFE55-FBB6-BC90-D9DF-2E9135AFA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8"/>
          <a:stretch/>
        </p:blipFill>
        <p:spPr bwMode="auto">
          <a:xfrm>
            <a:off x="4495800" y="476672"/>
            <a:ext cx="4648200" cy="297917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6" name="Picture 2" descr="Image8">
            <a:extLst>
              <a:ext uri="{FF2B5EF4-FFF2-40B4-BE49-F238E27FC236}">
                <a16:creationId xmlns:a16="http://schemas.microsoft.com/office/drawing/2014/main" id="{7DEB6E50-40B8-C146-9D63-908D3D76F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450"/>
            <a:ext cx="4343400" cy="325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7" name="Picture 3" descr="Image9">
            <a:extLst>
              <a:ext uri="{FF2B5EF4-FFF2-40B4-BE49-F238E27FC236}">
                <a16:creationId xmlns:a16="http://schemas.microsoft.com/office/drawing/2014/main" id="{A748C9FE-7E96-0DF0-9396-B7C519DFF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" t="16989" r="5315" b="315"/>
          <a:stretch/>
        </p:blipFill>
        <p:spPr bwMode="auto">
          <a:xfrm>
            <a:off x="4500563" y="3600449"/>
            <a:ext cx="4643437" cy="324518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9" name="Picture 5" descr="Image1">
            <a:extLst>
              <a:ext uri="{FF2B5EF4-FFF2-40B4-BE49-F238E27FC236}">
                <a16:creationId xmlns:a16="http://schemas.microsoft.com/office/drawing/2014/main" id="{70B586AB-4DC9-6A82-0839-B0BD55036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t="2665"/>
          <a:stretch/>
        </p:blipFill>
        <p:spPr bwMode="auto">
          <a:xfrm>
            <a:off x="0" y="216556"/>
            <a:ext cx="4343400" cy="322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321D957-840E-1318-BF9C-F997595198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AD0DDA68-AF16-E108-F761-C2BC84457509}"/>
              </a:ext>
            </a:extLst>
          </p:cNvPr>
          <p:cNvGrpSpPr/>
          <p:nvPr/>
        </p:nvGrpSpPr>
        <p:grpSpPr>
          <a:xfrm>
            <a:off x="3018730" y="2574817"/>
            <a:ext cx="2796977" cy="1877694"/>
            <a:chOff x="2838949" y="2466640"/>
            <a:chExt cx="3140832" cy="2108534"/>
          </a:xfrm>
        </p:grpSpPr>
        <p:pic>
          <p:nvPicPr>
            <p:cNvPr id="385030" name="Picture 6" descr="P4A">
              <a:extLst>
                <a:ext uri="{FF2B5EF4-FFF2-40B4-BE49-F238E27FC236}">
                  <a16:creationId xmlns:a16="http://schemas.microsoft.com/office/drawing/2014/main" id="{CC4D60E2-BAFA-BDF8-B2A6-D8C98C8452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6712" y="2466640"/>
              <a:ext cx="1436687" cy="974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5031" name="Picture 7" descr="P4B">
              <a:extLst>
                <a:ext uri="{FF2B5EF4-FFF2-40B4-BE49-F238E27FC236}">
                  <a16:creationId xmlns:a16="http://schemas.microsoft.com/office/drawing/2014/main" id="{8ADC84AA-9943-ACB4-06A0-64511A644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799" y="2481126"/>
              <a:ext cx="1428750" cy="974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5032" name="Picture 8" descr="P5A">
              <a:extLst>
                <a:ext uri="{FF2B5EF4-FFF2-40B4-BE49-F238E27FC236}">
                  <a16:creationId xmlns:a16="http://schemas.microsoft.com/office/drawing/2014/main" id="{B1091A5D-BA14-3DF6-8A72-B76F2B31D4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6713" y="3600449"/>
              <a:ext cx="1436687" cy="974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5033" name="Picture 9" descr="P5B">
              <a:extLst>
                <a:ext uri="{FF2B5EF4-FFF2-40B4-BE49-F238E27FC236}">
                  <a16:creationId xmlns:a16="http://schemas.microsoft.com/office/drawing/2014/main" id="{AB4BFF0F-2260-16A3-E0EA-5F068A00A8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1504" y="3600449"/>
              <a:ext cx="1428750" cy="973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3A064817-7591-5D16-0B08-768E627A7691}"/>
                </a:ext>
              </a:extLst>
            </p:cNvPr>
            <p:cNvSpPr/>
            <p:nvPr/>
          </p:nvSpPr>
          <p:spPr>
            <a:xfrm flipH="1">
              <a:off x="2838949" y="2888580"/>
              <a:ext cx="134585" cy="1224410"/>
            </a:xfrm>
            <a:prstGeom prst="rect">
              <a:avLst/>
            </a:prstGeom>
            <a:solidFill>
              <a:srgbClr val="FF0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104D29E-75CA-FD0D-701F-14312FA09709}"/>
                </a:ext>
              </a:extLst>
            </p:cNvPr>
            <p:cNvSpPr/>
            <p:nvPr/>
          </p:nvSpPr>
          <p:spPr>
            <a:xfrm flipH="1">
              <a:off x="5845196" y="2888580"/>
              <a:ext cx="134585" cy="1224410"/>
            </a:xfrm>
            <a:prstGeom prst="rect">
              <a:avLst/>
            </a:prstGeom>
            <a:solidFill>
              <a:srgbClr val="FF0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>
            <a:extLst>
              <a:ext uri="{FF2B5EF4-FFF2-40B4-BE49-F238E27FC236}">
                <a16:creationId xmlns:a16="http://schemas.microsoft.com/office/drawing/2014/main" id="{3C0B9AE3-9B33-627F-076C-582AE08E0661}"/>
              </a:ext>
            </a:extLst>
          </p:cNvPr>
          <p:cNvSpPr/>
          <p:nvPr/>
        </p:nvSpPr>
        <p:spPr>
          <a:xfrm>
            <a:off x="60325" y="80963"/>
            <a:ext cx="9001125" cy="6667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0" name="Picture 4" descr="C:\Users\portatil\Documents\1º MASTER PERIO 2007-2008\PACIENTES\ALBA CORRAL\GINGIVECTOMIA SUPERIOR 16-26\IMG_1218.JPG">
            <a:extLst>
              <a:ext uri="{FF2B5EF4-FFF2-40B4-BE49-F238E27FC236}">
                <a16:creationId xmlns:a16="http://schemas.microsoft.com/office/drawing/2014/main" id="{0A256B0A-3AD3-D2C7-C2A6-AE36631D1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-4531" t="-5857" r="-3063" b="-13305"/>
          <a:stretch/>
        </p:blipFill>
        <p:spPr bwMode="auto">
          <a:xfrm>
            <a:off x="-396552" y="3172959"/>
            <a:ext cx="9823070" cy="4156147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8EDB4E7-A675-005D-6045-9C27D6B198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77DC580A-47BD-8787-60A8-A4988D891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Alargamiento Coronario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" name="Picture 2" descr="C:\Users\portatil\Documents\1º MASTER PERIO 2007-2008\PACIENTES\ALBA CORRAL\GINGIVECTOMIA SUPERIOR 16-26\IMG_1220.JPG">
            <a:extLst>
              <a:ext uri="{FF2B5EF4-FFF2-40B4-BE49-F238E27FC236}">
                <a16:creationId xmlns:a16="http://schemas.microsoft.com/office/drawing/2014/main" id="{8AF88C88-FF82-54BD-FF82-1B5E70907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2712"/>
          <a:stretch/>
        </p:blipFill>
        <p:spPr bwMode="auto">
          <a:xfrm>
            <a:off x="4794615" y="1340768"/>
            <a:ext cx="3208156" cy="230547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3" descr="C:\Users\portatil\Documents\1º MASTER PERIO 2007-2008\PACIENTES\ALBA CORRAL\GINGIVECTOMIA SUPERIOR 16-26\IMG_1219.JPG">
            <a:extLst>
              <a:ext uri="{FF2B5EF4-FFF2-40B4-BE49-F238E27FC236}">
                <a16:creationId xmlns:a16="http://schemas.microsoft.com/office/drawing/2014/main" id="{396A624F-BD3D-C7EB-C071-DE85E2F01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1340768"/>
            <a:ext cx="3415552" cy="2317815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8C18E34F-2ECB-1062-1470-E4D5338E0A27}"/>
              </a:ext>
            </a:extLst>
          </p:cNvPr>
          <p:cNvSpPr/>
          <p:nvPr/>
        </p:nvSpPr>
        <p:spPr>
          <a:xfrm rot="5400000" flipH="1">
            <a:off x="2468067" y="303403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A0DAF08-A035-B87B-A298-71B9C31242F6}"/>
              </a:ext>
            </a:extLst>
          </p:cNvPr>
          <p:cNvSpPr/>
          <p:nvPr/>
        </p:nvSpPr>
        <p:spPr>
          <a:xfrm rot="5400000" flipH="1">
            <a:off x="6388427" y="303403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A2B6057-10DC-513B-0B91-048979E416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3" name="MiguelAngelSatinFinal02 2 - copia - copia.mp4">
            <a:hlinkClick r:id="" action="ppaction://media"/>
            <a:extLst>
              <a:ext uri="{FF2B5EF4-FFF2-40B4-BE49-F238E27FC236}">
                <a16:creationId xmlns:a16="http://schemas.microsoft.com/office/drawing/2014/main" id="{CDC2382B-3F1F-C6E6-9ED9-E8010E7B51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8000"/>
          <a:stretch/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59">
            <a:extLst>
              <a:ext uri="{FF2B5EF4-FFF2-40B4-BE49-F238E27FC236}">
                <a16:creationId xmlns:a16="http://schemas.microsoft.com/office/drawing/2014/main" id="{0C522C0A-C744-7BB4-0A7E-12D8A20A2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6" y="618819"/>
            <a:ext cx="4646293" cy="310041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95587" name="Picture 3" descr="60">
            <a:extLst>
              <a:ext uri="{FF2B5EF4-FFF2-40B4-BE49-F238E27FC236}">
                <a16:creationId xmlns:a16="http://schemas.microsoft.com/office/drawing/2014/main" id="{B744AD1C-12ED-99A9-CA7F-218B2C6A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76" y="3719238"/>
            <a:ext cx="4543624" cy="302433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00A3A34-32EA-D4E0-322D-F6890C4954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9F34268-414B-EF88-FB5A-51F929625027}"/>
              </a:ext>
            </a:extLst>
          </p:cNvPr>
          <p:cNvSpPr/>
          <p:nvPr/>
        </p:nvSpPr>
        <p:spPr>
          <a:xfrm rot="5400000" flipH="1">
            <a:off x="2176356" y="310703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345DE9B-C995-B221-43A1-7522181AAAB7}"/>
              </a:ext>
            </a:extLst>
          </p:cNvPr>
          <p:cNvSpPr/>
          <p:nvPr/>
        </p:nvSpPr>
        <p:spPr>
          <a:xfrm rot="5400000" flipH="1">
            <a:off x="6989120" y="310703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94" name="Picture 10" descr="18">
            <a:extLst>
              <a:ext uri="{FF2B5EF4-FFF2-40B4-BE49-F238E27FC236}">
                <a16:creationId xmlns:a16="http://schemas.microsoft.com/office/drawing/2014/main" id="{555BDD53-68CB-DDB1-D593-2697ECF00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470211"/>
            <a:ext cx="7921625" cy="5289550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7" name="Text Box 3">
            <a:extLst>
              <a:ext uri="{FF2B5EF4-FFF2-40B4-BE49-F238E27FC236}">
                <a16:creationId xmlns:a16="http://schemas.microsoft.com/office/drawing/2014/main" id="{59C3427A-546C-514D-1CCE-9A5799E83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152" y="5153628"/>
            <a:ext cx="29051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i="1">
                <a:solidFill>
                  <a:srgbClr val="3366CC"/>
                </a:solidFill>
                <a:latin typeface="Arial Narrow" panose="020B0604020202020204" pitchFamily="34" charset="0"/>
              </a:rPr>
              <a:t>.</a:t>
            </a:r>
          </a:p>
        </p:txBody>
      </p:sp>
      <p:sp>
        <p:nvSpPr>
          <p:cNvPr id="77828" name="Text Box 4">
            <a:extLst>
              <a:ext uri="{FF2B5EF4-FFF2-40B4-BE49-F238E27FC236}">
                <a16:creationId xmlns:a16="http://schemas.microsoft.com/office/drawing/2014/main" id="{0111C537-A0AE-FC87-DBEB-067E29C6F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0" y="4876800"/>
            <a:ext cx="2905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i="1" dirty="0">
                <a:solidFill>
                  <a:srgbClr val="3366CC"/>
                </a:solidFill>
                <a:latin typeface="Arial Narrow" panose="020B0604020202020204" pitchFamily="34" charset="0"/>
              </a:rPr>
              <a:t>.</a:t>
            </a:r>
          </a:p>
        </p:txBody>
      </p:sp>
      <p:sp>
        <p:nvSpPr>
          <p:cNvPr id="77831" name="Text Box 8">
            <a:extLst>
              <a:ext uri="{FF2B5EF4-FFF2-40B4-BE49-F238E27FC236}">
                <a16:creationId xmlns:a16="http://schemas.microsoft.com/office/drawing/2014/main" id="{6326A8CD-9909-5243-D43D-FB64AFC77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786" y="6021288"/>
            <a:ext cx="3256020" cy="59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Tejidos blandos estables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Contornos tisulares estéticos.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3FC3092-F06D-CB40-1FBD-72405ED3EC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25D6ADB-4DDE-CCBB-BDB3-0BE0DBC7C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09.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Estética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916F57D-3F06-87FF-5F77-035B797C6244}"/>
              </a:ext>
            </a:extLst>
          </p:cNvPr>
          <p:cNvSpPr/>
          <p:nvPr/>
        </p:nvSpPr>
        <p:spPr>
          <a:xfrm rot="5400000" flipH="1">
            <a:off x="2064128" y="514755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7C3030C-8E55-5560-C636-D12D4CE0E3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3 CuadroTexto">
            <a:extLst>
              <a:ext uri="{FF2B5EF4-FFF2-40B4-BE49-F238E27FC236}">
                <a16:creationId xmlns:a16="http://schemas.microsoft.com/office/drawing/2014/main" id="{80186A2F-77C8-4181-31D9-1D924FCC1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Scanner</a:t>
            </a:r>
          </a:p>
        </p:txBody>
      </p:sp>
      <p:pic>
        <p:nvPicPr>
          <p:cNvPr id="4" name="WhatsApp Video 2024-04-12 at 16.03.24.mp4">
            <a:hlinkClick r:id="" action="ppaction://media"/>
            <a:extLst>
              <a:ext uri="{FF2B5EF4-FFF2-40B4-BE49-F238E27FC236}">
                <a16:creationId xmlns:a16="http://schemas.microsoft.com/office/drawing/2014/main" id="{D6FD3C30-D8FB-AE0F-CE2B-202C7449CB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84359" y="548680"/>
            <a:ext cx="3575281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ABASCONES\Desktop\4d9bd395-93ea-4d6d-94c5-178e4677f408.jpg">
            <a:extLst>
              <a:ext uri="{FF2B5EF4-FFF2-40B4-BE49-F238E27FC236}">
                <a16:creationId xmlns:a16="http://schemas.microsoft.com/office/drawing/2014/main" id="{346815D4-D91E-2AB0-C02C-DC46C3B0E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5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2 CuadroTexto">
            <a:extLst>
              <a:ext uri="{FF2B5EF4-FFF2-40B4-BE49-F238E27FC236}">
                <a16:creationId xmlns:a16="http://schemas.microsoft.com/office/drawing/2014/main" id="{CD78FC44-E3E2-CFA4-063B-67F0C62B7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2905574"/>
            <a:ext cx="2291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alatino" pitchFamily="2" charset="77"/>
                <a:ea typeface="Palatino" pitchFamily="2" charset="77"/>
              </a:rPr>
              <a:t>Es esto belleza?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alatino" pitchFamily="2" charset="77"/>
                <a:ea typeface="Palatino" pitchFamily="2" charset="77"/>
              </a:rPr>
              <a:t>Es salud?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4FF2B5-AD7E-C260-2581-16470EC43D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76B8576-3B5A-E781-93C7-FF2DC92D936B}"/>
              </a:ext>
            </a:extLst>
          </p:cNvPr>
          <p:cNvSpPr/>
          <p:nvPr/>
        </p:nvSpPr>
        <p:spPr>
          <a:xfrm flipH="1">
            <a:off x="5368307" y="270892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906" name="AutoShape 2">
            <a:extLst>
              <a:ext uri="{FF2B5EF4-FFF2-40B4-BE49-F238E27FC236}">
                <a16:creationId xmlns:a16="http://schemas.microsoft.com/office/drawing/2014/main" id="{F89508DF-4C7F-24F0-D138-BCF960767B35}"/>
              </a:ext>
            </a:extLst>
          </p:cNvPr>
          <p:cNvSpPr>
            <a:spLocks noChangeArrowheads="1"/>
          </p:cNvSpPr>
          <p:nvPr/>
        </p:nvSpPr>
        <p:spPr bwMode="auto">
          <a:xfrm rot="-2700000">
            <a:off x="2858561" y="1979967"/>
            <a:ext cx="3200400" cy="3200400"/>
          </a:xfrm>
          <a:prstGeom prst="bevel">
            <a:avLst>
              <a:gd name="adj" fmla="val 50000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71907" name="AutoShape 3">
            <a:extLst>
              <a:ext uri="{FF2B5EF4-FFF2-40B4-BE49-F238E27FC236}">
                <a16:creationId xmlns:a16="http://schemas.microsoft.com/office/drawing/2014/main" id="{4387A2AB-C66D-7ABC-F93F-F16E6B361ED9}"/>
              </a:ext>
            </a:extLst>
          </p:cNvPr>
          <p:cNvSpPr>
            <a:spLocks noChangeArrowheads="1"/>
          </p:cNvSpPr>
          <p:nvPr/>
        </p:nvSpPr>
        <p:spPr bwMode="auto">
          <a:xfrm rot="8100000">
            <a:off x="3639611" y="2761017"/>
            <a:ext cx="1638300" cy="1638300"/>
          </a:xfrm>
          <a:prstGeom prst="bevel">
            <a:avLst>
              <a:gd name="adj" fmla="val 50000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dirty="0"/>
          </a:p>
        </p:txBody>
      </p:sp>
      <p:sp>
        <p:nvSpPr>
          <p:cNvPr id="2171909" name="Text Box 5">
            <a:extLst>
              <a:ext uri="{FF2B5EF4-FFF2-40B4-BE49-F238E27FC236}">
                <a16:creationId xmlns:a16="http://schemas.microsoft.com/office/drawing/2014/main" id="{8B06C11C-4147-D304-E663-27E1915A4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228" y="3284984"/>
            <a:ext cx="1943160" cy="6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Susceptibilidad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genética     </a:t>
            </a:r>
          </a:p>
        </p:txBody>
      </p:sp>
      <p:sp>
        <p:nvSpPr>
          <p:cNvPr id="2171910" name="Text Box 6">
            <a:extLst>
              <a:ext uri="{FF2B5EF4-FFF2-40B4-BE49-F238E27FC236}">
                <a16:creationId xmlns:a16="http://schemas.microsoft.com/office/drawing/2014/main" id="{8F2B4EDF-9A83-C277-0C67-403EEBD9A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08" y="3273871"/>
            <a:ext cx="1596912" cy="6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Condiciones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  médicas   </a:t>
            </a:r>
          </a:p>
        </p:txBody>
      </p:sp>
      <p:sp>
        <p:nvSpPr>
          <p:cNvPr id="2171911" name="Text Box 7">
            <a:extLst>
              <a:ext uri="{FF2B5EF4-FFF2-40B4-BE49-F238E27FC236}">
                <a16:creationId xmlns:a16="http://schemas.microsoft.com/office/drawing/2014/main" id="{88B4080A-1A67-15B0-36F5-AAE0E0FD7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377" y="6018451"/>
            <a:ext cx="1306768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Ambiente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FB490F1-C320-F3A8-D624-64ED7E75EA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1880BDBD-6548-5F27-1DB2-2ABE886C5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657" y="852487"/>
            <a:ext cx="1220207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Infección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71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71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71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71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71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71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71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71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71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71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906" grpId="0" animBg="1"/>
      <p:bldP spid="2171907" grpId="0" animBg="1"/>
      <p:bldP spid="2171909" grpId="0" autoUpdateAnimBg="0"/>
      <p:bldP spid="2171910" grpId="0" autoUpdateAnimBg="0"/>
      <p:bldP spid="2171911" grpId="0" autoUpdateAnimBg="0"/>
      <p:bldP spid="4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AAF35D8-9A0F-8E70-7978-F0EDAB26D1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BA384B0-1EB1-0F11-B6F6-D41746881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4744"/>
            <a:ext cx="7772400" cy="504328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Box 2">
            <a:extLst>
              <a:ext uri="{FF2B5EF4-FFF2-40B4-BE49-F238E27FC236}">
                <a16:creationId xmlns:a16="http://schemas.microsoft.com/office/drawing/2014/main" id="{9740B484-9918-59DF-9EB2-9430885EF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6521462"/>
            <a:ext cx="274202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900" dirty="0" err="1">
                <a:solidFill>
                  <a:srgbClr val="000000"/>
                </a:solidFill>
              </a:rPr>
              <a:t>Janket</a:t>
            </a:r>
            <a:r>
              <a:rPr lang="fi-FI" altLang="es-ES" sz="900" dirty="0">
                <a:solidFill>
                  <a:srgbClr val="000000"/>
                </a:solidFill>
              </a:rPr>
              <a:t> et al. </a:t>
            </a:r>
            <a:r>
              <a:rPr lang="en-US" altLang="es-ES" sz="900" dirty="0">
                <a:solidFill>
                  <a:srgbClr val="000000"/>
                </a:solidFill>
              </a:rPr>
              <a:t>J Dent Res 2015;94 Suppl:119S-27S</a:t>
            </a:r>
            <a:endParaRPr lang="fi-FI" altLang="es-ES" sz="9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321F87-195B-4717-39FA-0BDEF51E4283}"/>
              </a:ext>
            </a:extLst>
          </p:cNvPr>
          <p:cNvSpPr txBox="1"/>
          <p:nvPr/>
        </p:nvSpPr>
        <p:spPr>
          <a:xfrm>
            <a:off x="1800247" y="1047096"/>
            <a:ext cx="5543505" cy="5078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The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association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between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oral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infections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and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systemic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diseases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such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as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cardiovascular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diseases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can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be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explained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by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a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variety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 of </a:t>
            </a:r>
            <a:r>
              <a:rPr lang="fi-FI" sz="1350" dirty="0" err="1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mechanisms</a:t>
            </a:r>
            <a:r>
              <a:rPr lang="fi-FI" sz="1350" dirty="0">
                <a:solidFill>
                  <a:prstClr val="black"/>
                </a:solidFill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AE3976-0D45-FE5D-DEFF-046D85A14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010B5F-C234-6EBF-EF13-980EC33A6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80991"/>
            <a:ext cx="7772400" cy="4714406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763EB55-995D-F53D-30BB-699AF0B4B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7772400" cy="4406508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FDAD5170-CBA7-0899-3E02-98158A8D2BB9}"/>
              </a:ext>
            </a:extLst>
          </p:cNvPr>
          <p:cNvSpPr txBox="1"/>
          <p:nvPr/>
        </p:nvSpPr>
        <p:spPr>
          <a:xfrm>
            <a:off x="611560" y="1124744"/>
            <a:ext cx="5832710" cy="623011"/>
          </a:xfrm>
          <a:prstGeom prst="rect">
            <a:avLst/>
          </a:prstGeom>
          <a:noFill/>
          <a:ln cap="flat">
            <a:noFill/>
          </a:ln>
        </p:spPr>
        <p:txBody>
          <a:bodyPr wrap="square" lIns="68360" tIns="34173" rIns="68360" bIns="34173" anchorCtr="1">
            <a:spAutoFit/>
          </a:bodyPr>
          <a:lstStyle/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kern="0" dirty="0">
                <a:latin typeface="Palatino" pitchFamily="2" charset="77"/>
                <a:ea typeface="Palatino" pitchFamily="2" charset="77"/>
                <a:cs typeface="Arial" pitchFamily="34"/>
              </a:rPr>
              <a:t>I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nfección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crónica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que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causa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una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reacción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inflamatoria</a:t>
            </a:r>
            <a:endParaRPr lang="fi-FI" kern="0" dirty="0">
              <a:latin typeface="Palatino" pitchFamily="2" charset="77"/>
              <a:ea typeface="Palatino" pitchFamily="2" charset="77"/>
              <a:cs typeface="Arial" pitchFamily="34"/>
            </a:endParaRPr>
          </a:p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kern="0" dirty="0">
                <a:latin typeface="Palatino" pitchFamily="2" charset="77"/>
                <a:ea typeface="Palatino" pitchFamily="2" charset="77"/>
                <a:cs typeface="Arial" pitchFamily="34"/>
              </a:rPr>
              <a:t>que da lugar a una transformación maligna.</a:t>
            </a:r>
            <a:endParaRPr lang="fi-FI" kern="0" dirty="0">
              <a:latin typeface="Palatino" pitchFamily="2" charset="77"/>
              <a:ea typeface="Palatino" pitchFamily="2" charset="77"/>
              <a:cs typeface="Arial" pitchFamily="34"/>
            </a:endParaRPr>
          </a:p>
        </p:txBody>
      </p:sp>
      <p:sp>
        <p:nvSpPr>
          <p:cNvPr id="5" name="1 Rectángulo">
            <a:extLst>
              <a:ext uri="{FF2B5EF4-FFF2-40B4-BE49-F238E27FC236}">
                <a16:creationId xmlns:a16="http://schemas.microsoft.com/office/drawing/2014/main" id="{B5ED3AD5-0E76-938B-1820-FC17F3E3609D}"/>
              </a:ext>
            </a:extLst>
          </p:cNvPr>
          <p:cNvSpPr/>
          <p:nvPr/>
        </p:nvSpPr>
        <p:spPr>
          <a:xfrm>
            <a:off x="841548" y="5484371"/>
            <a:ext cx="2232248" cy="50520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square" lIns="43123" tIns="21561" rIns="43123" bIns="21561">
            <a:spAutoFit/>
          </a:bodyPr>
          <a:lstStyle/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Meurman</a:t>
            </a:r>
            <a:r>
              <a:rPr lang="en-GB" sz="1000" kern="0" dirty="0">
                <a:latin typeface="Palatino" pitchFamily="2" charset="77"/>
                <a:ea typeface="Palatino" pitchFamily="2" charset="77"/>
                <a:cs typeface="Arial" pitchFamily="34"/>
              </a:rPr>
              <a:t> JH, </a:t>
            </a:r>
            <a:r>
              <a:rPr lang="en-GB" sz="1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Bascones</a:t>
            </a:r>
            <a:r>
              <a:rPr lang="en-GB" sz="1000" kern="0" dirty="0">
                <a:latin typeface="Palatino" pitchFamily="2" charset="77"/>
                <a:ea typeface="Palatino" pitchFamily="2" charset="77"/>
                <a:cs typeface="Arial" pitchFamily="34"/>
              </a:rPr>
              <a:t>-Martinez A. </a:t>
            </a:r>
            <a:r>
              <a:rPr lang="en-GB" sz="1000" i="1" kern="0" dirty="0">
                <a:latin typeface="Palatino" pitchFamily="2" charset="77"/>
                <a:ea typeface="Palatino" pitchFamily="2" charset="77"/>
                <a:cs typeface="Arial" pitchFamily="34"/>
              </a:rPr>
              <a:t>Are oral and dental diseases linked to</a:t>
            </a:r>
          </a:p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i="1" kern="0" dirty="0">
                <a:latin typeface="Palatino" pitchFamily="2" charset="77"/>
                <a:ea typeface="Palatino" pitchFamily="2" charset="77"/>
                <a:cs typeface="Arial" pitchFamily="34"/>
              </a:rPr>
              <a:t>Cancer?   Oral Dis 2011;17:779-84.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AEF00B-BD0F-6699-D933-6C11386377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5F9CE950-9EAA-662E-8E19-79769B285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El Paradigma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1FEC591-7E34-5351-3E20-7BB643803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676400"/>
            <a:ext cx="7239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66FF33"/>
              </a:solidFill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1C95BE-7C05-2522-6FB8-0480FD642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5526205"/>
            <a:ext cx="4248472" cy="1271599"/>
          </a:xfrm>
          <a:prstGeom prst="rect">
            <a:avLst/>
          </a:prstGeom>
          <a:noFill/>
          <a:ln w="38100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dirty="0">
                <a:latin typeface="Palatino" pitchFamily="2" charset="77"/>
                <a:ea typeface="Palatino" pitchFamily="2" charset="77"/>
                <a:cs typeface="Times New Roman" pitchFamily="18" charset="0"/>
              </a:rPr>
              <a:t>Conceptos de Estética Dental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dirty="0">
                <a:latin typeface="Palatino" pitchFamily="2" charset="77"/>
                <a:ea typeface="Palatino" pitchFamily="2" charset="77"/>
                <a:cs typeface="Times New Roman" pitchFamily="18" charset="0"/>
              </a:rPr>
              <a:t>Aplicados a la Implantología</a:t>
            </a:r>
          </a:p>
        </p:txBody>
      </p:sp>
      <p:pic>
        <p:nvPicPr>
          <p:cNvPr id="8196" name="Picture 4" descr="3">
            <a:extLst>
              <a:ext uri="{FF2B5EF4-FFF2-40B4-BE49-F238E27FC236}">
                <a16:creationId xmlns:a16="http://schemas.microsoft.com/office/drawing/2014/main" id="{A485747D-5149-8189-A9E5-1AD3A919C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" r="515" b="1"/>
          <a:stretch/>
        </p:blipFill>
        <p:spPr bwMode="auto">
          <a:xfrm>
            <a:off x="1237510" y="538606"/>
            <a:ext cx="790649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B41F458-91C7-15FE-47CE-71A176A454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39E2554-F5A3-D8DF-2F87-2D223FCC0577}"/>
              </a:ext>
            </a:extLst>
          </p:cNvPr>
          <p:cNvSpPr/>
          <p:nvPr/>
        </p:nvSpPr>
        <p:spPr>
          <a:xfrm rot="16200000" flipH="1">
            <a:off x="2380609" y="494811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211726D-38D0-6FBE-305C-1519732071E2}"/>
              </a:ext>
            </a:extLst>
          </p:cNvPr>
          <p:cNvSpPr/>
          <p:nvPr/>
        </p:nvSpPr>
        <p:spPr>
          <a:xfrm>
            <a:off x="1979712" y="3325118"/>
            <a:ext cx="2249488" cy="101758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 cap="flat">
            <a:noFill/>
            <a:prstDash val="solid"/>
            <a:miter/>
          </a:ln>
        </p:spPr>
        <p:txBody>
          <a:bodyPr lIns="68354" tIns="34166" rIns="68354" bIns="34166" anchor="ctr" anchorCtr="1"/>
          <a:lstStyle/>
          <a:p>
            <a:pPr algn="ctr" defTabSz="683612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400" kern="0" dirty="0" err="1">
                <a:latin typeface="Palatino" pitchFamily="2" charset="77"/>
                <a:ea typeface="Palatino" pitchFamily="2" charset="77"/>
              </a:rPr>
              <a:t>Infection</a:t>
            </a:r>
            <a:endParaRPr lang="fi-FI" sz="2400" kern="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71B9273-3047-B63C-D0D9-61602628F7BF}"/>
              </a:ext>
            </a:extLst>
          </p:cNvPr>
          <p:cNvSpPr/>
          <p:nvPr/>
        </p:nvSpPr>
        <p:spPr>
          <a:xfrm>
            <a:off x="4572000" y="3290299"/>
            <a:ext cx="2197100" cy="112553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 cap="flat">
            <a:noFill/>
            <a:prstDash val="solid"/>
            <a:miter/>
          </a:ln>
        </p:spPr>
        <p:txBody>
          <a:bodyPr lIns="68354" tIns="34166" rIns="68354" bIns="34166" anchor="ctr" anchorCtr="1"/>
          <a:lstStyle/>
          <a:p>
            <a:pPr algn="ctr" defTabSz="683612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700" kern="0" dirty="0" err="1">
                <a:latin typeface="Palatino" pitchFamily="2" charset="77"/>
                <a:ea typeface="Palatino" pitchFamily="2" charset="77"/>
              </a:rPr>
              <a:t>Cancer</a:t>
            </a:r>
            <a:endParaRPr lang="fi-FI" sz="2700" kern="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C7ED80A-6232-DCEA-F063-7A4811610B9A}"/>
              </a:ext>
            </a:extLst>
          </p:cNvPr>
          <p:cNvSpPr txBox="1"/>
          <p:nvPr/>
        </p:nvSpPr>
        <p:spPr>
          <a:xfrm>
            <a:off x="1761843" y="2320380"/>
            <a:ext cx="5620313" cy="684552"/>
          </a:xfrm>
          <a:prstGeom prst="rect">
            <a:avLst/>
          </a:prstGeom>
          <a:noFill/>
          <a:ln cap="flat">
            <a:noFill/>
          </a:ln>
        </p:spPr>
        <p:txBody>
          <a:bodyPr wrap="none" lIns="68354" tIns="34166" rIns="68354" bIns="34166" anchorCtr="1">
            <a:spAutoFit/>
          </a:bodyPr>
          <a:lstStyle/>
          <a:p>
            <a:pPr algn="ctr" defTabSz="6834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Chronic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infection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caused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inflammatory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reaction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</a:p>
          <a:p>
            <a:pPr algn="ctr" defTabSz="6834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leads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to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malignant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transformation</a:t>
            </a:r>
            <a:endParaRPr lang="fi-FI" sz="2000" kern="0" dirty="0">
              <a:latin typeface="Palatino" pitchFamily="2" charset="77"/>
              <a:ea typeface="Palatino" pitchFamily="2" charset="77"/>
              <a:cs typeface="Arial" pitchFamily="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DC7E3E-91FA-DB99-0D96-72F4E20130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8" name="3 CuadroTexto">
            <a:extLst>
              <a:ext uri="{FF2B5EF4-FFF2-40B4-BE49-F238E27FC236}">
                <a16:creationId xmlns:a16="http://schemas.microsoft.com/office/drawing/2014/main" id="{66001938-6BDE-08F1-3DC1-53E10DA95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453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400" b="1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The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400" b="1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Paradigm</a:t>
            </a: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52691278-5C1A-EE50-2FE0-6B367B151797}"/>
              </a:ext>
            </a:extLst>
          </p:cNvPr>
          <p:cNvSpPr/>
          <p:nvPr/>
        </p:nvSpPr>
        <p:spPr>
          <a:xfrm rot="16200000">
            <a:off x="4365291" y="3621782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52" name="Imagen 90251">
            <a:extLst>
              <a:ext uri="{FF2B5EF4-FFF2-40B4-BE49-F238E27FC236}">
                <a16:creationId xmlns:a16="http://schemas.microsoft.com/office/drawing/2014/main" id="{F313B48F-34AB-A43E-C002-9D5269F42C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90253" name="TextBox 54">
            <a:extLst>
              <a:ext uri="{FF2B5EF4-FFF2-40B4-BE49-F238E27FC236}">
                <a16:creationId xmlns:a16="http://schemas.microsoft.com/office/drawing/2014/main" id="{74807230-8837-91CB-AAAE-55C9A7635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433" y="834623"/>
            <a:ext cx="42227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1200">
                <a:solidFill>
                  <a:srgbClr val="000000"/>
                </a:solidFill>
              </a:rPr>
              <a:t>MECHANISMS OF INFLAMMATION TRIGGERED CARCINOGENESIS</a:t>
            </a:r>
          </a:p>
        </p:txBody>
      </p:sp>
      <p:sp>
        <p:nvSpPr>
          <p:cNvPr id="90254" name="TextBox 55">
            <a:extLst>
              <a:ext uri="{FF2B5EF4-FFF2-40B4-BE49-F238E27FC236}">
                <a16:creationId xmlns:a16="http://schemas.microsoft.com/office/drawing/2014/main" id="{35F4F8E1-6AED-6911-FDDA-1BAC809F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25" y="6169049"/>
            <a:ext cx="2954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900" dirty="0">
                <a:solidFill>
                  <a:srgbClr val="000000"/>
                </a:solidFill>
              </a:rPr>
              <a:t>Meurman &amp; </a:t>
            </a:r>
            <a:r>
              <a:rPr lang="fi-FI" altLang="es-ES" sz="900" dirty="0" err="1">
                <a:solidFill>
                  <a:srgbClr val="000000"/>
                </a:solidFill>
              </a:rPr>
              <a:t>Bascones-Martinesz</a:t>
            </a:r>
            <a:r>
              <a:rPr lang="fi-FI" altLang="es-ES" sz="900" dirty="0">
                <a:solidFill>
                  <a:srgbClr val="000000"/>
                </a:solidFill>
              </a:rPr>
              <a:t> 2011. </a:t>
            </a:r>
            <a:r>
              <a:rPr lang="fi-FI" altLang="es-ES" sz="900" dirty="0" err="1">
                <a:solidFill>
                  <a:srgbClr val="000000"/>
                </a:solidFill>
              </a:rPr>
              <a:t>Modified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from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900" dirty="0" err="1">
                <a:solidFill>
                  <a:srgbClr val="000000"/>
                </a:solidFill>
              </a:rPr>
              <a:t>Chang</a:t>
            </a:r>
            <a:r>
              <a:rPr lang="fi-FI" altLang="es-ES" sz="900" dirty="0">
                <a:solidFill>
                  <a:srgbClr val="000000"/>
                </a:solidFill>
              </a:rPr>
              <a:t> &amp; </a:t>
            </a:r>
            <a:r>
              <a:rPr lang="fi-FI" altLang="es-ES" sz="900" dirty="0" err="1">
                <a:solidFill>
                  <a:srgbClr val="000000"/>
                </a:solidFill>
              </a:rPr>
              <a:t>Parsonnet</a:t>
            </a:r>
            <a:r>
              <a:rPr lang="fi-FI" altLang="es-ES" sz="900" dirty="0">
                <a:solidFill>
                  <a:srgbClr val="000000"/>
                </a:solidFill>
              </a:rPr>
              <a:t>  </a:t>
            </a:r>
            <a:r>
              <a:rPr lang="fi-FI" altLang="es-ES" sz="900" dirty="0" err="1">
                <a:solidFill>
                  <a:srgbClr val="000000"/>
                </a:solidFill>
              </a:rPr>
              <a:t>Clin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Microbiol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Rev</a:t>
            </a:r>
            <a:r>
              <a:rPr lang="fi-FI" altLang="es-ES" sz="900" dirty="0">
                <a:solidFill>
                  <a:srgbClr val="000000"/>
                </a:solidFill>
              </a:rPr>
              <a:t> 2010;23:837	</a:t>
            </a:r>
          </a:p>
        </p:txBody>
      </p:sp>
      <p:grpSp>
        <p:nvGrpSpPr>
          <p:cNvPr id="90255" name="Ryhmä 104">
            <a:extLst>
              <a:ext uri="{FF2B5EF4-FFF2-40B4-BE49-F238E27FC236}">
                <a16:creationId xmlns:a16="http://schemas.microsoft.com/office/drawing/2014/main" id="{4F8A99E5-ADAA-88B7-6FA2-92359125EFF7}"/>
              </a:ext>
            </a:extLst>
          </p:cNvPr>
          <p:cNvGrpSpPr>
            <a:grpSpLocks/>
          </p:cNvGrpSpPr>
          <p:nvPr/>
        </p:nvGrpSpPr>
        <p:grpSpPr bwMode="auto">
          <a:xfrm>
            <a:off x="2230755" y="1288864"/>
            <a:ext cx="5655310" cy="4470844"/>
            <a:chOff x="634454" y="912310"/>
            <a:chExt cx="6790985" cy="5369623"/>
          </a:xfrm>
        </p:grpSpPr>
        <p:grpSp>
          <p:nvGrpSpPr>
            <p:cNvPr id="90256" name="Ryhmä 96">
              <a:extLst>
                <a:ext uri="{FF2B5EF4-FFF2-40B4-BE49-F238E27FC236}">
                  <a16:creationId xmlns:a16="http://schemas.microsoft.com/office/drawing/2014/main" id="{AE551F7E-98A9-0B70-3DC0-3B20EC031E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454" y="912310"/>
              <a:ext cx="6790984" cy="5307834"/>
              <a:chOff x="634454" y="912310"/>
              <a:chExt cx="6790984" cy="5307834"/>
            </a:xfrm>
          </p:grpSpPr>
          <p:sp>
            <p:nvSpPr>
              <p:cNvPr id="90269" name="Suorakulmio 26">
                <a:extLst>
                  <a:ext uri="{FF2B5EF4-FFF2-40B4-BE49-F238E27FC236}">
                    <a16:creationId xmlns:a16="http://schemas.microsoft.com/office/drawing/2014/main" id="{62567B2F-5891-A089-5885-BD6A72C93588}"/>
                  </a:ext>
                </a:extLst>
              </p:cNvPr>
              <p:cNvSpPr/>
              <p:nvPr/>
            </p:nvSpPr>
            <p:spPr>
              <a:xfrm>
                <a:off x="4716982" y="912310"/>
                <a:ext cx="1153599" cy="359903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i-FI" sz="750" dirty="0">
                    <a:solidFill>
                      <a:prstClr val="black"/>
                    </a:solidFill>
                  </a:rPr>
                  <a:t>T-</a:t>
                </a:r>
                <a:r>
                  <a:rPr lang="fi-FI" sz="750" dirty="0" err="1">
                    <a:solidFill>
                      <a:prstClr val="black"/>
                    </a:solidFill>
                  </a:rPr>
                  <a:t>cell</a:t>
                </a:r>
                <a:r>
                  <a:rPr lang="fi-FI" sz="750" dirty="0">
                    <a:solidFill>
                      <a:prstClr val="black"/>
                    </a:solidFill>
                  </a:rPr>
                  <a:t> </a:t>
                </a:r>
                <a:r>
                  <a:rPr lang="fi-FI" sz="750" dirty="0" err="1">
                    <a:solidFill>
                      <a:prstClr val="black"/>
                    </a:solidFill>
                  </a:rPr>
                  <a:t>activation</a:t>
                </a:r>
                <a:endParaRPr lang="fi-FI" sz="75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90270" name="Ryhmä 95">
                <a:extLst>
                  <a:ext uri="{FF2B5EF4-FFF2-40B4-BE49-F238E27FC236}">
                    <a16:creationId xmlns:a16="http://schemas.microsoft.com/office/drawing/2014/main" id="{1481FE31-CD05-6EFD-6A78-335DFFB95D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4454" y="1036546"/>
                <a:ext cx="6790984" cy="5183598"/>
                <a:chOff x="634454" y="1036546"/>
                <a:chExt cx="6790984" cy="5183598"/>
              </a:xfrm>
            </p:grpSpPr>
            <p:grpSp>
              <p:nvGrpSpPr>
                <p:cNvPr id="90271" name="Ryhmä 94">
                  <a:extLst>
                    <a:ext uri="{FF2B5EF4-FFF2-40B4-BE49-F238E27FC236}">
                      <a16:creationId xmlns:a16="http://schemas.microsoft.com/office/drawing/2014/main" id="{D63FC732-066A-4D46-5CB8-EF5212E0E44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34454" y="1036546"/>
                  <a:ext cx="6790984" cy="5183598"/>
                  <a:chOff x="634454" y="1036546"/>
                  <a:chExt cx="6790984" cy="5183598"/>
                </a:xfrm>
              </p:grpSpPr>
              <p:grpSp>
                <p:nvGrpSpPr>
                  <p:cNvPr id="90273" name="Ryhmä 93">
                    <a:extLst>
                      <a:ext uri="{FF2B5EF4-FFF2-40B4-BE49-F238E27FC236}">
                        <a16:creationId xmlns:a16="http://schemas.microsoft.com/office/drawing/2014/main" id="{2BC2BF8B-88C6-3F40-E419-2D657226394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34454" y="1036546"/>
                    <a:ext cx="6790984" cy="5183598"/>
                    <a:chOff x="634454" y="1036546"/>
                    <a:chExt cx="6790984" cy="5183598"/>
                  </a:xfrm>
                </p:grpSpPr>
                <p:sp>
                  <p:nvSpPr>
                    <p:cNvPr id="90276" name="Nuoli oikealle 13">
                      <a:extLst>
                        <a:ext uri="{FF2B5EF4-FFF2-40B4-BE49-F238E27FC236}">
                          <a16:creationId xmlns:a16="http://schemas.microsoft.com/office/drawing/2014/main" id="{CEF400A1-7B9C-DDD5-5092-DB15FB1E1440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634454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77" name="Suorakulmio 24">
                      <a:extLst>
                        <a:ext uri="{FF2B5EF4-FFF2-40B4-BE49-F238E27FC236}">
                          <a16:creationId xmlns:a16="http://schemas.microsoft.com/office/drawing/2014/main" id="{FD86C7B2-0645-993F-1C86-770EEEBE71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701" y="1877821"/>
                      <a:ext cx="973767" cy="35990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Epithelial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cells</a:t>
                      </a: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78" name="Suorakulmio 25">
                      <a:extLst>
                        <a:ext uri="{FF2B5EF4-FFF2-40B4-BE49-F238E27FC236}">
                          <a16:creationId xmlns:a16="http://schemas.microsoft.com/office/drawing/2014/main" id="{A18052B1-5E54-6755-BF60-56B353359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4610" y="1764853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Recruitment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of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lymphocytes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neutrophils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macrophages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</a:t>
                      </a:r>
                    </a:p>
                  </p:txBody>
                </p:sp>
                <p:sp>
                  <p:nvSpPr>
                    <p:cNvPr id="90279" name="Suorakulmio 29">
                      <a:extLst>
                        <a:ext uri="{FF2B5EF4-FFF2-40B4-BE49-F238E27FC236}">
                          <a16:creationId xmlns:a16="http://schemas.microsoft.com/office/drawing/2014/main" id="{83B0AA81-F6CC-2DB4-5C67-8C9FEA3116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65594" y="2864065"/>
                      <a:ext cx="1151483" cy="359903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DNA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damage</a:t>
                      </a: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0" name="Suorakulmio 35">
                      <a:extLst>
                        <a:ext uri="{FF2B5EF4-FFF2-40B4-BE49-F238E27FC236}">
                          <a16:creationId xmlns:a16="http://schemas.microsoft.com/office/drawing/2014/main" id="{C0594FF7-C202-9580-40B8-00DC790AF8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2176" y="1781989"/>
                      <a:ext cx="865730" cy="6478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TNF-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α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IL-6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IL-8, INF-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γ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IL-1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β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IL-2</a:t>
                      </a:r>
                    </a:p>
                  </p:txBody>
                </p:sp>
                <p:sp>
                  <p:nvSpPr>
                    <p:cNvPr id="90281" name="Suorakulmio 37">
                      <a:extLst>
                        <a:ext uri="{FF2B5EF4-FFF2-40B4-BE49-F238E27FC236}">
                          <a16:creationId xmlns:a16="http://schemas.microsoft.com/office/drawing/2014/main" id="{A604C084-CBB5-6CA6-05FD-422445545A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3956" y="1875868"/>
                      <a:ext cx="1151482" cy="3599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ROS RNOS</a:t>
                      </a:r>
                    </a:p>
                  </p:txBody>
                </p:sp>
                <p:sp>
                  <p:nvSpPr>
                    <p:cNvPr id="90282" name="Nuoli oikealle 13">
                      <a:extLst>
                        <a:ext uri="{FF2B5EF4-FFF2-40B4-BE49-F238E27FC236}">
                          <a16:creationId xmlns:a16="http://schemas.microsoft.com/office/drawing/2014/main" id="{73D4997B-FEB8-02C4-DEC4-5E1078DA49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150" y="1036546"/>
                      <a:ext cx="261730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83" name="Suorakulmio 25">
                      <a:extLst>
                        <a:ext uri="{FF2B5EF4-FFF2-40B4-BE49-F238E27FC236}">
                          <a16:creationId xmlns:a16="http://schemas.microsoft.com/office/drawing/2014/main" id="{2FDCA375-4B07-37D8-E772-6BE834831C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6230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4" name="Suorakulmio 25">
                      <a:extLst>
                        <a:ext uri="{FF2B5EF4-FFF2-40B4-BE49-F238E27FC236}">
                          <a16:creationId xmlns:a16="http://schemas.microsoft.com/office/drawing/2014/main" id="{146B730D-871F-ECBD-0516-DAD61B6B46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969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5" name="Suorakulmio 25">
                      <a:extLst>
                        <a:ext uri="{FF2B5EF4-FFF2-40B4-BE49-F238E27FC236}">
                          <a16:creationId xmlns:a16="http://schemas.microsoft.com/office/drawing/2014/main" id="{95B744F7-E7E1-8C09-30FD-68B74C811C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3095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6" name="Suorakulmio 25">
                      <a:extLst>
                        <a:ext uri="{FF2B5EF4-FFF2-40B4-BE49-F238E27FC236}">
                          <a16:creationId xmlns:a16="http://schemas.microsoft.com/office/drawing/2014/main" id="{45E9B25F-73A1-3939-A67F-3DED852DB8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3799" y="5224835"/>
                      <a:ext cx="1151484" cy="959484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7" name="Nuoli oikealle 13">
                      <a:extLst>
                        <a:ext uri="{FF2B5EF4-FFF2-40B4-BE49-F238E27FC236}">
                          <a16:creationId xmlns:a16="http://schemas.microsoft.com/office/drawing/2014/main" id="{F0E64BD6-1850-0DD9-6B62-C0AC61E506B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61111" y="5504723"/>
                      <a:ext cx="160449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88" name="Suorakulmio 25">
                      <a:extLst>
                        <a:ext uri="{FF2B5EF4-FFF2-40B4-BE49-F238E27FC236}">
                          <a16:creationId xmlns:a16="http://schemas.microsoft.com/office/drawing/2014/main" id="{792E7FEC-9526-98DA-44BF-308836AF20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2558" y="2828911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89" name="Suorakulmio 25">
                      <a:extLst>
                        <a:ext uri="{FF2B5EF4-FFF2-40B4-BE49-F238E27FC236}">
                          <a16:creationId xmlns:a16="http://schemas.microsoft.com/office/drawing/2014/main" id="{D94FF793-7796-D5F3-F966-BB575D75AA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2558" y="3807945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90" name="Suorakulmio 25">
                      <a:extLst>
                        <a:ext uri="{FF2B5EF4-FFF2-40B4-BE49-F238E27FC236}">
                          <a16:creationId xmlns:a16="http://schemas.microsoft.com/office/drawing/2014/main" id="{87F03AB4-6AA5-C298-BAAD-AF29EE3898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4686" y="4625227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91" name="Nuoli oikealle 13">
                      <a:extLst>
                        <a:ext uri="{FF2B5EF4-FFF2-40B4-BE49-F238E27FC236}">
                          <a16:creationId xmlns:a16="http://schemas.microsoft.com/office/drawing/2014/main" id="{F3C72382-1513-ACB2-2DE7-6F621556712A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2556786" y="3450645"/>
                      <a:ext cx="193462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2" name="Nuoli oikealle 13">
                      <a:extLst>
                        <a:ext uri="{FF2B5EF4-FFF2-40B4-BE49-F238E27FC236}">
                          <a16:creationId xmlns:a16="http://schemas.microsoft.com/office/drawing/2014/main" id="{BFD2E685-D7B6-5301-DF42-6F04B9000FA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4199569" y="5229936"/>
                      <a:ext cx="193462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3" name="Suorakulmio 25">
                      <a:extLst>
                        <a:ext uri="{FF2B5EF4-FFF2-40B4-BE49-F238E27FC236}">
                          <a16:creationId xmlns:a16="http://schemas.microsoft.com/office/drawing/2014/main" id="{4BFE9A84-18FC-9923-630A-91F98B6FAC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4686" y="5757503"/>
                      <a:ext cx="1151484" cy="462641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0294" name="Nuoli oikealle 13">
                      <a:extLst>
                        <a:ext uri="{FF2B5EF4-FFF2-40B4-BE49-F238E27FC236}">
                          <a16:creationId xmlns:a16="http://schemas.microsoft.com/office/drawing/2014/main" id="{FC70B308-3EA2-60F6-5F69-20DDAD908BD2}"/>
                        </a:ext>
                      </a:extLst>
                    </p:cNvPr>
                    <p:cNvSpPr/>
                    <p:nvPr/>
                  </p:nvSpPr>
                  <p:spPr>
                    <a:xfrm rot="9579601">
                      <a:off x="5391242" y="4484513"/>
                      <a:ext cx="193427" cy="190536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5" name="Nuoli oikealle 13">
                      <a:extLst>
                        <a:ext uri="{FF2B5EF4-FFF2-40B4-BE49-F238E27FC236}">
                          <a16:creationId xmlns:a16="http://schemas.microsoft.com/office/drawing/2014/main" id="{FEE614E4-C7D9-37D5-1DD9-FDE8742E4887}"/>
                        </a:ext>
                      </a:extLst>
                    </p:cNvPr>
                    <p:cNvSpPr/>
                    <p:nvPr/>
                  </p:nvSpPr>
                  <p:spPr>
                    <a:xfrm rot="12120630">
                      <a:off x="5391242" y="5158179"/>
                      <a:ext cx="193427" cy="190536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6" name="Nuoli oikealle 13">
                      <a:extLst>
                        <a:ext uri="{FF2B5EF4-FFF2-40B4-BE49-F238E27FC236}">
                          <a16:creationId xmlns:a16="http://schemas.microsoft.com/office/drawing/2014/main" id="{83D87E0A-AAEC-AA7F-9CC2-7E884369BF20}"/>
                        </a:ext>
                      </a:extLst>
                    </p:cNvPr>
                    <p:cNvSpPr/>
                    <p:nvPr/>
                  </p:nvSpPr>
                  <p:spPr>
                    <a:xfrm rot="9802542">
                      <a:off x="3409116" y="3547064"/>
                      <a:ext cx="267393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7" name="Nuoli oikealle 13">
                      <a:extLst>
                        <a:ext uri="{FF2B5EF4-FFF2-40B4-BE49-F238E27FC236}">
                          <a16:creationId xmlns:a16="http://schemas.microsoft.com/office/drawing/2014/main" id="{59C5A295-4646-9198-B10A-8887C971415C}"/>
                        </a:ext>
                      </a:extLst>
                    </p:cNvPr>
                    <p:cNvSpPr/>
                    <p:nvPr/>
                  </p:nvSpPr>
                  <p:spPr>
                    <a:xfrm rot="21198397">
                      <a:off x="3446951" y="3970718"/>
                      <a:ext cx="2626176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8" name="Nuoli oikealle 13">
                      <a:extLst>
                        <a:ext uri="{FF2B5EF4-FFF2-40B4-BE49-F238E27FC236}">
                          <a16:creationId xmlns:a16="http://schemas.microsoft.com/office/drawing/2014/main" id="{509C5E5C-F591-3842-79CF-F019D87D7AE7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393524" y="2974757"/>
                      <a:ext cx="261730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299" name="Nuoli oikealle 13">
                      <a:extLst>
                        <a:ext uri="{FF2B5EF4-FFF2-40B4-BE49-F238E27FC236}">
                          <a16:creationId xmlns:a16="http://schemas.microsoft.com/office/drawing/2014/main" id="{403C5CEF-E2AA-24D1-EC7F-3A159415AAA9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2485612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0" name="Nuoli oikealle 13">
                      <a:extLst>
                        <a:ext uri="{FF2B5EF4-FFF2-40B4-BE49-F238E27FC236}">
                          <a16:creationId xmlns:a16="http://schemas.microsoft.com/office/drawing/2014/main" id="{B45AD023-9EFA-B644-32C1-7C6CAA80CA64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4195999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1" name="Nuoli oikealle 13">
                      <a:extLst>
                        <a:ext uri="{FF2B5EF4-FFF2-40B4-BE49-F238E27FC236}">
                          <a16:creationId xmlns:a16="http://schemas.microsoft.com/office/drawing/2014/main" id="{6DF8CFB1-6475-0AFB-76F9-4D8B3C4F06E1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43038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2" name="Nuoli oikealle 13">
                      <a:extLst>
                        <a:ext uri="{FF2B5EF4-FFF2-40B4-BE49-F238E27FC236}">
                          <a16:creationId xmlns:a16="http://schemas.microsoft.com/office/drawing/2014/main" id="{B07AE0C5-0063-0AE5-6A15-C361FEDF4A39}"/>
                        </a:ext>
                      </a:extLst>
                    </p:cNvPr>
                    <p:cNvSpPr/>
                    <p:nvPr/>
                  </p:nvSpPr>
                  <p:spPr>
                    <a:xfrm rot="5400000" flipV="1">
                      <a:off x="5156664" y="1485292"/>
                      <a:ext cx="274233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3" name="Nuoli oikealle 13">
                      <a:extLst>
                        <a:ext uri="{FF2B5EF4-FFF2-40B4-BE49-F238E27FC236}">
                          <a16:creationId xmlns:a16="http://schemas.microsoft.com/office/drawing/2014/main" id="{B5A01BC0-FEF8-C26E-DFB7-BA469BFA5315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2601958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4" name="Nuoli oikealle 13">
                      <a:extLst>
                        <a:ext uri="{FF2B5EF4-FFF2-40B4-BE49-F238E27FC236}">
                          <a16:creationId xmlns:a16="http://schemas.microsoft.com/office/drawing/2014/main" id="{ACCBA656-EE96-DD97-9932-58E26C0E501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3369307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5" name="Nuoli oikealle 13">
                      <a:extLst>
                        <a:ext uri="{FF2B5EF4-FFF2-40B4-BE49-F238E27FC236}">
                          <a16:creationId xmlns:a16="http://schemas.microsoft.com/office/drawing/2014/main" id="{32C12BA6-6566-BA49-8349-6C1ACDC51715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4122575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0306" name="Nuoli oikealle 13">
                      <a:extLst>
                        <a:ext uri="{FF2B5EF4-FFF2-40B4-BE49-F238E27FC236}">
                          <a16:creationId xmlns:a16="http://schemas.microsoft.com/office/drawing/2014/main" id="{79299C18-F9BC-C55D-73B3-648339340C4A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4925123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cxnSp>
                <p:nvCxnSpPr>
                  <p:cNvPr id="90274" name="Suora yhdysviiva 42">
                    <a:extLst>
                      <a:ext uri="{FF2B5EF4-FFF2-40B4-BE49-F238E27FC236}">
                        <a16:creationId xmlns:a16="http://schemas.microsoft.com/office/drawing/2014/main" id="{F98B97AF-81C3-9EA7-6D78-B0D83038F06A}"/>
                      </a:ext>
                    </a:extLst>
                  </p:cNvPr>
                  <p:cNvCxnSpPr/>
                  <p:nvPr/>
                </p:nvCxnSpPr>
                <p:spPr>
                  <a:xfrm rot="5400000" flipH="1" flipV="1">
                    <a:off x="1688296" y="1288478"/>
                    <a:ext cx="503864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275" name="Suora yhdysviiva 42">
                    <a:extLst>
                      <a:ext uri="{FF2B5EF4-FFF2-40B4-BE49-F238E27FC236}">
                        <a16:creationId xmlns:a16="http://schemas.microsoft.com/office/drawing/2014/main" id="{BA7B674A-6A46-6394-5294-68758BCF70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 flipV="1">
                    <a:off x="5771421" y="2772565"/>
                    <a:ext cx="503864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0272" name="Suorakulmio 75">
                  <a:extLst>
                    <a:ext uri="{FF2B5EF4-FFF2-40B4-BE49-F238E27FC236}">
                      <a16:creationId xmlns:a16="http://schemas.microsoft.com/office/drawing/2014/main" id="{604E484A-6289-67FB-EBD0-AB0A4F18F3A7}"/>
                    </a:ext>
                  </a:extLst>
                </p:cNvPr>
                <p:cNvSpPr/>
                <p:nvPr/>
              </p:nvSpPr>
              <p:spPr>
                <a:xfrm>
                  <a:off x="2410428" y="1075971"/>
                  <a:ext cx="1943128" cy="35990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 err="1">
                      <a:solidFill>
                        <a:prstClr val="black"/>
                      </a:solidFill>
                    </a:rPr>
                    <a:t>Secretion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of CXCL-9, CXCL-10</a:t>
                  </a:r>
                </a:p>
              </p:txBody>
            </p:sp>
          </p:grpSp>
        </p:grpSp>
        <p:grpSp>
          <p:nvGrpSpPr>
            <p:cNvPr id="90257" name="Ryhmä 103">
              <a:extLst>
                <a:ext uri="{FF2B5EF4-FFF2-40B4-BE49-F238E27FC236}">
                  <a16:creationId xmlns:a16="http://schemas.microsoft.com/office/drawing/2014/main" id="{53B775F8-37F0-CADC-2F16-9AB3F384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9274" y="2852196"/>
              <a:ext cx="5326165" cy="3429737"/>
              <a:chOff x="2099274" y="2852196"/>
              <a:chExt cx="5326165" cy="3429737"/>
            </a:xfrm>
          </p:grpSpPr>
          <p:grpSp>
            <p:nvGrpSpPr>
              <p:cNvPr id="90258" name="Ryhmä 99">
                <a:extLst>
                  <a:ext uri="{FF2B5EF4-FFF2-40B4-BE49-F238E27FC236}">
                    <a16:creationId xmlns:a16="http://schemas.microsoft.com/office/drawing/2014/main" id="{638E6D7C-E854-81C6-CAAB-54CC97B20E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99274" y="2852196"/>
                <a:ext cx="5326165" cy="1887015"/>
                <a:chOff x="2099274" y="2852196"/>
                <a:chExt cx="5326165" cy="1887014"/>
              </a:xfrm>
            </p:grpSpPr>
            <p:sp>
              <p:nvSpPr>
                <p:cNvPr id="90264" name="Suorakulmio 28">
                  <a:extLst>
                    <a:ext uri="{FF2B5EF4-FFF2-40B4-BE49-F238E27FC236}">
                      <a16:creationId xmlns:a16="http://schemas.microsoft.com/office/drawing/2014/main" id="{08F98DA0-BE6C-1606-C068-B26DABEBAB25}"/>
                    </a:ext>
                  </a:extLst>
                </p:cNvPr>
                <p:cNvSpPr/>
                <p:nvPr/>
              </p:nvSpPr>
              <p:spPr>
                <a:xfrm>
                  <a:off x="2099274" y="3862043"/>
                  <a:ext cx="1174767" cy="35990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err="1">
                      <a:solidFill>
                        <a:prstClr val="black"/>
                      </a:solidFill>
                    </a:rPr>
                    <a:t>Increased</a:t>
                  </a:r>
                  <a:r>
                    <a:rPr lang="fi-FI" sz="75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err="1">
                      <a:solidFill>
                        <a:prstClr val="black"/>
                      </a:solidFill>
                    </a:rPr>
                    <a:t>cell</a:t>
                  </a:r>
                  <a:r>
                    <a:rPr lang="fi-FI" sz="750">
                      <a:solidFill>
                        <a:prstClr val="black"/>
                      </a:solidFill>
                    </a:rPr>
                    <a:t> division</a:t>
                  </a:r>
                </a:p>
              </p:txBody>
            </p:sp>
            <p:sp>
              <p:nvSpPr>
                <p:cNvPr id="90265" name="Suorakulmio 31">
                  <a:extLst>
                    <a:ext uri="{FF2B5EF4-FFF2-40B4-BE49-F238E27FC236}">
                      <a16:creationId xmlns:a16="http://schemas.microsoft.com/office/drawing/2014/main" id="{1DAC882B-35F8-8F0F-6795-6BC5C12033B5}"/>
                    </a:ext>
                  </a:extLst>
                </p:cNvPr>
                <p:cNvSpPr/>
                <p:nvPr/>
              </p:nvSpPr>
              <p:spPr>
                <a:xfrm>
                  <a:off x="6265594" y="4379307"/>
                  <a:ext cx="1151483" cy="359903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err="1">
                      <a:solidFill>
                        <a:prstClr val="black"/>
                      </a:solidFill>
                    </a:rPr>
                    <a:t>Mutations</a:t>
                  </a:r>
                  <a:endParaRPr lang="fi-FI" sz="75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90266" name="Ryhmä 98">
                  <a:extLst>
                    <a:ext uri="{FF2B5EF4-FFF2-40B4-BE49-F238E27FC236}">
                      <a16:creationId xmlns:a16="http://schemas.microsoft.com/office/drawing/2014/main" id="{97E2E734-C381-3318-B288-5C83DDE46F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099274" y="2852196"/>
                  <a:ext cx="5326165" cy="1112895"/>
                  <a:chOff x="2099274" y="2852196"/>
                  <a:chExt cx="5326165" cy="1112895"/>
                </a:xfrm>
              </p:grpSpPr>
              <p:sp>
                <p:nvSpPr>
                  <p:cNvPr id="90267" name="Suorakulmio 27">
                    <a:extLst>
                      <a:ext uri="{FF2B5EF4-FFF2-40B4-BE49-F238E27FC236}">
                        <a16:creationId xmlns:a16="http://schemas.microsoft.com/office/drawing/2014/main" id="{1C051DD2-27D2-2A6B-DFCC-191A6139D3B0}"/>
                      </a:ext>
                    </a:extLst>
                  </p:cNvPr>
                  <p:cNvSpPr/>
                  <p:nvPr/>
                </p:nvSpPr>
                <p:spPr>
                  <a:xfrm>
                    <a:off x="2099274" y="2852196"/>
                    <a:ext cx="1174767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Stimulation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of </a:t>
                    </a:r>
                  </a:p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>
                        <a:solidFill>
                          <a:prstClr val="black"/>
                        </a:solidFill>
                      </a:rPr>
                      <a:t>B-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cells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0268" name="Suorakulmio 30">
                    <a:extLst>
                      <a:ext uri="{FF2B5EF4-FFF2-40B4-BE49-F238E27FC236}">
                        <a16:creationId xmlns:a16="http://schemas.microsoft.com/office/drawing/2014/main" id="{88A5EE98-3378-DD58-79F8-BCA9F4B9CAA7}"/>
                      </a:ext>
                    </a:extLst>
                  </p:cNvPr>
                  <p:cNvSpPr/>
                  <p:nvPr/>
                </p:nvSpPr>
                <p:spPr>
                  <a:xfrm>
                    <a:off x="6273956" y="3603070"/>
                    <a:ext cx="1151483" cy="362021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Impaired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DNA 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repair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grpSp>
            <p:nvGrpSpPr>
              <p:cNvPr id="90259" name="Ryhmä 101">
                <a:extLst>
                  <a:ext uri="{FF2B5EF4-FFF2-40B4-BE49-F238E27FC236}">
                    <a16:creationId xmlns:a16="http://schemas.microsoft.com/office/drawing/2014/main" id="{6505AC74-2C5F-C705-3787-9B3323859B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1265" y="4662998"/>
                <a:ext cx="3775812" cy="1618935"/>
                <a:chOff x="3641265" y="4662998"/>
                <a:chExt cx="3775812" cy="1618935"/>
              </a:xfrm>
            </p:grpSpPr>
            <p:sp>
              <p:nvSpPr>
                <p:cNvPr id="90260" name="Suorakulmio 73">
                  <a:extLst>
                    <a:ext uri="{FF2B5EF4-FFF2-40B4-BE49-F238E27FC236}">
                      <a16:creationId xmlns:a16="http://schemas.microsoft.com/office/drawing/2014/main" id="{2C991A33-0486-9A46-260F-83B2FD688D0D}"/>
                    </a:ext>
                  </a:extLst>
                </p:cNvPr>
                <p:cNvSpPr/>
                <p:nvPr/>
              </p:nvSpPr>
              <p:spPr bwMode="auto">
                <a:xfrm>
                  <a:off x="6265593" y="5202223"/>
                  <a:ext cx="1151484" cy="107971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>
                      <a:solidFill>
                        <a:prstClr val="black"/>
                      </a:solidFill>
                    </a:rPr>
                    <a:t>NF-</a:t>
                  </a:r>
                  <a:r>
                    <a:rPr lang="el-GR" sz="750" dirty="0">
                      <a:solidFill>
                        <a:prstClr val="black"/>
                      </a:solidFill>
                    </a:rPr>
                    <a:t>χ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B</a:t>
                  </a: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>
                      <a:solidFill>
                        <a:prstClr val="black"/>
                      </a:solidFill>
                    </a:rPr>
                    <a:t>P53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tumor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suppressor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gene</a:t>
                  </a: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90261" name="Ryhmä 100">
                  <a:extLst>
                    <a:ext uri="{FF2B5EF4-FFF2-40B4-BE49-F238E27FC236}">
                      <a16:creationId xmlns:a16="http://schemas.microsoft.com/office/drawing/2014/main" id="{6CB424BA-0BD3-F51B-E340-9C7952E6FC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41265" y="4662998"/>
                  <a:ext cx="1151483" cy="1492178"/>
                  <a:chOff x="3641265" y="4662998"/>
                  <a:chExt cx="1151483" cy="1492178"/>
                </a:xfrm>
              </p:grpSpPr>
              <p:sp>
                <p:nvSpPr>
                  <p:cNvPr id="90262" name="Suorakulmio 32">
                    <a:extLst>
                      <a:ext uri="{FF2B5EF4-FFF2-40B4-BE49-F238E27FC236}">
                        <a16:creationId xmlns:a16="http://schemas.microsoft.com/office/drawing/2014/main" id="{D4C4574D-FE66-1987-1350-047A35075B47}"/>
                      </a:ext>
                    </a:extLst>
                  </p:cNvPr>
                  <p:cNvSpPr/>
                  <p:nvPr/>
                </p:nvSpPr>
                <p:spPr>
                  <a:xfrm>
                    <a:off x="3641265" y="4662998"/>
                    <a:ext cx="1151483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Uncontrolled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proliferation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0263" name="Suorakulmio 32">
                    <a:extLst>
                      <a:ext uri="{FF2B5EF4-FFF2-40B4-BE49-F238E27FC236}">
                        <a16:creationId xmlns:a16="http://schemas.microsoft.com/office/drawing/2014/main" id="{0CC20B3A-03D5-F6FF-5E8A-308B92124767}"/>
                      </a:ext>
                    </a:extLst>
                  </p:cNvPr>
                  <p:cNvSpPr/>
                  <p:nvPr/>
                </p:nvSpPr>
                <p:spPr>
                  <a:xfrm>
                    <a:off x="3641265" y="5795273"/>
                    <a:ext cx="1151483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>
                        <a:solidFill>
                          <a:schemeClr val="bg1"/>
                        </a:solidFill>
                      </a:rPr>
                      <a:t>CANCER</a:t>
                    </a:r>
                  </a:p>
                </p:txBody>
              </p:sp>
            </p:grpSp>
          </p:grpSp>
        </p:grpSp>
      </p:grpSp>
      <p:sp>
        <p:nvSpPr>
          <p:cNvPr id="90307" name="Ellipsi 49">
            <a:extLst>
              <a:ext uri="{FF2B5EF4-FFF2-40B4-BE49-F238E27FC236}">
                <a16:creationId xmlns:a16="http://schemas.microsoft.com/office/drawing/2014/main" id="{B4DC3532-460B-52FE-119F-D549E0D8FB79}"/>
              </a:ext>
            </a:extLst>
          </p:cNvPr>
          <p:cNvSpPr/>
          <p:nvPr/>
        </p:nvSpPr>
        <p:spPr bwMode="auto">
          <a:xfrm>
            <a:off x="928154" y="1685317"/>
            <a:ext cx="1142386" cy="114447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Chronic</a:t>
            </a:r>
            <a:r>
              <a:rPr lang="fi-FI" sz="10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inflammation</a:t>
            </a:r>
            <a:r>
              <a:rPr lang="fi-FI" sz="10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and </a:t>
            </a: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infection</a:t>
            </a:r>
            <a:endParaRPr lang="fi-FI" sz="10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0308" name="Suorakulmio 60">
            <a:extLst>
              <a:ext uri="{FF2B5EF4-FFF2-40B4-BE49-F238E27FC236}">
                <a16:creationId xmlns:a16="http://schemas.microsoft.com/office/drawing/2014/main" id="{50DA957F-4865-8C57-4968-6806888F4E30}"/>
              </a:ext>
            </a:extLst>
          </p:cNvPr>
          <p:cNvSpPr/>
          <p:nvPr/>
        </p:nvSpPr>
        <p:spPr bwMode="auto">
          <a:xfrm>
            <a:off x="964107" y="4595567"/>
            <a:ext cx="2518921" cy="125505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TNF-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α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Tumor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necrosis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factor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alpha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IL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Interleukin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INF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Interferon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ROS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Reactive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oxygen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species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RNOS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Reactive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nitrogen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oxide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species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CXCL = C-X-C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motif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chemokine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NF-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 β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Nuclear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factor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kappa-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light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chain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enhancer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of 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β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cells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P53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Tumor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suppressor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gene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309" name="CuadroTexto 90308">
            <a:extLst>
              <a:ext uri="{FF2B5EF4-FFF2-40B4-BE49-F238E27FC236}">
                <a16:creationId xmlns:a16="http://schemas.microsoft.com/office/drawing/2014/main" id="{68FF1320-B540-C81C-9905-CDF03F3C83D8}"/>
              </a:ext>
            </a:extLst>
          </p:cNvPr>
          <p:cNvSpPr txBox="1"/>
          <p:nvPr/>
        </p:nvSpPr>
        <p:spPr>
          <a:xfrm>
            <a:off x="179512" y="6237312"/>
            <a:ext cx="1892300" cy="30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350" dirty="0" err="1">
                <a:solidFill>
                  <a:srgbClr val="FF0000"/>
                </a:solidFill>
                <a:latin typeface="Calibri"/>
              </a:rPr>
              <a:t>Meurman</a:t>
            </a:r>
            <a:r>
              <a:rPr lang="es-ES" sz="1350" dirty="0">
                <a:solidFill>
                  <a:srgbClr val="FF0000"/>
                </a:solidFill>
                <a:latin typeface="Calibri"/>
              </a:rPr>
              <a:t> J, Bascones A.</a:t>
            </a:r>
          </a:p>
        </p:txBody>
      </p:sp>
    </p:spTree>
  </p:cSld>
  <p:clrMapOvr>
    <a:masterClrMapping/>
  </p:clrMapOvr>
  <p:transition spd="slow">
    <p:circl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ABASCONES\Desktop\3ae508ab-0d4a-4af9-b8bb-a8588368a0d1.jpg">
            <a:extLst>
              <a:ext uri="{FF2B5EF4-FFF2-40B4-BE49-F238E27FC236}">
                <a16:creationId xmlns:a16="http://schemas.microsoft.com/office/drawing/2014/main" id="{4FA3FEA9-3D06-2647-B863-DF011B87A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682281" cy="50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AC2459E-FADD-4DCA-E184-89F8F75FB5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Sin título-80">
            <a:extLst>
              <a:ext uri="{FF2B5EF4-FFF2-40B4-BE49-F238E27FC236}">
                <a16:creationId xmlns:a16="http://schemas.microsoft.com/office/drawing/2014/main" id="{8871CB4B-4D33-C5C9-97F9-FBA71F0F9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3">
            <a:extLst>
              <a:ext uri="{FF2B5EF4-FFF2-40B4-BE49-F238E27FC236}">
                <a16:creationId xmlns:a16="http://schemas.microsoft.com/office/drawing/2014/main" id="{57AE8930-2777-C5C4-A8B4-5F5EB35F6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1727177"/>
            <a:ext cx="35283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LO MEJOR DEL   RECUERDO ES EL OLVIDO</a:t>
            </a:r>
          </a:p>
        </p:txBody>
      </p:sp>
      <p:sp>
        <p:nvSpPr>
          <p:cNvPr id="92164" name="Text Box 4">
            <a:extLst>
              <a:ext uri="{FF2B5EF4-FFF2-40B4-BE49-F238E27FC236}">
                <a16:creationId xmlns:a16="http://schemas.microsoft.com/office/drawing/2014/main" id="{967FCD2A-C6EA-6251-E463-74B72761A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508348"/>
            <a:ext cx="39604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MANUEL  ALCANTARA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C959BC-CCE4-E04C-4DA5-69FA6F3D48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>
            <a:extLst>
              <a:ext uri="{FF2B5EF4-FFF2-40B4-BE49-F238E27FC236}">
                <a16:creationId xmlns:a16="http://schemas.microsoft.com/office/drawing/2014/main" id="{08CE9F0D-ADAD-7917-07E8-0F48A6B7C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3443" y="4437112"/>
            <a:ext cx="3955698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Nunca te creas todo lo que oigas,</a:t>
            </a: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</a:t>
            </a:r>
          </a:p>
          <a:p>
            <a:pPr marL="342900" indent="-342900" eaLnBrk="1" hangingPunct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ni juzgues todo lo que veas,</a:t>
            </a:r>
          </a:p>
          <a:p>
            <a:pPr marL="342900" indent="-342900" eaLnBrk="1" hangingPunct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ni hagas todo lo que puedas,</a:t>
            </a:r>
          </a:p>
          <a:p>
            <a:pPr marL="342900" indent="-342900" eaLnBrk="1" hangingPunct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ni digas todo lo que sabes.</a:t>
            </a:r>
            <a:endParaRPr lang="es-ES_tradnl" i="1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11302" name="Rectangle 6">
            <a:extLst>
              <a:ext uri="{FF2B5EF4-FFF2-40B4-BE49-F238E27FC236}">
                <a16:creationId xmlns:a16="http://schemas.microsoft.com/office/drawing/2014/main" id="{61DBAD7E-EDA7-A50E-CDF8-13EE8B97E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802" y="5933004"/>
            <a:ext cx="2535237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b="1" dirty="0">
                <a:latin typeface="Times New Roman" pitchFamily="18" charset="0"/>
              </a:rPr>
              <a:t>San Benito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6700E0FB-FF2D-8E3D-0628-3F2FD6A58FF1}"/>
              </a:ext>
            </a:extLst>
          </p:cNvPr>
          <p:cNvGrpSpPr>
            <a:grpSpLocks/>
          </p:cNvGrpSpPr>
          <p:nvPr/>
        </p:nvGrpSpPr>
        <p:grpSpPr bwMode="auto">
          <a:xfrm>
            <a:off x="1489240" y="1007188"/>
            <a:ext cx="7654760" cy="3037880"/>
            <a:chOff x="1071" y="186"/>
            <a:chExt cx="3951" cy="1568"/>
          </a:xfrm>
          <a:noFill/>
        </p:grpSpPr>
        <p:pic>
          <p:nvPicPr>
            <p:cNvPr id="94216" name="Picture 8" descr="73">
              <a:extLst>
                <a:ext uri="{FF2B5EF4-FFF2-40B4-BE49-F238E27FC236}">
                  <a16:creationId xmlns:a16="http://schemas.microsoft.com/office/drawing/2014/main" id="{E8E33CDC-575A-7EA2-6FEF-3F0D5E80F3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" y="186"/>
              <a:ext cx="1382" cy="1568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</p:spPr>
        </p:pic>
        <p:pic>
          <p:nvPicPr>
            <p:cNvPr id="94217" name="Picture 9" descr="74">
              <a:extLst>
                <a:ext uri="{FF2B5EF4-FFF2-40B4-BE49-F238E27FC236}">
                  <a16:creationId xmlns:a16="http://schemas.microsoft.com/office/drawing/2014/main" id="{E599A35F-C1B3-81C9-371A-EAE4865CDB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92"/>
              <a:ext cx="2334" cy="1556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4F50C6AD-F452-49DF-A92E-9891BD3852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F6FADA6-B689-1E69-F16B-1789E0664C9C}"/>
              </a:ext>
            </a:extLst>
          </p:cNvPr>
          <p:cNvSpPr/>
          <p:nvPr/>
        </p:nvSpPr>
        <p:spPr>
          <a:xfrm flipH="1">
            <a:off x="1421947" y="190222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"/>
                                        <p:tgtEl>
                                          <p:spTgt spid="3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125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8" grpId="0" autoUpdateAnimBg="0"/>
      <p:bldP spid="311302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66C340FD-EC84-9CAE-1492-7DB97156B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0"/>
          <a:stretch/>
        </p:blipFill>
        <p:spPr bwMode="auto">
          <a:xfrm>
            <a:off x="3616968" y="756423"/>
            <a:ext cx="5527032" cy="521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90BEC8A-CFBE-760B-EABC-7FC50685ED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95A5D4D7-D84D-0F28-37AF-0D0501D47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/>
          <a:stretch>
            <a:fillRect/>
          </a:stretch>
        </p:blipFill>
        <p:spPr bwMode="auto">
          <a:xfrm>
            <a:off x="410765" y="3348625"/>
            <a:ext cx="3056232" cy="262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CE0BF238-9434-08FD-352D-0A878024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9" b="3484"/>
          <a:stretch>
            <a:fillRect/>
          </a:stretch>
        </p:blipFill>
        <p:spPr bwMode="auto">
          <a:xfrm>
            <a:off x="385764" y="756424"/>
            <a:ext cx="3081233" cy="2464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BA35717-17B8-741D-55EA-2ED2A7691736}"/>
              </a:ext>
            </a:extLst>
          </p:cNvPr>
          <p:cNvSpPr/>
          <p:nvPr/>
        </p:nvSpPr>
        <p:spPr>
          <a:xfrm flipH="1">
            <a:off x="343472" y="153057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B8074BD-B9E2-4FE3-71C3-6E751D2F9724}"/>
              </a:ext>
            </a:extLst>
          </p:cNvPr>
          <p:cNvSpPr/>
          <p:nvPr/>
        </p:nvSpPr>
        <p:spPr>
          <a:xfrm flipH="1">
            <a:off x="343472" y="410232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750F694-D406-0F9D-9F93-49848A078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6077906"/>
            <a:ext cx="4724400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40000"/>
              </a:lnSpc>
              <a:spcBef>
                <a:spcPct val="50000"/>
              </a:spcBef>
              <a:buFontTx/>
              <a:buNone/>
            </a:pPr>
            <a:r>
              <a:rPr lang="es-ES_tradnl" altLang="es-ES" sz="2400" dirty="0">
                <a:latin typeface="Palatino" pitchFamily="2" charset="77"/>
                <a:ea typeface="Palatino" pitchFamily="2" charset="77"/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40264361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4A6BD0-43A1-93D0-4D57-7598727F41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95237" name="Picture 7" descr="UNI">
            <a:extLst>
              <a:ext uri="{FF2B5EF4-FFF2-40B4-BE49-F238E27FC236}">
                <a16:creationId xmlns:a16="http://schemas.microsoft.com/office/drawing/2014/main" id="{D8D16C94-2C8A-C0F7-590C-3F397FBDA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14F"/>
              </a:clrFrom>
              <a:clrTo>
                <a:srgbClr val="00014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365" y="188640"/>
            <a:ext cx="594023" cy="614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C670728-720B-73AB-B2E7-D13517C998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63" y="1571402"/>
            <a:ext cx="3906402" cy="2952328"/>
          </a:xfrm>
          <a:prstGeom prst="rect">
            <a:avLst/>
          </a:prstGeom>
        </p:spPr>
      </p:pic>
      <p:sp>
        <p:nvSpPr>
          <p:cNvPr id="6" name="2 Subtítulo">
            <a:extLst>
              <a:ext uri="{FF2B5EF4-FFF2-40B4-BE49-F238E27FC236}">
                <a16:creationId xmlns:a16="http://schemas.microsoft.com/office/drawing/2014/main" id="{8F8680B0-5649-0507-57BE-F1A960F17491}"/>
              </a:ext>
            </a:extLst>
          </p:cNvPr>
          <p:cNvSpPr txBox="1">
            <a:spLocks noChangeArrowheads="1"/>
          </p:cNvSpPr>
          <p:nvPr/>
        </p:nvSpPr>
        <p:spPr>
          <a:xfrm>
            <a:off x="3790514" y="4248084"/>
            <a:ext cx="5385687" cy="55129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s-ES" altLang="es-ES" sz="1100" b="1" dirty="0">
                <a:latin typeface="Palatino" pitchFamily="2" charset="77"/>
                <a:ea typeface="Palatino" pitchFamily="2" charset="77"/>
              </a:rPr>
              <a:t>ACADÉMICO CORRESPONDIENTE</a:t>
            </a:r>
          </a:p>
        </p:txBody>
      </p:sp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hristinaaguilera">
            <a:extLst>
              <a:ext uri="{FF2B5EF4-FFF2-40B4-BE49-F238E27FC236}">
                <a16:creationId xmlns:a16="http://schemas.microsoft.com/office/drawing/2014/main" id="{DE89C47D-7F2F-44CC-23E5-233B90D5E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"/>
          <a:stretch/>
        </p:blipFill>
        <p:spPr bwMode="auto">
          <a:xfrm>
            <a:off x="4490095" y="558705"/>
            <a:ext cx="4653905" cy="629929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4D09095-7B06-AC98-AD30-26AE067F41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417E8619-D8D0-FF8E-8AD6-752A1544A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Cirugía Estética en Implantes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2645E45-FAB9-C341-E09E-8B62F8CC9353}"/>
              </a:ext>
            </a:extLst>
          </p:cNvPr>
          <p:cNvSpPr/>
          <p:nvPr/>
        </p:nvSpPr>
        <p:spPr>
          <a:xfrm flipH="1">
            <a:off x="4422802" y="292494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isadergan">
            <a:extLst>
              <a:ext uri="{FF2B5EF4-FFF2-40B4-BE49-F238E27FC236}">
                <a16:creationId xmlns:a16="http://schemas.microsoft.com/office/drawing/2014/main" id="{798716D3-A58A-8FEB-0B2E-58C573030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r="6113" b="39368"/>
          <a:stretch>
            <a:fillRect/>
          </a:stretch>
        </p:blipFill>
        <p:spPr bwMode="auto">
          <a:xfrm>
            <a:off x="0" y="404664"/>
            <a:ext cx="5940152" cy="645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sofiavergara">
            <a:extLst>
              <a:ext uri="{FF2B5EF4-FFF2-40B4-BE49-F238E27FC236}">
                <a16:creationId xmlns:a16="http://schemas.microsoft.com/office/drawing/2014/main" id="{A5629EB8-BD4B-4641-4789-9788D113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08" y="1916832"/>
            <a:ext cx="2986088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46787FE-52CE-1454-A6A8-A24AFE3128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5504B71-83CD-748D-3A0F-8D7B271D27AF}"/>
              </a:ext>
            </a:extLst>
          </p:cNvPr>
          <p:cNvSpPr/>
          <p:nvPr/>
        </p:nvSpPr>
        <p:spPr>
          <a:xfrm flipH="1">
            <a:off x="7340198" y="312604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llemacpherson">
            <a:extLst>
              <a:ext uri="{FF2B5EF4-FFF2-40B4-BE49-F238E27FC236}">
                <a16:creationId xmlns:a16="http://schemas.microsoft.com/office/drawing/2014/main" id="{B8AAC6F4-8532-3435-9634-F7A39265B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81"/>
          <a:stretch/>
        </p:blipFill>
        <p:spPr bwMode="auto">
          <a:xfrm>
            <a:off x="0" y="305172"/>
            <a:ext cx="9166049" cy="655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618E348-7A20-82E0-BB8B-D1232196DC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harlizetheron">
            <a:extLst>
              <a:ext uri="{FF2B5EF4-FFF2-40B4-BE49-F238E27FC236}">
                <a16:creationId xmlns:a16="http://schemas.microsoft.com/office/drawing/2014/main" id="{1CA431FF-02CA-923D-97F3-41DEB643E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0" b="6135"/>
          <a:stretch/>
        </p:blipFill>
        <p:spPr bwMode="auto">
          <a:xfrm>
            <a:off x="3203848" y="404665"/>
            <a:ext cx="5940152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C0BB7F0-9E12-A8E6-2181-FE4E398463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80965AB-FCC6-DD46-961C-D828299A34AF}"/>
              </a:ext>
            </a:extLst>
          </p:cNvPr>
          <p:cNvSpPr/>
          <p:nvPr/>
        </p:nvSpPr>
        <p:spPr>
          <a:xfrm flipH="1">
            <a:off x="3136555" y="281679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735</Words>
  <Application>Microsoft Macintosh PowerPoint</Application>
  <PresentationFormat>Presentación en pantalla (4:3)</PresentationFormat>
  <Paragraphs>231</Paragraphs>
  <Slides>56</Slides>
  <Notes>42</Notes>
  <HiddenSlides>0</HiddenSlides>
  <MMClips>3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4" baseType="lpstr">
      <vt:lpstr>Arial</vt:lpstr>
      <vt:lpstr>Arial Narrow</vt:lpstr>
      <vt:lpstr>Bradley Hand ITC</vt:lpstr>
      <vt:lpstr>Calibri</vt:lpstr>
      <vt:lpstr>Comic Sans MS</vt:lpstr>
      <vt:lpstr>Palatino</vt:lpstr>
      <vt:lpstr>Times New Roman</vt:lpstr>
      <vt:lpstr>Tema de Office</vt:lpstr>
      <vt:lpstr>Que aporta la cirugía bucal y las nuevas tecnologías a la estética en estomatología.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 APORTA  LA CIRUGIA  BUCAL Y LAS NUEVAS TECNOLOGÍAS A LA ESTÉTICA</dc:title>
  <dc:creator>Usuario</dc:creator>
  <cp:lastModifiedBy>Microsoft Office User</cp:lastModifiedBy>
  <cp:revision>80</cp:revision>
  <dcterms:created xsi:type="dcterms:W3CDTF">2016-06-11T09:05:40Z</dcterms:created>
  <dcterms:modified xsi:type="dcterms:W3CDTF">2024-05-10T11:01:43Z</dcterms:modified>
</cp:coreProperties>
</file>