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4"/>
  </p:notesMasterIdLst>
  <p:sldIdLst>
    <p:sldId id="256" r:id="rId2"/>
    <p:sldId id="27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27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2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69" r:id="rId58"/>
    <p:sldId id="370" r:id="rId59"/>
    <p:sldId id="371" r:id="rId60"/>
    <p:sldId id="372" r:id="rId61"/>
    <p:sldId id="373" r:id="rId62"/>
    <p:sldId id="374" r:id="rId63"/>
    <p:sldId id="375" r:id="rId64"/>
    <p:sldId id="376" r:id="rId65"/>
    <p:sldId id="377" r:id="rId66"/>
    <p:sldId id="378" r:id="rId67"/>
    <p:sldId id="379" r:id="rId68"/>
    <p:sldId id="380" r:id="rId69"/>
    <p:sldId id="381" r:id="rId70"/>
    <p:sldId id="382" r:id="rId71"/>
    <p:sldId id="383" r:id="rId72"/>
    <p:sldId id="384" r:id="rId73"/>
    <p:sldId id="385" r:id="rId74"/>
    <p:sldId id="386" r:id="rId75"/>
    <p:sldId id="387" r:id="rId76"/>
    <p:sldId id="388" r:id="rId77"/>
    <p:sldId id="389" r:id="rId78"/>
    <p:sldId id="391" r:id="rId79"/>
    <p:sldId id="390" r:id="rId80"/>
    <p:sldId id="392" r:id="rId81"/>
    <p:sldId id="393" r:id="rId82"/>
    <p:sldId id="408" r:id="rId83"/>
    <p:sldId id="394" r:id="rId84"/>
    <p:sldId id="395" r:id="rId85"/>
    <p:sldId id="396" r:id="rId86"/>
    <p:sldId id="397" r:id="rId87"/>
    <p:sldId id="398" r:id="rId88"/>
    <p:sldId id="400" r:id="rId89"/>
    <p:sldId id="399" r:id="rId90"/>
    <p:sldId id="401" r:id="rId91"/>
    <p:sldId id="402" r:id="rId92"/>
    <p:sldId id="403" r:id="rId93"/>
    <p:sldId id="404" r:id="rId94"/>
    <p:sldId id="405" r:id="rId95"/>
    <p:sldId id="406" r:id="rId96"/>
    <p:sldId id="407" r:id="rId97"/>
    <p:sldId id="409" r:id="rId98"/>
    <p:sldId id="410" r:id="rId99"/>
    <p:sldId id="411" r:id="rId100"/>
    <p:sldId id="412" r:id="rId101"/>
    <p:sldId id="413" r:id="rId102"/>
    <p:sldId id="414" r:id="rId103"/>
    <p:sldId id="415" r:id="rId104"/>
    <p:sldId id="416" r:id="rId105"/>
    <p:sldId id="417" r:id="rId106"/>
    <p:sldId id="418" r:id="rId107"/>
    <p:sldId id="419" r:id="rId108"/>
    <p:sldId id="420" r:id="rId109"/>
    <p:sldId id="421" r:id="rId110"/>
    <p:sldId id="422" r:id="rId111"/>
    <p:sldId id="423" r:id="rId112"/>
    <p:sldId id="424" r:id="rId113"/>
    <p:sldId id="425" r:id="rId114"/>
    <p:sldId id="426" r:id="rId115"/>
    <p:sldId id="427" r:id="rId116"/>
    <p:sldId id="428" r:id="rId117"/>
    <p:sldId id="429" r:id="rId118"/>
    <p:sldId id="430" r:id="rId119"/>
    <p:sldId id="431" r:id="rId120"/>
    <p:sldId id="432" r:id="rId121"/>
    <p:sldId id="433" r:id="rId122"/>
    <p:sldId id="434" r:id="rId123"/>
    <p:sldId id="435" r:id="rId124"/>
    <p:sldId id="436" r:id="rId125"/>
    <p:sldId id="437" r:id="rId126"/>
    <p:sldId id="438" r:id="rId127"/>
    <p:sldId id="439" r:id="rId128"/>
    <p:sldId id="673" r:id="rId129"/>
    <p:sldId id="674" r:id="rId130"/>
    <p:sldId id="675" r:id="rId131"/>
    <p:sldId id="676" r:id="rId132"/>
    <p:sldId id="661" r:id="rId133"/>
    <p:sldId id="678" r:id="rId134"/>
    <p:sldId id="679" r:id="rId135"/>
    <p:sldId id="680" r:id="rId136"/>
    <p:sldId id="681" r:id="rId137"/>
    <p:sldId id="682" r:id="rId138"/>
    <p:sldId id="677" r:id="rId139"/>
    <p:sldId id="684" r:id="rId140"/>
    <p:sldId id="683" r:id="rId141"/>
    <p:sldId id="662" r:id="rId142"/>
    <p:sldId id="663" r:id="rId143"/>
    <p:sldId id="664" r:id="rId144"/>
    <p:sldId id="665" r:id="rId145"/>
    <p:sldId id="666" r:id="rId146"/>
    <p:sldId id="667" r:id="rId147"/>
    <p:sldId id="668" r:id="rId148"/>
    <p:sldId id="669" r:id="rId149"/>
    <p:sldId id="670" r:id="rId150"/>
    <p:sldId id="671" r:id="rId151"/>
    <p:sldId id="672" r:id="rId152"/>
    <p:sldId id="685" r:id="rId153"/>
    <p:sldId id="686" r:id="rId154"/>
    <p:sldId id="687" r:id="rId155"/>
    <p:sldId id="688" r:id="rId156"/>
    <p:sldId id="689" r:id="rId157"/>
    <p:sldId id="690" r:id="rId158"/>
    <p:sldId id="691" r:id="rId159"/>
    <p:sldId id="692" r:id="rId160"/>
    <p:sldId id="693" r:id="rId161"/>
    <p:sldId id="306" r:id="rId162"/>
    <p:sldId id="312" r:id="rId16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9" autoAdjust="0"/>
    <p:restoredTop sz="86240" autoAdjust="0"/>
  </p:normalViewPr>
  <p:slideViewPr>
    <p:cSldViewPr>
      <p:cViewPr varScale="1">
        <p:scale>
          <a:sx n="192" d="100"/>
          <a:sy n="192" d="100"/>
        </p:scale>
        <p:origin x="31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F01E0FE0-12B3-C3DC-0ADC-5F460CA2CE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3D4BD3CB-B0AC-564E-2523-7997DDA286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DE2107-61D9-9A4D-9A09-DFA06CBE11DA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9EDAF1F9-6BC2-F490-D119-2FC21CEFBE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AE1F9AA7-3907-CFEE-CC05-4AB8A815A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1F464F0-FA9F-8553-C33C-EAECBDB448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EADCEA-7491-9B8F-414B-67C28435E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23B38B8-302E-7B42-9690-FE1D1EF0832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3B38B8-302E-7B42-9690-FE1D1EF08326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2946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E3DF6-9927-A8C6-DDD6-E189E2FA8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26270E5-CE2B-AD46-4F10-3C79307392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7625D39-654A-133B-320E-E0A1AC73DB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5071BADA-97D4-3FFD-C5E9-8979A22101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70695183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7362F-80F8-9663-C5C3-968B154A2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FD66371E-C02E-DD05-5B0F-E2BDFEB927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A7F0D55F-CCA6-3049-0F3B-B4E4402E2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FCBA92B-3E16-987F-B51A-2389D97C98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7833782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640AE-ACD6-CAFD-664C-E6BE26732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581CAEF-75B9-A4AD-3A96-ED5B9CE0B8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49D7489-7140-3E7D-F957-8ACBFDC8D2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56FEBA2-086D-40F3-955A-F608BF0B41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4599724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FB6E1-D60A-B302-D45C-219D15576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234D774-2CAF-716F-54A2-78D434325D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CA5F6B4-1DEE-654A-7379-1977452217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4BC998B-A6C6-49E2-5ACD-9EB39896FF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5351943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C6278-BC60-8586-AA2E-F347AE03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81D5BEF-C926-794B-42BB-FCC522C231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08BA243-45FA-3687-7305-45A8609D8D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DB73628-811E-E199-9F86-BCFEB0CCC6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395673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1405B-C788-F3FD-4B8C-6DFEFF1FC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193E069-AE9D-F568-EDE0-512A7A2FA2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32A21BE-B101-94FA-C032-5DBB47D1C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67DD2AD-76EE-24D1-8D36-3EDBC5F59B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542868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036C0-9AE7-449E-1C23-C486161D0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A36B311-C9A9-0A5C-9415-C9D93BFC0D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3306546F-4E6B-A24C-B440-81C5C3737C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E4FBC44-BA97-F19F-9569-A3025FDEC7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6102984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09D7F-E90E-4C4E-FE96-389537864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B89E4BD-6716-8573-AB1F-030AF1854D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7028FB7-B8CF-CDB7-073F-990FBB2687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36C321A-86F7-0BF4-40DE-7223436342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97052912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B2AD6-3645-EDBE-4B20-C41B3EE24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BE991C4-6634-7668-2EE4-8BC2AB45F4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F00171F1-E41B-5EE4-9771-53CB18C73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2C03B6E-D86D-6B8B-2633-28CE14B7A5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2051507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EF184-0FAB-0BFB-F043-F0304776E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EEB1FCB-5C37-F5A8-02DB-7DC0819F05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8BB00F1-4BC5-7A1E-A3D1-58AC4F23B0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5F4D820D-48F0-D53B-5994-759D3211D9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4974885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6F854-1CAC-BF69-A7F1-573182E63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8F2AAF1-0D14-51FA-16DE-9C1B36417B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77B9943-9C3E-6920-3191-8812AC6BC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8D6634C7-5A4B-857E-7C71-814C4F238A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27941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D412B-A452-8349-4B02-78BBFCFF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77385EB-9C6C-2DD0-FBB2-65AEEE5E71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703F2EF-759B-7759-FC98-DABDF6F2AC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7FC74A1-BCDB-9F74-D2A1-B2F7E18BD5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3908995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6EF8F-C930-89A2-5BD5-B205D5E84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ECF49329-7E4B-A098-F688-72971563C0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77BC0A5A-3388-5DE5-6CDD-082854273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474D0968-0D2A-440B-1E61-9DED888C5E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0150138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A6B6A-3B7A-9133-6DC6-319B5A96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CAFDA708-F16C-2FBB-2457-652E12B15A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CDBB49F4-7FB1-4FA5-FDC3-DC6C519335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34E106A-79BC-2443-2178-8663BC1639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3887024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59D45-DD3F-7806-5448-E8CFDAFD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09DFA05-9C2A-AC6E-B7D6-6200A22D05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BD005CB-486D-41CA-9E01-852DA46F4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42735F3-FB50-5BD3-E0E6-3F115263C4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5178578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FA7FA-EB24-5E0B-9F75-E3FDDE1EE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519C775-E2DB-3F57-2670-B4521ECA63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B99ABD9-797C-1A58-155C-FA404C3325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432CBD0D-0EB5-C1F9-E2D9-E7DF765F02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881454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AA449-7D3B-7F95-9993-0B27B28FC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FC86B26-9306-D410-4084-CD8436F799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37698DD3-EEAF-BFDF-0A23-593E01C62B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D139050-42EE-F83D-A769-9805941193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7008462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D4BEE-77AF-0872-06EE-1BEC9E9A6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12D75F4-CFDE-3692-009E-6D17CECF39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ECA03AE-DE18-E2F7-8697-C85D9C574F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3C802E7-FB28-A2FA-7445-21CA7057BE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43519465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D5D47-FE48-5C95-DE74-5A35C6CFA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600AB59-3975-72C8-2EC9-8ED88E05B0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3302446-CDE5-FEDB-CAC3-EF54E4A72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E4E3A1B-13B9-FCE5-42E8-2FB7771CAF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2637454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EB807-CA16-B48D-2F0E-782CC9E39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D2B25C28-CD33-F287-40CD-961E990891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E5ED277-CB6D-E01D-A8FA-7583ECE57C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2CD069A-5234-1B78-E6D9-B1BD3E4CC2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8075896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FEA73-286B-789A-6F31-FBD24677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965C6A56-89CE-5E56-05DC-B9A66D908F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CFA3EB57-EAF8-3850-6344-95066292D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892CDDD-BF13-A547-4D01-6EF8B01BF6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39076518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5B841-A797-72E6-5EA5-038832F24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DD1DDB9-10A1-171F-6FA9-AFE40BA88C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CA32BD5-DDE6-6E3F-CFFE-84F2F8E83A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2E6F79DB-F3E2-8B75-CB12-1B6BA49F83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40621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CD61-55E4-65C7-E9BD-43290243E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D2A0F25-45EA-9EF6-1858-05818C44D7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AAB59B1-3017-C5B0-31FE-4B81551F0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44CE387-8FF0-4C44-B9FD-DACC78355E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94097657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79B36-EAA6-4AC5-6899-EDAE27EB8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F73336D-1E91-0125-487E-7AA59B85C4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84832EE-C6AF-3864-A1D1-08DAF37390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617009C-2FA3-4A34-D5C7-2360288EB1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8837418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2C877-BF4B-C1D8-B77C-4116FA239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7E9204A-F1B8-1DC8-B47C-4683FFC62C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A15C3D95-B4D5-71F4-03AE-081D15279F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E4A19CB-F25A-5A38-97B9-AD7161C23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8617786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4C928-1E97-14C9-8AED-F2E7FE86D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ED713DA-CE34-1E1D-B5E9-58D1639829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9DBE632-6E52-8F41-1094-3F4EAC39D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CCD40B93-CC3E-22FF-1071-A87FEF5574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961698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95E2E-823F-8144-AE35-2A116D0A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EABF339-54B6-407A-F832-CB60270721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0BEE95A-3D6A-8B31-76F9-B6B25CD1F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416C0C50-6DAF-B657-C91F-91B7507D89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4787220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07490-9C4C-C146-520C-33BB2A981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BD88A3D-2925-3CF2-3ACB-8AEB786324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3010981-5514-7DB9-C16D-A1F768B69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ED656E1-0763-F3C1-ED1D-8897E1436C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1142392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3C91E-DA4C-25EA-BB9A-C9C806FDB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3D8A450-BF45-CE6A-3BB0-0EA019FB45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66D3ECE-CA2D-5339-4156-2BD4C34ABF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8AAEDC4B-859D-62BB-6547-409A32CB5E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0658158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6F6CB-B063-6424-21CA-AAE24A631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0188920-5685-A660-0204-298CACCB8D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AD14AD65-95A4-E19E-D275-CD453DCBF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B82328F-9695-EA94-0E01-57A5E24704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6844324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7D2D0-88B7-75E9-8B0B-2ED2EA6DB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A4F19AE-6852-AE74-DE82-A6DCE01605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FF8C368-23D4-E464-A773-60E6DFBB5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04B56695-41D9-205A-C744-47093886CC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36526294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4C1E9-1864-9C99-55ED-23A37F822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884B018-FCC9-474A-993F-DDED953520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254EFF4-3CA3-A0C9-C4C0-35FF3828F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73420D0-77E0-B766-4AC4-8762EF40EC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74686954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C6CEC-B862-6DDA-FC7A-1CB1E8041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D6E3242-A191-DE86-87A7-D84E2CA417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A6711AF-F938-D874-F736-39FF6D29B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2AD8E187-2E91-F8BA-3658-5F9452A5A4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86763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AEAC2-D71B-1B14-B786-7E1E868DB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CBA64108-E2EE-BE18-652C-4CD34F15FF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3CA83F8D-176C-E7FD-ECD2-DC4B0914B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D82F9D5-04EF-B12C-75EE-7A645FE6D0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7392048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00767-236B-BDD0-BCB2-B06A77E6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F21ABDF-0913-D038-A5B8-3A56FFD52C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F93FFB6-5B6C-0B46-4D98-D7C0164DF0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1F4B4CC-8B4A-139F-F071-D53E3382F2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06585375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E973-7FD5-CAB6-974F-2CBDFE1D2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F18D5E8C-60EE-ABE5-A478-55D53D138B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C272F32-1857-1F1E-D64E-2E6AEC134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D785C90-E089-3D37-8EE8-800748C35B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3575808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2FCAE745-5A23-6963-059B-16E833BEF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13265D2D-A577-68F5-8262-C1D10044A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AEBAADBC-0C6C-AC60-36F7-A163B7234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132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80C64-B0D5-E6FE-8043-F968F566F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7D76CB24-1725-0FD5-485B-2F7F669945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D834F710-F7F3-E6E6-6A33-04C698818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A3662C16-5A2C-37E4-2F6F-378741F3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133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2066135316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27A43-30AB-ACCE-4ADC-501E92958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5CD94B78-54BC-69AA-3AF2-5A4AC9139D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97E174B8-8635-503F-5C8C-AD8496966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B7838C26-F97E-0ABE-2C71-CBC6E1B3B6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134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63294394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70F02-D322-FB7C-61F1-1A2E2C31C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CE7F35B5-E1F7-3A37-29A4-AEF3FF5787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3D33FB2D-88DC-FFA6-A081-4381E5EC0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9BF44B5D-8C14-A53D-3690-F57993D3E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135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3138313946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FC4B-B00D-4B85-CD53-B0FFB871A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F4D90CEC-4D74-5EA4-6122-077E217FAA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C0FC731E-08D2-84B3-3BC5-A3062711C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8AD65786-E827-1961-5049-17816CFEE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136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4294245117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45B28-08DF-CA4E-9408-DEBFD41F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9CAA0078-2C8F-21B3-749A-0D8FE4D160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6447F61B-27E7-57BD-932D-2DB4AC164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482AEE5D-93B5-FC5C-655E-C0DB61B97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137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2567953442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97456-3079-AC2A-4705-B56C091B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847FFEFC-18DA-FD9D-7D6D-FBD215AD30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995D6227-AC81-9453-4707-ABE23F2E5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EF743281-3B81-938F-1031-F9BD1EEA1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138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365248201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417A7-9235-B117-C49D-C412BC911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566D90BD-E399-1DDC-73DA-2D7CA3C8BD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73627B29-33AA-EE17-9F68-07151C443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081E100F-916C-DC16-D5D4-C1D0FB77D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139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1454431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BF29E2ED-2340-CF57-3DFF-FF3A993B99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6F99E2C8-1F11-07D7-A218-D4C8D268A9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BA913906-98A4-DAA2-585E-11E0FBC1FD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9D2C6-7558-0C0F-95E9-ECBF4BBB5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808D769E-EE0F-31D0-A170-5B0932ACE5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400E24BA-72F2-0732-7C35-C32068D55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C091351F-F221-57AF-C31A-885DBBA0B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140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207311162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1 Marcador de imagen de diapositiva">
            <a:extLst>
              <a:ext uri="{FF2B5EF4-FFF2-40B4-BE49-F238E27FC236}">
                <a16:creationId xmlns:a16="http://schemas.microsoft.com/office/drawing/2014/main" id="{2F277AD3-DB04-D5C8-7442-FE1C2AD8E9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4371" name="2 Marcador de notas">
            <a:extLst>
              <a:ext uri="{FF2B5EF4-FFF2-40B4-BE49-F238E27FC236}">
                <a16:creationId xmlns:a16="http://schemas.microsoft.com/office/drawing/2014/main" id="{D3BBD020-26D2-D4E6-1B79-15E6E9C1B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4372" name="3 Marcador de número de diapositiva">
            <a:extLst>
              <a:ext uri="{FF2B5EF4-FFF2-40B4-BE49-F238E27FC236}">
                <a16:creationId xmlns:a16="http://schemas.microsoft.com/office/drawing/2014/main" id="{3D2FA63F-3526-6770-B189-796CCA66A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23F63D69-36D6-2647-8511-059557628DC3}" type="slidenum">
              <a:rPr lang="es-ES_tradnl" altLang="es-ES" sz="1000"/>
              <a:pPr/>
              <a:t>141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1 Marcador de imagen de diapositiva">
            <a:extLst>
              <a:ext uri="{FF2B5EF4-FFF2-40B4-BE49-F238E27FC236}">
                <a16:creationId xmlns:a16="http://schemas.microsoft.com/office/drawing/2014/main" id="{CE096FE3-92BA-DF6D-D4F5-BBDCA07ED9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5395" name="2 Marcador de notas">
            <a:extLst>
              <a:ext uri="{FF2B5EF4-FFF2-40B4-BE49-F238E27FC236}">
                <a16:creationId xmlns:a16="http://schemas.microsoft.com/office/drawing/2014/main" id="{367CBDE8-77F8-A252-DA59-A7A9EA47A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5396" name="3 Marcador de número de diapositiva">
            <a:extLst>
              <a:ext uri="{FF2B5EF4-FFF2-40B4-BE49-F238E27FC236}">
                <a16:creationId xmlns:a16="http://schemas.microsoft.com/office/drawing/2014/main" id="{BC65BF7A-50BC-F62D-DCB9-653C74F59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9C0ABDDA-7EF4-A244-AD94-092BADFBA23E}" type="slidenum">
              <a:rPr lang="es-ES_tradnl" altLang="es-ES" sz="1000"/>
              <a:pPr/>
              <a:t>142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1 Marcador de imagen de diapositiva">
            <a:extLst>
              <a:ext uri="{FF2B5EF4-FFF2-40B4-BE49-F238E27FC236}">
                <a16:creationId xmlns:a16="http://schemas.microsoft.com/office/drawing/2014/main" id="{6D8E03C1-5248-E0DB-8C46-ACA8AA1929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6419" name="2 Marcador de notas">
            <a:extLst>
              <a:ext uri="{FF2B5EF4-FFF2-40B4-BE49-F238E27FC236}">
                <a16:creationId xmlns:a16="http://schemas.microsoft.com/office/drawing/2014/main" id="{5858AD33-BEF9-9989-A612-E8BD642D2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6420" name="3 Marcador de número de diapositiva">
            <a:extLst>
              <a:ext uri="{FF2B5EF4-FFF2-40B4-BE49-F238E27FC236}">
                <a16:creationId xmlns:a16="http://schemas.microsoft.com/office/drawing/2014/main" id="{1E7D08B2-3AF3-EF7A-552A-D34E2B625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7BB8A0EF-33A4-524E-8D4F-65DE1BC876C5}" type="slidenum">
              <a:rPr lang="es-ES_tradnl" altLang="es-ES" sz="1000"/>
              <a:pPr/>
              <a:t>143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1 Marcador de imagen de diapositiva">
            <a:extLst>
              <a:ext uri="{FF2B5EF4-FFF2-40B4-BE49-F238E27FC236}">
                <a16:creationId xmlns:a16="http://schemas.microsoft.com/office/drawing/2014/main" id="{6C933E3C-7CD0-2893-FC91-986CDCD1CE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7443" name="2 Marcador de notas">
            <a:extLst>
              <a:ext uri="{FF2B5EF4-FFF2-40B4-BE49-F238E27FC236}">
                <a16:creationId xmlns:a16="http://schemas.microsoft.com/office/drawing/2014/main" id="{846B9E53-E78A-3DDB-9124-7FE33BAAB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7444" name="3 Marcador de número de diapositiva">
            <a:extLst>
              <a:ext uri="{FF2B5EF4-FFF2-40B4-BE49-F238E27FC236}">
                <a16:creationId xmlns:a16="http://schemas.microsoft.com/office/drawing/2014/main" id="{B98F39BC-13F1-CBC7-10AA-C9E4B4900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AC284DAE-C4A9-6A46-82B7-137B3363312D}" type="slidenum">
              <a:rPr lang="es-ES_tradnl" altLang="es-ES" sz="1000"/>
              <a:pPr/>
              <a:t>144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1 Marcador de imagen de diapositiva">
            <a:extLst>
              <a:ext uri="{FF2B5EF4-FFF2-40B4-BE49-F238E27FC236}">
                <a16:creationId xmlns:a16="http://schemas.microsoft.com/office/drawing/2014/main" id="{B0E800A7-34FD-E1DA-1C81-0FCE7C8786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8467" name="2 Marcador de notas">
            <a:extLst>
              <a:ext uri="{FF2B5EF4-FFF2-40B4-BE49-F238E27FC236}">
                <a16:creationId xmlns:a16="http://schemas.microsoft.com/office/drawing/2014/main" id="{E954B5E2-F1D7-C7C7-D7BF-6860A6B9C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8468" name="3 Marcador de número de diapositiva">
            <a:extLst>
              <a:ext uri="{FF2B5EF4-FFF2-40B4-BE49-F238E27FC236}">
                <a16:creationId xmlns:a16="http://schemas.microsoft.com/office/drawing/2014/main" id="{C9CBDE38-CB1E-5663-0E73-3702C31DE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12E59FD3-CE9E-1E45-BF05-7B673DD3505C}" type="slidenum">
              <a:rPr lang="es-ES_tradnl" altLang="es-ES" sz="1000"/>
              <a:pPr/>
              <a:t>145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1 Marcador de imagen de diapositiva">
            <a:extLst>
              <a:ext uri="{FF2B5EF4-FFF2-40B4-BE49-F238E27FC236}">
                <a16:creationId xmlns:a16="http://schemas.microsoft.com/office/drawing/2014/main" id="{1A658F6B-C7F2-56C4-FD45-9829DB60D7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9491" name="2 Marcador de notas">
            <a:extLst>
              <a:ext uri="{FF2B5EF4-FFF2-40B4-BE49-F238E27FC236}">
                <a16:creationId xmlns:a16="http://schemas.microsoft.com/office/drawing/2014/main" id="{38E438E5-178A-C622-0FA4-596A661B1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9492" name="3 Marcador de número de diapositiva">
            <a:extLst>
              <a:ext uri="{FF2B5EF4-FFF2-40B4-BE49-F238E27FC236}">
                <a16:creationId xmlns:a16="http://schemas.microsoft.com/office/drawing/2014/main" id="{D4D73D05-E19E-8A64-BDBC-9668C1E0D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7909554A-3305-3E45-9122-AACBE42C9B45}" type="slidenum">
              <a:rPr lang="es-ES_tradnl" altLang="es-ES" sz="1000"/>
              <a:pPr/>
              <a:t>146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1 Marcador de imagen de diapositiva">
            <a:extLst>
              <a:ext uri="{FF2B5EF4-FFF2-40B4-BE49-F238E27FC236}">
                <a16:creationId xmlns:a16="http://schemas.microsoft.com/office/drawing/2014/main" id="{46D9DD6B-53D4-954F-3E81-CCAC8B5E51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0515" name="2 Marcador de notas">
            <a:extLst>
              <a:ext uri="{FF2B5EF4-FFF2-40B4-BE49-F238E27FC236}">
                <a16:creationId xmlns:a16="http://schemas.microsoft.com/office/drawing/2014/main" id="{57EE8522-D030-0215-C011-DB9403EF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0516" name="3 Marcador de número de diapositiva">
            <a:extLst>
              <a:ext uri="{FF2B5EF4-FFF2-40B4-BE49-F238E27FC236}">
                <a16:creationId xmlns:a16="http://schemas.microsoft.com/office/drawing/2014/main" id="{E71D3E48-BA3A-EB05-462E-F0B0CFBC5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D088DC10-3B67-654C-83E7-6985A5BF2846}" type="slidenum">
              <a:rPr lang="es-ES_tradnl" altLang="es-ES" sz="1000"/>
              <a:pPr/>
              <a:t>147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1 Marcador de imagen de diapositiva">
            <a:extLst>
              <a:ext uri="{FF2B5EF4-FFF2-40B4-BE49-F238E27FC236}">
                <a16:creationId xmlns:a16="http://schemas.microsoft.com/office/drawing/2014/main" id="{53C154C5-11CE-0C05-5EA9-5E02985D29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1539" name="2 Marcador de notas">
            <a:extLst>
              <a:ext uri="{FF2B5EF4-FFF2-40B4-BE49-F238E27FC236}">
                <a16:creationId xmlns:a16="http://schemas.microsoft.com/office/drawing/2014/main" id="{D0FE6919-0E2B-D264-C2DC-6BF4EF4F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1540" name="3 Marcador de número de diapositiva">
            <a:extLst>
              <a:ext uri="{FF2B5EF4-FFF2-40B4-BE49-F238E27FC236}">
                <a16:creationId xmlns:a16="http://schemas.microsoft.com/office/drawing/2014/main" id="{B79F397E-8F43-F3A1-E6F7-23ACF7529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BA9B5AEE-519C-454D-9D30-204A9C3F1F1E}" type="slidenum">
              <a:rPr lang="es-ES_tradnl" altLang="es-ES" sz="1000"/>
              <a:pPr/>
              <a:t>148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1 Marcador de imagen de diapositiva">
            <a:extLst>
              <a:ext uri="{FF2B5EF4-FFF2-40B4-BE49-F238E27FC236}">
                <a16:creationId xmlns:a16="http://schemas.microsoft.com/office/drawing/2014/main" id="{06C18B83-C4FF-50D1-08B2-D99A27ECDC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2563" name="2 Marcador de notas">
            <a:extLst>
              <a:ext uri="{FF2B5EF4-FFF2-40B4-BE49-F238E27FC236}">
                <a16:creationId xmlns:a16="http://schemas.microsoft.com/office/drawing/2014/main" id="{84442836-B165-4B2C-7129-0A71DBC3E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2564" name="3 Marcador de número de diapositiva">
            <a:extLst>
              <a:ext uri="{FF2B5EF4-FFF2-40B4-BE49-F238E27FC236}">
                <a16:creationId xmlns:a16="http://schemas.microsoft.com/office/drawing/2014/main" id="{BD9D1951-AB7A-AA90-D0A6-A2E188001B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7BF77AD2-FC3F-F94B-884D-994AA0365E0E}" type="slidenum">
              <a:rPr lang="es-ES_tradnl" altLang="es-ES" sz="1000"/>
              <a:pPr/>
              <a:t>149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66077-2A12-7D3E-7B64-E40D35771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344F8A0A-44E3-4073-7A7E-2FA21A33A0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09CB80E-5DA2-859D-1449-CBECE620E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E20498F-830B-E844-16CD-62DA0A3DE8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9434180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1 Marcador de imagen de diapositiva">
            <a:extLst>
              <a:ext uri="{FF2B5EF4-FFF2-40B4-BE49-F238E27FC236}">
                <a16:creationId xmlns:a16="http://schemas.microsoft.com/office/drawing/2014/main" id="{CBCD58E7-E889-C14C-A6C9-08A6C08030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3587" name="2 Marcador de notas">
            <a:extLst>
              <a:ext uri="{FF2B5EF4-FFF2-40B4-BE49-F238E27FC236}">
                <a16:creationId xmlns:a16="http://schemas.microsoft.com/office/drawing/2014/main" id="{D50281C4-F69C-D607-A79F-DA45FC773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3588" name="3 Marcador de número de diapositiva">
            <a:extLst>
              <a:ext uri="{FF2B5EF4-FFF2-40B4-BE49-F238E27FC236}">
                <a16:creationId xmlns:a16="http://schemas.microsoft.com/office/drawing/2014/main" id="{50F8CF98-C7AD-36E6-E367-EB1BF481D4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7A4AC41C-E1FB-7947-9434-CCB9FD1F11F0}" type="slidenum">
              <a:rPr lang="es-ES_tradnl" altLang="es-ES" sz="1000"/>
              <a:pPr/>
              <a:t>150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1 Marcador de imagen de diapositiva">
            <a:extLst>
              <a:ext uri="{FF2B5EF4-FFF2-40B4-BE49-F238E27FC236}">
                <a16:creationId xmlns:a16="http://schemas.microsoft.com/office/drawing/2014/main" id="{E5368EB2-20E6-E89F-DECF-74FA1E1CAA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4611" name="2 Marcador de notas">
            <a:extLst>
              <a:ext uri="{FF2B5EF4-FFF2-40B4-BE49-F238E27FC236}">
                <a16:creationId xmlns:a16="http://schemas.microsoft.com/office/drawing/2014/main" id="{2076FC44-8A49-E931-3F43-15CEF2020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4612" name="3 Marcador de número de diapositiva">
            <a:extLst>
              <a:ext uri="{FF2B5EF4-FFF2-40B4-BE49-F238E27FC236}">
                <a16:creationId xmlns:a16="http://schemas.microsoft.com/office/drawing/2014/main" id="{227A6AB5-BAE7-0658-0B4E-9353B6DC2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D65978FB-F8D0-9541-9388-D02FC8E04524}" type="slidenum">
              <a:rPr lang="es-ES_tradnl" altLang="es-ES" sz="1000"/>
              <a:pPr/>
              <a:t>151</a:t>
            </a:fld>
            <a:endParaRPr lang="es-ES_tradnl" altLang="es-ES" sz="1000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37AA1-4EBF-FCE5-D74E-086C59728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1840AD6-0F55-B140-16A4-9CCE35731F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060B15C5-69E6-2F29-5872-AF44814DCE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033392ED-1EBE-683B-E0D4-FC25D1F7C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68461985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C028C-4D94-376A-43F5-1E9DA82BD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1 Marcador de imagen de diapositiva">
            <a:extLst>
              <a:ext uri="{FF2B5EF4-FFF2-40B4-BE49-F238E27FC236}">
                <a16:creationId xmlns:a16="http://schemas.microsoft.com/office/drawing/2014/main" id="{36EA1E2D-A54C-AE61-B4E3-D092EC5726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4611" name="2 Marcador de notas">
            <a:extLst>
              <a:ext uri="{FF2B5EF4-FFF2-40B4-BE49-F238E27FC236}">
                <a16:creationId xmlns:a16="http://schemas.microsoft.com/office/drawing/2014/main" id="{1BC4A71F-7086-378C-B0C9-0E606FC41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4612" name="3 Marcador de número de diapositiva">
            <a:extLst>
              <a:ext uri="{FF2B5EF4-FFF2-40B4-BE49-F238E27FC236}">
                <a16:creationId xmlns:a16="http://schemas.microsoft.com/office/drawing/2014/main" id="{F4F45D53-6247-C44C-5D64-4B90708B9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D65978FB-F8D0-9541-9388-D02FC8E04524}" type="slidenum">
              <a:rPr lang="es-ES_tradnl" altLang="es-ES" sz="1000"/>
              <a:pPr/>
              <a:t>153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4198638471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DED48-A2C4-CE1A-0335-A4C279ABD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1 Marcador de imagen de diapositiva">
            <a:extLst>
              <a:ext uri="{FF2B5EF4-FFF2-40B4-BE49-F238E27FC236}">
                <a16:creationId xmlns:a16="http://schemas.microsoft.com/office/drawing/2014/main" id="{2627E4B3-3DAD-29D9-A461-C3986981EA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4611" name="2 Marcador de notas">
            <a:extLst>
              <a:ext uri="{FF2B5EF4-FFF2-40B4-BE49-F238E27FC236}">
                <a16:creationId xmlns:a16="http://schemas.microsoft.com/office/drawing/2014/main" id="{F800E737-F835-B294-5F95-67F7EA29D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24612" name="3 Marcador de número de diapositiva">
            <a:extLst>
              <a:ext uri="{FF2B5EF4-FFF2-40B4-BE49-F238E27FC236}">
                <a16:creationId xmlns:a16="http://schemas.microsoft.com/office/drawing/2014/main" id="{6C68301F-0E12-55ED-1422-89BB6AA9A1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D65978FB-F8D0-9541-9388-D02FC8E04524}" type="slidenum">
              <a:rPr lang="es-ES_tradnl" altLang="es-ES" sz="1000"/>
              <a:pPr/>
              <a:t>154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1575817174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9A26-B40A-C204-ED24-B35EC024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4DA0E0BC-CFB9-97BB-07DC-988918AE05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DA4D7313-0B58-F1CB-356D-92545911A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D70145DB-35EB-1FF0-536B-3A9568A88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155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4185386494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5DE1E-F72C-5CBD-38A5-AF16E53A2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1 Marcador de imagen de diapositiva">
            <a:extLst>
              <a:ext uri="{FF2B5EF4-FFF2-40B4-BE49-F238E27FC236}">
                <a16:creationId xmlns:a16="http://schemas.microsoft.com/office/drawing/2014/main" id="{CE90ED3C-92F4-DC47-9B8F-51F5FA3AFB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13347" name="2 Marcador de notas">
            <a:extLst>
              <a:ext uri="{FF2B5EF4-FFF2-40B4-BE49-F238E27FC236}">
                <a16:creationId xmlns:a16="http://schemas.microsoft.com/office/drawing/2014/main" id="{E9A4C2AC-18A9-0916-2640-348A6AE3B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313348" name="3 Marcador de número de diapositiva">
            <a:extLst>
              <a:ext uri="{FF2B5EF4-FFF2-40B4-BE49-F238E27FC236}">
                <a16:creationId xmlns:a16="http://schemas.microsoft.com/office/drawing/2014/main" id="{25BBC0B7-37DC-293E-2739-E4AD1FB5C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fld id="{3946CE57-4059-5149-B255-86A492CF29BE}" type="slidenum">
              <a:rPr lang="es-ES_tradnl" altLang="es-ES" sz="1000"/>
              <a:pPr/>
              <a:t>156</a:t>
            </a:fld>
            <a:endParaRPr lang="es-ES_tradnl" altLang="es-ES" sz="1000"/>
          </a:p>
        </p:txBody>
      </p:sp>
    </p:spTree>
    <p:extLst>
      <p:ext uri="{BB962C8B-B14F-4D97-AF65-F5344CB8AC3E}">
        <p14:creationId xmlns:p14="http://schemas.microsoft.com/office/powerpoint/2010/main" val="337031147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D35D-ECA1-E557-AA6F-D336DFD8A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F70A20E-9A21-1C56-EE0E-ECC0C67335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EB6AD65-4F3E-4C9F-C2A7-94D1D528B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543B975-ECEC-E734-D984-762A1C1818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8334378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33826-D399-B74F-93E5-DC1B8B561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CAFA6153-7A87-E0BD-E8AD-887ECBE8EB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013ECC4E-9316-A6C1-0107-204DBF85DB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444129A-FA70-FB84-9F26-E9DD92B268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55996036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D19C6-887F-B2D0-BD40-60BC09398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F5BFBC98-07C8-C2DA-957C-1EF4206D2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F98C118D-90C0-0438-D4DE-402B134E5D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38E9751-644E-4A21-750E-08514349F6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701803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DC5A5-0DB8-B146-829B-95D080623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D40F20E2-FED2-4DC6-AF72-52B425C29F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DA21E0C0-A6A1-05A9-966A-78E67079C7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3EB7BC87-64E8-DEB7-3A13-041AB95138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3531396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4611E-EF68-CDAC-635A-60F90400C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786A49E-5C80-9DE5-B6CC-B1AF947439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015CA6E6-F046-B0B6-72B1-2BAD68DCD6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1C363D5-C4DE-2A1C-A36B-4AA43E64BB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1955099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566D1B46-FDE4-E307-BB19-B4DC9F05D0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0AC3881C-E530-E227-5ADB-F649CF8326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DDFF6D12-0300-AC62-0245-783912A85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411F1-1223-594A-82EC-E4B363BF88AF}" type="slidenum">
              <a:rPr lang="es-ES_tradnl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162</a:t>
            </a:fld>
            <a:endParaRPr lang="es-ES_tradnl" altLang="es-ES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3B6DEECF-A7F2-BAB1-1E74-D8BCDC839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4A3FF5D5-5A1A-48CC-0DD0-90FEF90EBD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DB76A-2DC8-EA6B-A59A-9F455E9DB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2537B743-759A-642B-59E3-4EE6C1B0C9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872C9313-ACA2-DCF7-F283-C232AC1B65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16867322-E2B4-262F-5945-659386836B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76813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F6EE5-C611-DA8B-10D3-54377655E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B7E7A7C8-5299-B280-9474-257051B565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CD2E6086-2A82-1960-70BA-5FD30DF1D3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1A6DE518-FDDB-67E6-2C9C-A8B650F82D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34534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94D33-ABB4-4706-2AFA-83805117E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F21D08DB-C9B8-156B-EF26-C913E12704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738CDB76-D7F8-C22D-F35B-2504EB345C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0BAD2A99-D6BA-4BCC-D9D5-9DE32A2B66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767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B9ADD0E-1A31-6A4A-A168-0AFBA7D9AB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A1A71C4-63D1-B25A-C3D6-F327F80EA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CF80527-599C-1166-ACB5-75E420CBF7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5E6D5-B019-FC3A-67BB-54FA55CD0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C51C8B11-4D3A-E0EC-6104-27776D5BAE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87533967-ED86-ED34-F92C-47920C78E1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3864C542-E401-46B9-F2B3-2B7D1BB4C5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970979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B9CDB-D49D-E1BC-E8DF-BD024B93F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32258855-DFA0-89F2-626E-E4833BD623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54B474DE-E2F0-10BE-9EED-C2C65B6DF4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FC1CB3B2-44E3-7D1A-7926-63F611605B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102314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3459F-BBD1-BD8A-BD37-0598168FE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48B9184B-5D33-D6A7-FCC8-23A4B39D73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0A52DC84-64CB-9ED1-6789-0DBEE365D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020B115B-C3BE-BFE5-DC0A-557D4968D4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8027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800D9-2DE6-F951-8982-2F73CA1BB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51B42DD-4CB5-F556-21C4-F8B1C00057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1CDAEBE-C1F1-3E0C-A4D0-E04C55AC1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ADB7FDE-A46D-F10A-DACE-01CBB4CC4E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58120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3BE62-CB21-A1C3-E2A8-83336F26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ED95F37-7D47-142F-0DAD-5241F7B35E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23AC9B4-0907-9E9D-2070-64C1BC1CF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208B6C14-205F-0AA3-9D8E-F770653590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479384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95391-93A4-EA02-044A-6B661AB22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32A65FED-0365-0E9A-6B32-4F7CC67225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D5F5803-A90F-C85B-C4E9-5E6ED06151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13465E4-61F4-0D52-93C8-5E0C6FC1A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23058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6FF5F-BF67-98AC-160D-34D1A00F9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CF86CC5-793E-1F99-D925-8ADA46DEF2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FEDF3E3B-70C0-8719-40A2-FD55A027A2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3C33331-0C78-758E-8890-4CA85C2A2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264947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64523-AABB-F680-F62D-8C6A4D1A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B02C5A1-5520-4D4C-D461-1B71CD50FA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601922E-1C4E-FCE0-1E43-42C69BE5C8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27EE1E1-C9FA-6BF0-13CC-64A17EB6F6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925042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B9ED2-8865-0C99-C16F-5730A7D7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622B766-C747-DEAB-2282-DD8766ED0A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51D43DB-7DCD-82CD-AE72-98247CBFE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E315F85-B6FA-59CA-B1E8-1034A7E3C7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29349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BF177-FD2E-55B2-7E15-B627631C6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BD687F6-9724-4FBB-88FA-572FE030F7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586E9EF-4843-E89A-EF7B-D7346D206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5F12A78C-297D-F830-6FB6-BB30FAC45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78961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81AB3-2503-022D-9102-BBFDE4D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F11B1B4-B2B1-A368-A505-748A1FE3B1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08AD879-5C08-42E7-F297-90D891DD24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2D2A44F2-C514-1A63-12FA-B7EFD0B81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616033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3B78F-1174-7070-E421-88F4C355F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3487E8D-B099-412D-5125-2F3AE9F6AC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EBA591E-4D4A-EEB8-30DA-10FF4369DA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1DCD521-EFB6-832D-E83D-1BC4FCB8A1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29794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C092D-3A2C-8AC2-1ED3-BCFD59E7D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7CA2678E-9C56-7FEC-91D4-D43215405C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C3C5FF4-6348-F315-BE0E-252D2FB700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D24CACC-ED2D-082F-0BAB-E964727560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385718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FFB7A-5603-1AE8-ED75-20FA3DA9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34683D4-06F5-1056-83D5-EDE9402B10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129F876-E3A5-B296-60D2-6D9617BFA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464C47CA-6EAD-D6C5-550F-7BD000B641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296745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94961-193B-BE17-C0FA-A195123A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C0547153-F110-C93F-069B-48ED198536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5E59792-5EEB-EB14-2891-66713B1140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1C2A477-0951-8FF0-9910-9AEA0D7443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115467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FEACD-B52D-C3ED-9738-FEB02D097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9926778-8504-4440-6DCA-85C078939D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F7F5EC2-7ED4-85F4-9D2C-28C872E7B8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B2419B2-7DD3-4C02-EDFB-27EDB5DCD2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398332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BE5D-BD98-50B2-5E9C-034688DF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788DD884-3570-B172-5A7D-0961674779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FC40101-E977-BAAD-EC89-FCE881FFB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A05D029-E08B-F92B-AB52-668190F0DC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3280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87912-70A3-9174-2A2A-E53B3823C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A51734A-DE33-77A2-62BC-443A3AD2C9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CC3A255-CC96-740D-C783-8AFBDFFCF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ADE8082-518A-3CAB-7D57-8B478EFD36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823101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2D593-3652-D9C0-DCF0-ADF30E2E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7794A3B4-00CB-D747-19A6-E49CC4D438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2186A0D-3A13-CC1D-EE84-6ED30F4AB9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E6A5C21-A7B4-8D5C-2D2B-4E5152AD1B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940713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B5FEE-BAC4-2A86-EFC4-D9AC27D91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D88A702-3C39-39C6-CEC8-840309FC2D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A275DB1F-669B-6399-FB86-3DE6515FF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A731447-0A3E-DC47-5C89-E8882D6D2A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558295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408F5-6361-DD79-98CD-5B6E01154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5BD5DC12-097F-E0AF-F6FB-A0D6DE53D7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71D739C-0C84-DAA8-53D2-DBFBCA9928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07785D4-2C7A-451C-EFE5-C66F684F07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43111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D9C00-2375-BD11-9140-1B5E6222C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0EDB450-EDD6-77EB-A659-282BF27BC0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CF486F5-5008-8D6B-FAE4-445B05D90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A691F14-5081-733A-0CD8-11DC220412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17139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13D37-747E-0943-DBE3-3AC053816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3B60114-5591-0808-A380-47AEEB5D97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FE395BE2-64D1-620D-4779-53BAAE7D09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7338DB0-0932-A646-DE30-8AA3110F96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767575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B99BF-0B5C-C9A7-B4CD-85B0B12E8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54BE91BB-9ECD-0F80-1BEA-C182985D03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C4FA8F22-61F7-AF51-7829-B2773DB23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BFB43AB-415B-702A-CCB1-22570D36E3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131261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4797F-2A0E-5BE2-1C70-5B8B3FE38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FC22C554-0612-6939-D633-99901189B7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E4CA7069-6E65-B653-6DBB-00A2B59E4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044D5E2A-2425-417A-2955-C72A8E606F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870136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0E714-3746-4AE0-5D49-B09C10634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654C1E7-65A2-9234-8FAF-06FB2E23E2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F9664DA4-1CBF-BCE8-0393-C3242A140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D0EDF7F-0C84-1A40-DCD8-CFD3F084B5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168783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C4492-7745-C447-10D1-07C0F22F3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5BBE12F-62F8-A9C9-2AC1-396D329AA0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A9220F2-B227-079E-C0DB-DC60854E78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C458C5E7-DC1F-502F-393B-09BB1D0D01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622887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51DF6-6547-6E6B-D123-E5BF8FCE5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1EF7E18-6F78-7CD3-D6F4-46AEEEDA0B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4846540-2647-AAFB-9042-6E06990B1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486F1BE-75A6-3CB0-3BA8-1302850556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07618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A8374-82BB-2D62-C5ED-E4DA337F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03A45D5-9968-CC6E-78E8-E0BAF7A76C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FC9E2257-EB52-48F4-A2E8-945F468DED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F5DBC96-8B7C-034D-6039-F95CBA2B6A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352859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3ECDD-D706-E090-7B55-1F00045DA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7B5C4E8-82CC-CF9D-F850-5AE2098D35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C19E7129-9B64-5C45-467C-17146251A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9D387B2-08A4-AD0D-2F2F-74702AA681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103409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6922D-9CA8-F379-2E43-C2D7A57DC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8D11218-293F-60EC-F213-B080B2AD4C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09C72350-330B-8357-A0ED-7E369B05F1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1262AAB-DCBE-FF01-3FFD-78C62FECB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852412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4C06C-4830-064A-16AD-18B3B7818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3C17C86D-123C-5697-ED56-07E621791A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F034BAB-4BC6-5BF4-9E1D-BC9FC602B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8CC851E4-A825-2537-F0C2-5DAD3B439C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61463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E36D0-1B92-568B-1431-1D34C6A33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554026A-ACC9-3702-E68D-AA40853C8E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2C056A0-F527-7935-31B8-C7BA50954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553D649-13B5-AEA0-17B4-6BF1DCB943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900051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A6E64-49D6-88B6-A10A-C38F97EAE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79F58367-8DBC-E6AD-61A3-BF036CE3BB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BED0101-E407-F5FB-B268-78E38201FB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51D24A3-2543-8F0A-7194-B73CE3CA4E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350775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138F9-CE0E-49DB-AB8D-7EBD82146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6B0C327E-8664-E2DF-0E2C-FEB3B955EE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92AFC9B-A01D-480A-C96D-94120F595E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799D7A8-1F5A-B55D-D7EE-5A8E4CB45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028641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3B2E2-3BB0-F9BC-E925-E46CFE5B3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6DA344F-DC0E-1DEC-0395-A4D0AF9737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0DD5DD9-9E69-9F77-606E-8D40E6D03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4C2B3D73-4540-F410-6014-2E74BDED6B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12072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C4B3C-BF77-449E-F0F0-CA7E1FDBD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7CB2FE7-04FB-CF10-1937-845DD239BF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A63CFDA0-32B5-1721-F45A-1437F6DCA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07B10F8-CC6B-43F4-5622-8C35F1F075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188012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E357E-5D28-AF4A-2FD9-D0E71B1D1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283459B-AF7A-4E0A-6091-61AFF7A5AA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3E1B8E2-79F2-910F-A7F2-D07946DCE9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D5A1DF1-AD9C-E020-0B9C-7BA74920F8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131868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6CD8E-7730-5C64-E418-B6FAD86D5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976951EE-DDAE-DC48-1ABE-666055DB80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5D286E4-5DFD-19CC-202C-5A1FA79B9A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97CB7F3-63E6-A69B-B45B-E05903F220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588504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0382-0E03-F30B-6B20-67F1414E0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54C9E10-ED96-E507-36BD-8A52A9944A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F0EFC7B-7DF7-1A65-7883-80096ADE44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F3E9612-2EE9-A810-D6E7-3B13C026BC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3253531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EA262-8066-68F7-BE85-C411E4B61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111D28E-BF9C-9C70-7F41-4771B2C635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34554B5D-4652-E4F0-8A41-F05B939809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433B698-9247-1BC0-E13E-167A77D536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2459128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DE51-53C8-3601-0E4D-B8148848E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2B1E7D6-18BE-0E58-2124-64F78F2BA1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AB433CB-E2AF-4381-D0EB-7D9AE46856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7F56D44-FF33-9652-F878-B1E2D08C32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9969943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FB284-E25F-1798-DFE6-A046849B9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39D2822A-B7A8-D88A-1EEF-9F9C59D0CC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86C87BC-60DE-3BE7-74B5-E6672E665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81BE71AF-187B-45A5-8CDB-7C26D8D09A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83293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7246A-25F4-009D-9F2F-279EA0793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BEC7740-4219-5212-F49F-EA20FEA54F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E453DCB-4DA2-A5D6-530B-7CD595CFBE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F1074DE-B722-AE80-52B5-BD54FB5463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3684822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79791-9D70-8364-F8DE-974547F62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2BB06A6-0803-C857-C44A-1AA23810CE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6C9747C-5A78-10DE-4527-CF110B332B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8787E543-10E5-1591-6DF5-18CC5D9BA1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842426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A74F3-3273-137E-7EC6-4A5A97A46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06B0AC0-BED1-5437-A7D1-7E46196193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DEF5442-1074-B178-AED7-FF8A5BC676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7541C7D-C549-12EE-3662-FB04008D69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368284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CC869-35C4-53FC-9F6A-DB11E7736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3A949A1-0F9C-19AD-7361-CC9E088F20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81B85F7-4C84-690B-7BE9-F68ED6E63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073EB0F-F21F-5863-1A76-4CCB0EC0AF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4903034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8749E-FA1A-4DB4-9984-24CB63173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5C5D5169-4624-4D7D-9A97-62CFCC692B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E71978D8-B469-204D-2A67-5A84945C2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C90FDFE-4D30-C185-9BB9-BAE26D3A56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7348908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A717F-6669-9F91-02E8-7E48085E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EC00355-2E46-CAD1-2545-8BD9B2610A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F65BB27-C17B-62B2-2AF7-8C1FC2B9E0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9381A70-329F-318D-7636-5489E296EB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8110485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4D4AE-AE28-5FD7-76AF-948607974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FA53EA51-3FC0-1AEB-9C0D-E523B408F3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77DB8983-2B29-915F-E49D-6ACB7CFED8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8AF0068-2446-FDA9-49F2-0899B41975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11166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AACD8-DB09-6E2B-AC40-1C69C7B55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57E34F5-22D4-AB29-77D4-114FE3CAA5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09A5C9A-D5F9-4D14-4FBF-77103D2396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216E3B9-6B09-7E85-7A7E-A40CA206B6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7943754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56728-9093-F5C0-D787-B19EC5E23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DEF87984-B346-67AD-31E7-76A2D818AD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C7C70A3-057A-555A-2B83-25B6045BD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D9B0305-1153-13E8-14B0-2543928EBA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456798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77FE4-6B82-33DC-0562-FAD4D2CB2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DA76824-F21A-2A78-52CB-E552047B4C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E134992-9538-6292-568D-3BF124326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756933C-916C-3BEA-AF99-BDFFE49FBB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8141184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15FD0-54D0-9004-8C33-245132A2A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D8AAD125-E4AB-3755-FC6B-7FDC6F645A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6965377-756D-0905-9C7B-5F3A1CC2B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E8DF6620-8289-29CC-87D1-1EE4D43086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38204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E7CC8-9445-23A0-F6B5-17A6CDDC6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C326E176-53B7-A9FD-CF47-D47EA6C224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C37F604-B17E-75C7-F4D1-7DE8B1ADF6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8FABCA82-C8EC-E603-5531-F03E041C47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6813417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0BA08-8DB0-9789-8B83-F179FFC22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8A12A55-3411-BA17-A2D2-018A50B98A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4F73722-8E24-7452-EBD4-F95199160A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2A517680-5D22-32B0-780C-965C321C86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621943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FE26D-BE23-C9EB-07E1-21D1563A5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769C98DA-AA0F-9A09-2840-6E054D52B8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51FA1BD-686A-6397-BEDE-93CDC93C6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730D1580-836C-D93C-7FF0-D70E409ECA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570516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112C4-86D3-F813-A120-DF7300C38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91906FAE-F6B7-7A4C-9912-B54932AADE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CE7E015-41C3-F39F-4BCC-6BAB3AAA7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0F88E7A5-4995-08CC-4D8F-7E2FAFEBBF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494468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FEC21-CB41-1897-4878-7C60151E2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D9D42D4-D0EE-350E-A276-6BF3352714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82AC93C-404D-6804-FCD3-2D02B12E9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C683023-8C8D-6752-9D62-002A5914B3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7980350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DEA1D-2EE6-81E8-CE59-740789FBC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507495CE-BEB6-1BFB-7836-99BA517655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F259057-371B-387E-05BB-D9AEEDE91E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747D44A-81A1-9FF1-30DA-F28B65AF49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958042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906DB-A921-6432-4660-C2AB2B337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A5B7B0E-E8A4-544C-A690-62C1069F43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A68FE8B4-1730-6D50-B741-8ED90530D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0A3A29D-810A-26B2-C2CB-F31CFD133E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885527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33E08-0779-3D32-9398-F5144892B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CAAFF7C-1F46-9194-2DB1-D823FA7740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03310C6-E5E3-113C-B3F2-999E63A676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DF7978B-06CA-12F5-F0B7-58CFE96EF0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035567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5E3-EC55-52A9-42E9-431F40535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84D758F-F0D0-5C1D-752F-06E112202E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5AFB264-85A1-4B04-B5BF-5947DBAE8D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C4D0FAE2-7D43-EE80-D712-8FC591705D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4941324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892C6-37C8-2A39-4C79-F6C5C159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C6D6ABF5-6FF2-DF98-A489-AC21E5CA5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8AA981E-2678-4D26-2B1A-560F941385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C39AB02-9D49-6A8F-5933-33EE241EDD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9968645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F872-DEA1-9E7B-D510-38CDCCEBB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897D240-0922-BC7D-C663-37004E823B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FF7814F-99C1-A80C-AD67-B06F3BE47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B9DE037-F62D-B8D0-2FA6-CF11233EE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86486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824DC-A9DE-0BE3-E93C-5FF62427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D1938D2-EE69-0DFC-7CE3-CC87028580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EE9BC2BC-EA85-C8A9-4366-0E26990A22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C69CC45-930F-C90E-4D3C-431F11761E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3031196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1610B-3861-790C-B18B-7AF8E139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05C5785-5120-6AC7-362B-8AB319D2D9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0095CBB-8508-20E7-9803-08FC0DB0A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AB13B6E-11E0-5BB0-A0EF-66954809F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5912430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24C82-0CFE-15C0-E92A-FFD5E5590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2C515FCA-AEE8-87CD-E634-D042E27D66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2971E58F-0AA4-B5EE-02AB-B9D7B6B40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CF26C5AA-C428-3C0D-29CE-91C0185D87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494559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F225-5B59-993F-06D4-50EA18FE7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E0AC7DD2-5238-65ED-FFC9-E13F7DDAAD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F1A9FB4-EC99-672C-49C1-A4EAF2D077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DA354DF-E829-A2C6-0AA9-932667D36C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6502119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4559E-E6F6-3283-E00D-D9C0D624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82C280B-7AB8-E3DE-2525-103E22ADCE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5F92AD30-4514-1B31-994E-49625E258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4F78737B-B0E5-9F8C-F15B-938CCB40A7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680855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CB08A-641B-E728-C58D-4CE7B76C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DBF7046C-E8CF-5B94-CDF8-D6DBA375A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B18F5CF-0BB4-D1A6-D50E-C9F9D5242E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5290D420-1205-16A4-2200-81801B40B9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9837408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9A6CE-88C3-3AF8-8DBE-2C80DE5A2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86B07AB2-AA20-0B1B-B004-4609AC877D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1CCB9F35-BC1C-80B7-98A4-B73AB4D847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1E48CA6D-B300-609B-4BBE-CE684DC166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6165566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E22C1-AF61-C6C9-F195-DF0E8E886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90ED9A7E-A3F2-D8C2-40F2-FF364DD809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BBA0DB0-C9C2-3885-8642-2725078F9B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386BAC04-F07E-F2CB-7A27-835E9DB755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5273485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BF9FF-4D83-D3D2-FADF-90E0487E3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375682E-530E-9AD4-4343-A6D95FD98F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B1E7588-0007-1172-1938-B75C45A383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6535E867-D671-9DC8-6EAC-2D8FEC8025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1422209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D412B-8962-708F-5819-DD316F280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E284A131-B8B0-539E-DEE0-006692E696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2A9A43ED-F50E-42AA-6519-357D77674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B575D8D3-DC58-BAE9-77C0-4DA15729C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22AAB-2355-4648-87BE-733F45D0BBD8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247926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DA35F-C80E-D82B-76B6-E9615D728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3B5F29B7-88B5-E19F-6996-F58FF5BFC5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E5CB865B-6E69-2364-738C-A2E0920B3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61F754F-FB4B-351C-3D72-B51C7EEDA6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17175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8A53B-3971-8EDC-E0CB-F8EF926FA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1B83E0F7-4027-27D4-8286-4F29BAE8BD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DC5C69A-58C9-8D5A-1D04-CB772E58DA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3394A44-10D4-FBB5-4FA7-CC663C4E31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8935228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1A777-4222-EE5D-99AF-CA3087A49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466E256D-FFA8-600E-467C-4FE172088C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9CA628A-95B7-768D-2C74-66AEA46D32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FC2CF04-8E69-2687-3A65-8FF07A26D3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5825322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AA666-D67D-096C-3D92-46600E4A5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FDFE0C8-E76A-A8F9-14E2-B99E998884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0B554B2-DF54-00AD-3180-6BE350467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0EA78741-B858-A267-A8AB-4BC58E57F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8451730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9B6C-4387-42EF-2EF8-CDD922E93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514CA7E2-C3B0-7A81-0F44-83A1A0DB2D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913D74BF-D432-6FAF-0F2F-63230DF97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B021E35C-709F-5B93-CAD3-3B2D2FDD43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1926567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8518-8C72-0F91-3B32-5EABD3DFF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3D44A91B-C6B7-F6E1-855F-862320C2DD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87CCDD5C-49B0-4310-8429-BD087FB969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FA28982D-8949-4291-F10D-13CE098A9B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7445449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CED67-CC48-8F1D-35E9-5B5082EE6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0A32882A-4698-D2B8-FE3A-895A58338F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4203F9A8-F24A-3A02-6F1A-1A82FA680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D2B53E6F-6C5D-001E-E9BE-10AAF56C9E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2333986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ECC23-AE01-479C-FF8B-5E38E4015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50D8C091-C908-75ED-1B0E-212B7349DD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CFD448D-B812-B2D4-C41E-E324F53C9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A6EE47BD-2728-F586-5731-5FBEDCBF83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2474565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D8339-7C9F-0C8C-C370-7BB6F0714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1411E68-FD6B-B582-4D13-5C5E65DC35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D957C808-0668-75BE-7696-DCDA480D6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330E146-08F7-4C08-8518-7B36FC93A4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5118358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623D7-5409-5E2A-1459-881071203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BAF366A1-4C93-B36F-03AA-A7BAB1731E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EC4A4E4-EDC0-C348-8E5C-76463E4D45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4F5104CB-63A2-075C-50EA-FA517E049B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0867385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E8910-BABF-C3EE-CE3D-9A37C4DC2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961FB4A9-E63F-EE7D-5283-0D61E5E6B3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BDF1161A-4FFA-1503-1162-F5C4FDAE2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D6C5389-8BFB-C8AB-43DF-0BC929F0DD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3940823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A958E-F206-7D00-E875-F7AC8829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>
            <a:extLst>
              <a:ext uri="{FF2B5EF4-FFF2-40B4-BE49-F238E27FC236}">
                <a16:creationId xmlns:a16="http://schemas.microsoft.com/office/drawing/2014/main" id="{A6E37FFD-D2A3-C4F5-FCB0-247E923D34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Marcador de notas">
            <a:extLst>
              <a:ext uri="{FF2B5EF4-FFF2-40B4-BE49-F238E27FC236}">
                <a16:creationId xmlns:a16="http://schemas.microsoft.com/office/drawing/2014/main" id="{69FC1BEC-8368-21BC-FBE7-1036654CF7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26628" name="3 Marcador de número de diapositiva">
            <a:extLst>
              <a:ext uri="{FF2B5EF4-FFF2-40B4-BE49-F238E27FC236}">
                <a16:creationId xmlns:a16="http://schemas.microsoft.com/office/drawing/2014/main" id="{9559E5D1-06F2-4ECF-B570-024A6D3E9A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C07ECB-A7C1-264D-BC19-631128D5C522}" type="slidenum">
              <a:rPr lang="es-ES" altLang="es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607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BC26D2B0-A991-CBCE-A66C-EEA6FFA7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D07BE-5CFC-8A46-A7D8-5BFE6B1F3C1B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C6C40B6-BC91-D4A7-1A8A-AF3BDCE4E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E57783B-8752-13FA-F803-219C4703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5A1F6-15C0-1E43-8B2B-A9797F20660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3705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ACF32CE-CA5F-8F55-5B4C-C210A7AF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D5FB4-7148-4A4C-881C-427F5790B079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0596391-D738-6BBA-59F5-FD8EF502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A8B51DE7-4132-CFA7-B9BB-F7D2B910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F3498-EFD3-AB4D-B027-50E6AFADFE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30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3849C5D-352C-C5D3-19FF-DEB1F5381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2AD0C-E15D-234B-8A33-591B1119693F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44968BE-8D59-6048-0BAD-45482A3D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74927A61-9E83-5B31-22C7-6DE600638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FD5C9-088C-3A4B-B159-58C090C8BF1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59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206F5F57-321F-BADB-4515-79B3DB89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036D1-CA2D-6D45-936A-FF05C92E1B33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220893C-95AE-6579-D534-96725A46C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DD86BA1-5EB5-B0A8-D299-348D4EB6A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2E798-8683-1C45-8095-4AF11D91477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002E8D5D-8BDA-2FAE-9D4A-E1122F884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018C6-1230-FE47-9878-318C9C7E8AA3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3DEF001-46ED-AE0D-D84C-D3F7DC2C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43A5ED5-FAA8-F177-C074-6478A1E90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78308-E01F-3643-A05C-7C76E7C0FF8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706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3C861C19-F79A-5720-817F-82CC5D8EC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7CA22-8B9E-364E-A19B-ED19091984C3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D019631-9D1D-690F-B1C1-47C94F4D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F789A8F8-7732-E0EC-1A18-EDD6DECC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5C2CE-EA06-9A44-B980-243F9B46F71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528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C73367FD-4FE3-B56E-3D02-FDC773A9E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078CB-5A28-234E-9E78-7DCD43C97371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C2FDF3E7-F215-531C-7321-4C60416A4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77FA8826-BD42-9FCE-F33F-DD4946BDF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FA41-1138-7946-8A93-7FEF65A86DA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22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1E789F50-E911-9228-AA14-D7909763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D3FD8-F18A-A64C-9747-64918D10F637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ECFECBAD-DAB9-28DD-BEAE-F766A9E03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FC92C2A9-D836-8F07-4FEF-04EE0F4DB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FF7BF-379B-7D4A-9FFA-9D6B9951C7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78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830C632A-FFBE-A99A-0DAE-5562B1A3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47A29-CDB7-6F41-9364-F7039368638D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CCA64D3C-23B2-FFFA-5EBC-BD3DB050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41A6C4E3-28C1-719E-AC82-A25C0DCAD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9B8E1-BC45-C04F-AB0C-FC9DC424A52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493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86CAD1F1-FFD5-9E51-15F3-7F8E2A825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10D67-0137-5F47-BBF2-E68858ED249B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0935850-22DB-F0A8-86AF-16E3BE317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8376F8B4-DDFC-6BA5-803B-1FAF87B2B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BF23A-AD89-404B-999F-241F95D0F7D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36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D22A6682-43E8-F0A8-E35E-1D225D103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A8D41-F988-B946-8287-85240B3B636E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9D81E15E-4029-BE0F-9739-ADD0F90A4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6AB01B54-076B-C072-40C5-E08B15B3C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4C50E-FC7D-EC4A-BA13-3D0C2E21BFB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061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49ECAE5B-B094-9E61-EA34-2BDB923DCC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524F95BB-B04A-DB07-26A0-998D6E709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40C1F14E-B31E-B31E-AB46-E329A7C10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E15D85-F03E-624D-A492-DFF2A6D9EB13}" type="datetimeFigureOut">
              <a:rPr lang="es-ES"/>
              <a:pPr>
                <a:defRPr/>
              </a:pPr>
              <a:t>22/10/24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9D2BD64-D32F-4E04-56F7-F5B555F0C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2C9C0C9-6026-0A3D-E178-DFEAEFE09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820D12-1C85-5649-850E-7199084164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3422D50-8C9C-E97B-890F-8794525795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1E3297-01DA-5BDB-DE67-1946580D9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3906402" cy="2952328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C9733922-A97F-45BC-B2CE-1DF9F909B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0121" y="4393295"/>
            <a:ext cx="3120289" cy="380605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sz="1800" dirty="0">
                <a:latin typeface="Palatino" pitchFamily="2" charset="77"/>
                <a:ea typeface="Palatino" pitchFamily="2" charset="77"/>
              </a:rPr>
              <a:t>Manejo Farmacológico</a:t>
            </a:r>
            <a:endParaRPr 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076" name="AutoShape 2" descr="Resultado de imagen de REAL academia nacional de medicina">
            <a:extLst>
              <a:ext uri="{FF2B5EF4-FFF2-40B4-BE49-F238E27FC236}">
                <a16:creationId xmlns:a16="http://schemas.microsoft.com/office/drawing/2014/main" id="{18EBD117-D8F0-DB95-1245-DF0E2D40CD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3079" name="AutoShape 2" descr="Mostrando IMG_0159.JPG">
            <a:extLst>
              <a:ext uri="{FF2B5EF4-FFF2-40B4-BE49-F238E27FC236}">
                <a16:creationId xmlns:a16="http://schemas.microsoft.com/office/drawing/2014/main" id="{1640B52C-EABD-3A81-DC34-6DEAD23F5A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3080" name="AutoShape 4" descr="Mostrando IMG_0159.JPG">
            <a:extLst>
              <a:ext uri="{FF2B5EF4-FFF2-40B4-BE49-F238E27FC236}">
                <a16:creationId xmlns:a16="http://schemas.microsoft.com/office/drawing/2014/main" id="{068B1EB2-3DA8-9857-6E99-C0AABE8689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3081" name="AutoShape 6" descr="Mostrando IMG_0159.JPG">
            <a:extLst>
              <a:ext uri="{FF2B5EF4-FFF2-40B4-BE49-F238E27FC236}">
                <a16:creationId xmlns:a16="http://schemas.microsoft.com/office/drawing/2014/main" id="{0F370560-85D6-2466-EB26-421CA7653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pic>
        <p:nvPicPr>
          <p:cNvPr id="6" name="Picture 6" descr="color fondo negro">
            <a:extLst>
              <a:ext uri="{FF2B5EF4-FFF2-40B4-BE49-F238E27FC236}">
                <a16:creationId xmlns:a16="http://schemas.microsoft.com/office/drawing/2014/main" id="{899361F0-3767-D923-6A57-35EB38FDB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0695" y="160339"/>
            <a:ext cx="721516" cy="82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8AFA5-5C6C-C756-350F-A14505070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4A6C817-861A-8ACB-84C9-002130958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08DCC53A-BB64-DBDB-E71B-ABDBCA114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Abcesos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apicales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FEF0FE9-EF8A-B5FD-D42D-9910C55299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517DAB07-18F9-7297-E565-F408DD23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492896"/>
            <a:ext cx="7488832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Productores de    </a:t>
            </a:r>
            <a:r>
              <a:rPr lang="el-GR" altLang="es-ES" sz="1800" b="1" dirty="0">
                <a:latin typeface="Palatino" pitchFamily="2" charset="77"/>
                <a:ea typeface="Palatino" pitchFamily="2" charset="77"/>
              </a:rPr>
              <a:t>β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-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lactamasas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33%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19EFE1F1-DF13-444A-E897-A63452CDA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0389" y="3221766"/>
            <a:ext cx="2592287" cy="230832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ADULTOS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50% anaerobios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44% flora mixta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6% aerobios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3E4815F-BCE0-C029-4C6B-6FC6840A9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324" y="3221766"/>
            <a:ext cx="2592287" cy="2031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NIÑOS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40% anaerobios puros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54% flora mixta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" altLang="es-ES" sz="1800" dirty="0">
                <a:latin typeface="Palatino" pitchFamily="2" charset="77"/>
                <a:ea typeface="Palatino" pitchFamily="2" charset="77"/>
              </a:rPr>
              <a:t> 6% aerobios</a:t>
            </a:r>
          </a:p>
        </p:txBody>
      </p:sp>
    </p:spTree>
    <p:extLst>
      <p:ext uri="{BB962C8B-B14F-4D97-AF65-F5344CB8AC3E}">
        <p14:creationId xmlns:p14="http://schemas.microsoft.com/office/powerpoint/2010/main" val="285603255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3" grpId="0" animBg="1" autoUpdateAnimBg="0"/>
      <p:bldP spid="4" grpId="0" animBg="1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7E005-785F-2813-56B3-D569EBDFB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F752910-52DE-60A6-188E-1E9903289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4827F4A-0F76-9D67-94FF-01BA2B5DC9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7A8AB455-D06C-60DB-F669-F2148F6D1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9289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Cándida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albicans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A16DF69-BCF3-6526-CEF0-505CE6A21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51" y="3055022"/>
            <a:ext cx="6296098" cy="168507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18 % personas sanas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41 % personas ingresadas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50 % niños entre 1 semana y 18 meses</a:t>
            </a:r>
          </a:p>
        </p:txBody>
      </p:sp>
    </p:spTree>
    <p:extLst>
      <p:ext uri="{BB962C8B-B14F-4D97-AF65-F5344CB8AC3E}">
        <p14:creationId xmlns:p14="http://schemas.microsoft.com/office/powerpoint/2010/main" val="156134749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1A26D-6959-F34B-B741-6254B3C0A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E789F371-9ADD-25BB-1AC0-67E967719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DB9BD3-34CA-C9DD-7ACC-80F9C6BECB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DAAEF3F-E02B-7E5E-8878-1687863CD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51" y="3492719"/>
            <a:ext cx="629609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Cándida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albicans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7453C06-B141-3E01-BC65-8718C1D03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51" y="2348880"/>
            <a:ext cx="6296098" cy="5770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60 % personas no hospitalizadas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2FDBF9CF-A1C8-67F3-A34C-5492CE5560ED}"/>
              </a:ext>
            </a:extLst>
          </p:cNvPr>
          <p:cNvCxnSpPr>
            <a:cxnSpLocks/>
          </p:cNvCxnSpPr>
          <p:nvPr/>
        </p:nvCxnSpPr>
        <p:spPr>
          <a:xfrm>
            <a:off x="4572000" y="3098577"/>
            <a:ext cx="0" cy="2346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487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D130-F42B-95E7-EAAA-FDE8E6D20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A4B0347-B51C-B272-D153-BE1D090B9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0FCA1B-2C65-3C6E-0EE8-6B76B3760B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90A0876A-5575-0E1D-2BDE-579560702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344" y="2434498"/>
            <a:ext cx="1714261" cy="223907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Protesis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dental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Xerostomía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Leucoplasia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Liquen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29205CF-48C3-ABB3-18D0-8C7A124D0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2924944"/>
            <a:ext cx="3956030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_tradnl" altLang="es-ES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Aumenta la presencia de C. </a:t>
            </a:r>
            <a:r>
              <a:rPr lang="es-ES_tradnl" altLang="es-ES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Albicans</a:t>
            </a:r>
            <a:endParaRPr lang="es-ES_tradnl" altLang="es-ES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6E6AAE1E-BCD4-7891-B415-E848BF6030F3}"/>
              </a:ext>
            </a:extLst>
          </p:cNvPr>
          <p:cNvSpPr/>
          <p:nvPr/>
        </p:nvSpPr>
        <p:spPr>
          <a:xfrm>
            <a:off x="3432096" y="2979532"/>
            <a:ext cx="196325" cy="136815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6039825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6" grpId="0" animBg="1" autoUpdateAnimBg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D6242-ACB6-F8AE-B8EA-53AEF8093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1FF08AF-7AB5-06BA-7568-D460C84A8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39640D-76AF-84ED-B8EF-D5CB6BCA7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9F35B89-F674-E5EE-52E9-234F0334B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0486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Cándida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albicans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55ED8CC-DFD1-8B1F-E639-C975DF836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51" y="2766990"/>
            <a:ext cx="6296098" cy="223907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Capacidad de adherirse a superficies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Epitelio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Epidermis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Resina de prótesis</a:t>
            </a:r>
          </a:p>
        </p:txBody>
      </p:sp>
    </p:spTree>
    <p:extLst>
      <p:ext uri="{BB962C8B-B14F-4D97-AF65-F5344CB8AC3E}">
        <p14:creationId xmlns:p14="http://schemas.microsoft.com/office/powerpoint/2010/main" val="11075281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55BFC-F3D2-F30F-AF34-A25271FEC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F8FD59D-3BC4-3658-B3AD-4D9048BB7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2DAA12-BBD5-E98D-83EA-911CABD86B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F7819BC3-0C0A-DF4A-B8C8-19C0A4C3E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046993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Hiposalia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4A1BF8BA-9F2B-61D9-BA54-0E869F1C1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078" y="2401737"/>
            <a:ext cx="1569341" cy="597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Disminución</a:t>
            </a:r>
          </a:p>
          <a:p>
            <a:pPr algn="ctr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autolimpieza</a:t>
            </a:r>
            <a:endParaRPr lang="es-ES_tradnl" altLang="es-ES" sz="20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C310931-C39A-8F64-E5C2-15856905D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721" y="3904827"/>
            <a:ext cx="1426560" cy="34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Retención Ca</a:t>
            </a:r>
            <a:endParaRPr lang="es-ES_tradnl" altLang="es-ES" sz="2000" i="1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4A71D4DA-B72B-743B-1111-1F1B1E096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632" y="2411861"/>
            <a:ext cx="1516737" cy="34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Alteración pH</a:t>
            </a:r>
            <a:endParaRPr lang="es-ES_tradnl" altLang="es-ES" sz="2000" i="1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71C07F3F-2544-70A7-9346-49B0AC472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2670" y="3569550"/>
            <a:ext cx="1858661" cy="597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Favorece adhesión</a:t>
            </a:r>
          </a:p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de la Cándida</a:t>
            </a:r>
            <a:endParaRPr lang="es-ES_tradnl" altLang="es-ES" sz="2000" i="1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B190E624-7020-6EA7-8E94-DF844505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4582" y="2540493"/>
            <a:ext cx="1407773" cy="84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Disminución</a:t>
            </a:r>
          </a:p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lisozimas</a:t>
            </a:r>
          </a:p>
          <a:p>
            <a:pPr algn="ctr">
              <a:lnSpc>
                <a:spcPct val="90000"/>
              </a:lnSpc>
            </a:pPr>
            <a:r>
              <a:rPr lang="es-ES_tradnl" altLang="es-ES" sz="1800" i="1">
                <a:latin typeface="Palatino" pitchFamily="2" charset="77"/>
                <a:ea typeface="Palatino" pitchFamily="2" charset="77"/>
              </a:rPr>
              <a:t>(antifúngico)</a:t>
            </a:r>
            <a:endParaRPr lang="es-ES_tradnl" altLang="es-ES" sz="2000" i="1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03332D85-2FB0-BCDA-8958-7CCD0857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3063" y="4850834"/>
            <a:ext cx="2537874" cy="59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Favorece proliferación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candidásica</a:t>
            </a: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8D6B1B77-0BDC-8CCB-7F3E-0D119D32B9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797285"/>
            <a:ext cx="0" cy="62886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B5252E87-8A2B-BAF4-C93A-4BB0F8E2E4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769172"/>
            <a:ext cx="0" cy="80037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F76D534D-5E69-5534-2BD1-7A4D981B6B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255587"/>
            <a:ext cx="0" cy="57169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D057D557-BEFA-5951-AAEB-A339102EAB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6647" y="2083729"/>
            <a:ext cx="0" cy="3430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CB8B7D99-5B19-F728-D10A-733804F2F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6647" y="3047279"/>
            <a:ext cx="0" cy="85754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76A612C9-5C48-D1D1-D1A6-C47CBA6245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944" y="2083134"/>
            <a:ext cx="0" cy="45735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20" name="Line 18">
            <a:extLst>
              <a:ext uri="{FF2B5EF4-FFF2-40B4-BE49-F238E27FC236}">
                <a16:creationId xmlns:a16="http://schemas.microsoft.com/office/drawing/2014/main" id="{C05C6A41-8007-BBE4-4745-99DE0E5EB5C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6425056" y="4719417"/>
            <a:ext cx="0" cy="90177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21" name="Line 19">
            <a:extLst>
              <a:ext uri="{FF2B5EF4-FFF2-40B4-BE49-F238E27FC236}">
                <a16:creationId xmlns:a16="http://schemas.microsoft.com/office/drawing/2014/main" id="{37BC5353-3609-48A9-CA8A-6E01AFE3E2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6526" y="3512380"/>
            <a:ext cx="0" cy="1657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22" name="Line 20">
            <a:extLst>
              <a:ext uri="{FF2B5EF4-FFF2-40B4-BE49-F238E27FC236}">
                <a16:creationId xmlns:a16="http://schemas.microsoft.com/office/drawing/2014/main" id="{AA15A814-11CD-6B38-622A-004769EF0C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6647" y="4305015"/>
            <a:ext cx="0" cy="85754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23" name="Line 21">
            <a:extLst>
              <a:ext uri="{FF2B5EF4-FFF2-40B4-BE49-F238E27FC236}">
                <a16:creationId xmlns:a16="http://schemas.microsoft.com/office/drawing/2014/main" id="{2E7FDA53-254E-54CB-1306-AEAE6DC038EC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2637535" y="4711675"/>
            <a:ext cx="0" cy="90177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F3484CD9-E539-0DC0-5DDD-D0FE33C970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4749" y="2083134"/>
            <a:ext cx="470150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48429922"/>
      </p:ext>
    </p:extLst>
  </p:cSld>
  <p:clrMapOvr>
    <a:masterClrMapping/>
  </p:clrMapOvr>
  <p:transition spd="slow">
    <p:circl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098FE-7E4C-A1C7-B122-68D3074BA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147394A-C859-CCA8-ACBF-FF43551CE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D9A4A9-02E2-471B-D3DB-B5386ADBD2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2F7D338F-6FF3-029A-4B69-83D5B53F2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26" y="3197349"/>
            <a:ext cx="212034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CS Aguda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E7B6572-AEC8-3A70-DB12-3192E6EC2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037" y="1409791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Presencia de Cándida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545CFD5C-3634-D9FB-6C69-4472FA151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566" y="1400393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Staphylococcus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aureus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58FC54E-82B3-7F3D-3BEC-368FD0AAE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933" y="3172330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Deficiencia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vit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B12 y Fe</a:t>
            </a: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562EB343-84E7-F012-4E30-400C7A31B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6859" y="3172330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Prótesis en mal estado</a:t>
            </a: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44341DAE-76D4-C58A-E394-41E1BABDC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566" y="4998262"/>
            <a:ext cx="187220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SIDA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61FE8AD4-2E5E-418D-E370-F69D8755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037" y="4869160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Fisuras comisurales</a:t>
            </a: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47A6EC4B-A9F8-57A1-1E2C-785F337F3712}"/>
              </a:ext>
            </a:extLst>
          </p:cNvPr>
          <p:cNvCxnSpPr>
            <a:stCxn id="6" idx="2"/>
          </p:cNvCxnSpPr>
          <p:nvPr/>
        </p:nvCxnSpPr>
        <p:spPr>
          <a:xfrm>
            <a:off x="2797141" y="2056122"/>
            <a:ext cx="1126787" cy="10128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EC831A41-E033-2650-E01E-F991BF438AAB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5220074" y="2046724"/>
            <a:ext cx="666596" cy="10222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A98F3D03-FDDC-2803-DD55-ED5F801A101E}"/>
              </a:ext>
            </a:extLst>
          </p:cNvPr>
          <p:cNvCxnSpPr>
            <a:cxnSpLocks/>
          </p:cNvCxnSpPr>
          <p:nvPr/>
        </p:nvCxnSpPr>
        <p:spPr>
          <a:xfrm>
            <a:off x="2797141" y="3428181"/>
            <a:ext cx="71468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9AE9930D-4E91-5510-DEB7-8C9034D0789D}"/>
              </a:ext>
            </a:extLst>
          </p:cNvPr>
          <p:cNvCxnSpPr>
            <a:cxnSpLocks/>
          </p:cNvCxnSpPr>
          <p:nvPr/>
        </p:nvCxnSpPr>
        <p:spPr>
          <a:xfrm flipH="1">
            <a:off x="5553372" y="3428181"/>
            <a:ext cx="54773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7B702A8-F515-AE4D-8739-86F4B232EA19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2797141" y="3787403"/>
            <a:ext cx="1126787" cy="10817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1B0A41CF-671C-F207-13C1-EDE3926CD92D}"/>
              </a:ext>
            </a:extLst>
          </p:cNvPr>
          <p:cNvCxnSpPr>
            <a:cxnSpLocks/>
          </p:cNvCxnSpPr>
          <p:nvPr/>
        </p:nvCxnSpPr>
        <p:spPr>
          <a:xfrm flipH="1" flipV="1">
            <a:off x="5220072" y="3818661"/>
            <a:ext cx="666598" cy="105049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48409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6" grpId="0" animBg="1" autoUpdateAnimBg="0"/>
      <p:bldP spid="17" grpId="0" animBg="1" autoUpdateAnimBg="0"/>
      <p:bldP spid="25" grpId="0" animBg="1" autoUpdateAnimBg="0"/>
      <p:bldP spid="26" grpId="0" animBg="1" autoUpdateAnimBg="0"/>
      <p:bldP spid="27" grpId="0" animBg="1" autoUpdateAnimBg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E5B3C-DA86-1616-21AC-36066242D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28E9BFD6-5C2C-4888-943B-88AC0FAC5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DCF362-C992-69F4-7918-AF96BD9922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DD4ED1C3-17D0-1E95-EEED-9213B8691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26" y="2836111"/>
            <a:ext cx="2120348" cy="120032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hiperplásica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aguda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FD53C08-C133-F2AE-9FA7-A31A4B39D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037" y="1409791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Presencia de Cándida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2F7F54E5-C9FB-CA6E-0234-EA5ECE25E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566" y="1400393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Area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retrocomisural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C86A803-E3F3-51DB-B62A-9A4083DAD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933" y="3172330"/>
            <a:ext cx="1872208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Tabaco</a:t>
            </a:r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D3199848-B6FB-D962-71BA-E5DEB3155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6859" y="3172330"/>
            <a:ext cx="1872208" cy="120032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Prótesis acrílica antigua: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subprotésica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D2A931AF-EF06-D6A5-09BE-F563BE971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0566" y="4998262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SIDA otras localizaciones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2CE4F20F-B4E9-D8C6-C124-19B62F2CE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037" y="4869160"/>
            <a:ext cx="187220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Dimensión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vertical alterada</a:t>
            </a:r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1E3DAA17-A1CC-BB46-EE56-2E7DFDEF92FB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797141" y="2056122"/>
            <a:ext cx="840763" cy="72572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E80764F4-A549-EA14-1365-A3A8884BF2B0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5292080" y="2046724"/>
            <a:ext cx="594590" cy="7351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5F9B40CB-6778-641C-9279-BA6C5ABE8E8C}"/>
              </a:ext>
            </a:extLst>
          </p:cNvPr>
          <p:cNvCxnSpPr>
            <a:cxnSpLocks/>
          </p:cNvCxnSpPr>
          <p:nvPr/>
        </p:nvCxnSpPr>
        <p:spPr>
          <a:xfrm>
            <a:off x="2797141" y="3428181"/>
            <a:ext cx="71468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184AFD1F-D064-B19C-F36A-4733C061C29E}"/>
              </a:ext>
            </a:extLst>
          </p:cNvPr>
          <p:cNvCxnSpPr>
            <a:cxnSpLocks/>
          </p:cNvCxnSpPr>
          <p:nvPr/>
        </p:nvCxnSpPr>
        <p:spPr>
          <a:xfrm flipH="1">
            <a:off x="5612803" y="3428181"/>
            <a:ext cx="54773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D369A804-6D18-2780-A711-AD5BAB759B0E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2797141" y="3971694"/>
            <a:ext cx="840763" cy="8974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A9DAA3D3-3A21-0A2E-3755-D04FC3AF4D2F}"/>
              </a:ext>
            </a:extLst>
          </p:cNvPr>
          <p:cNvCxnSpPr>
            <a:cxnSpLocks/>
          </p:cNvCxnSpPr>
          <p:nvPr/>
        </p:nvCxnSpPr>
        <p:spPr>
          <a:xfrm flipH="1" flipV="1">
            <a:off x="5364088" y="4026882"/>
            <a:ext cx="522582" cy="8422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3565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6" grpId="0" animBg="1" autoUpdateAnimBg="0"/>
      <p:bldP spid="17" grpId="0" animBg="1" autoUpdateAnimBg="0"/>
      <p:bldP spid="25" grpId="0" animBg="1" autoUpdateAnimBg="0"/>
      <p:bldP spid="26" grpId="0" animBg="1" autoUpdateAnimBg="0"/>
      <p:bldP spid="27" grpId="0" animBg="1" autoUpdateAnimBg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58B04-14A3-A418-4683-125124419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0E28CBA-84C6-7D7B-F0EE-41E8757A3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041D63-4AC4-C2B0-589F-81D3DCC9ED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9" name="Text Box 6">
            <a:extLst>
              <a:ext uri="{FF2B5EF4-FFF2-40B4-BE49-F238E27FC236}">
                <a16:creationId xmlns:a16="http://schemas.microsoft.com/office/drawing/2014/main" id="{B6E7E833-A170-17E5-199B-04F57ACA9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307" y="1139448"/>
            <a:ext cx="1119216" cy="84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Infección</a:t>
            </a:r>
          </a:p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por</a:t>
            </a:r>
          </a:p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cándida</a:t>
            </a: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D108FC1D-CF3D-5BC8-8090-941282AE6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2805" y="1196752"/>
            <a:ext cx="1922321" cy="84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Factores locales:</a:t>
            </a:r>
          </a:p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Prótesis antiguas</a:t>
            </a:r>
          </a:p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Alt. D. vertical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EB650F5D-343F-C0AD-A48F-0B959E2EE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896" y="2528766"/>
            <a:ext cx="704039" cy="34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CHC</a:t>
            </a:r>
          </a:p>
        </p:txBody>
      </p:sp>
      <p:sp>
        <p:nvSpPr>
          <p:cNvPr id="36" name="Text Box 3">
            <a:extLst>
              <a:ext uri="{FF2B5EF4-FFF2-40B4-BE49-F238E27FC236}">
                <a16:creationId xmlns:a16="http://schemas.microsoft.com/office/drawing/2014/main" id="{A8275E79-904C-553D-C9E8-E933D8198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177" y="3402296"/>
            <a:ext cx="1833322" cy="34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Hiperqueratosis</a:t>
            </a:r>
          </a:p>
        </p:txBody>
      </p:sp>
      <p:sp>
        <p:nvSpPr>
          <p:cNvPr id="37" name="Text Box 4">
            <a:extLst>
              <a:ext uri="{FF2B5EF4-FFF2-40B4-BE49-F238E27FC236}">
                <a16:creationId xmlns:a16="http://schemas.microsoft.com/office/drawing/2014/main" id="{A96644CA-C921-C557-9B97-01914EB13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090" y="3721615"/>
            <a:ext cx="1682640" cy="59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Sobreinfección</a:t>
            </a:r>
          </a:p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por Ca</a:t>
            </a:r>
          </a:p>
        </p:txBody>
      </p:sp>
      <p:sp>
        <p:nvSpPr>
          <p:cNvPr id="38" name="Text Box 5">
            <a:extLst>
              <a:ext uri="{FF2B5EF4-FFF2-40B4-BE49-F238E27FC236}">
                <a16:creationId xmlns:a16="http://schemas.microsoft.com/office/drawing/2014/main" id="{47FEF0B4-B029-D812-C7B5-76943FE0F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151" y="5525458"/>
            <a:ext cx="2828018" cy="4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Carcinoma invasor</a:t>
            </a:r>
          </a:p>
        </p:txBody>
      </p:sp>
      <p:sp>
        <p:nvSpPr>
          <p:cNvPr id="40" name="Text Box 7">
            <a:extLst>
              <a:ext uri="{FF2B5EF4-FFF2-40B4-BE49-F238E27FC236}">
                <a16:creationId xmlns:a16="http://schemas.microsoft.com/office/drawing/2014/main" id="{AD29435F-BAA6-D515-8E76-34C97C2B7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230" y="1700789"/>
            <a:ext cx="892872" cy="34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Tabaco</a:t>
            </a:r>
          </a:p>
        </p:txBody>
      </p:sp>
      <p:sp>
        <p:nvSpPr>
          <p:cNvPr id="41" name="Text Box 8">
            <a:extLst>
              <a:ext uri="{FF2B5EF4-FFF2-40B4-BE49-F238E27FC236}">
                <a16:creationId xmlns:a16="http://schemas.microsoft.com/office/drawing/2014/main" id="{13A5EB7B-C5C7-CC6B-79DE-80EA81364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775" y="4478254"/>
            <a:ext cx="2492990" cy="59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Displasia intraepitelial</a:t>
            </a:r>
          </a:p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(entre el 9% a 40%)</a:t>
            </a:r>
          </a:p>
        </p:txBody>
      </p:sp>
      <p:sp>
        <p:nvSpPr>
          <p:cNvPr id="42" name="Text Box 9">
            <a:extLst>
              <a:ext uri="{FF2B5EF4-FFF2-40B4-BE49-F238E27FC236}">
                <a16:creationId xmlns:a16="http://schemas.microsoft.com/office/drawing/2014/main" id="{41DB0B9E-0388-3B45-587B-5F81E7943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3884141"/>
            <a:ext cx="892872" cy="34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Tabaco</a:t>
            </a:r>
          </a:p>
        </p:txBody>
      </p:sp>
      <p:sp>
        <p:nvSpPr>
          <p:cNvPr id="45" name="Line 12">
            <a:extLst>
              <a:ext uri="{FF2B5EF4-FFF2-40B4-BE49-F238E27FC236}">
                <a16:creationId xmlns:a16="http://schemas.microsoft.com/office/drawing/2014/main" id="{3DBA1C1F-B4F1-263D-3F80-54B448D0142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528" y="2147565"/>
            <a:ext cx="1" cy="5636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46" name="Line 13">
            <a:extLst>
              <a:ext uri="{FF2B5EF4-FFF2-40B4-BE49-F238E27FC236}">
                <a16:creationId xmlns:a16="http://schemas.microsoft.com/office/drawing/2014/main" id="{1947C935-49C2-E3D6-C848-54AB530540A9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2949550" y="1764184"/>
            <a:ext cx="0" cy="18940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47" name="Line 14">
            <a:extLst>
              <a:ext uri="{FF2B5EF4-FFF2-40B4-BE49-F238E27FC236}">
                <a16:creationId xmlns:a16="http://schemas.microsoft.com/office/drawing/2014/main" id="{B352B209-10A0-AFCF-A5CC-F522D8068DD8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419110" y="1196253"/>
            <a:ext cx="1" cy="73354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48" name="Line 15">
            <a:extLst>
              <a:ext uri="{FF2B5EF4-FFF2-40B4-BE49-F238E27FC236}">
                <a16:creationId xmlns:a16="http://schemas.microsoft.com/office/drawing/2014/main" id="{E59D11FD-3849-82E1-CC63-9BBB683D63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0160" y="1986603"/>
            <a:ext cx="0" cy="46778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49" name="Line 16">
            <a:extLst>
              <a:ext uri="{FF2B5EF4-FFF2-40B4-BE49-F238E27FC236}">
                <a16:creationId xmlns:a16="http://schemas.microsoft.com/office/drawing/2014/main" id="{3BCE151E-3511-823F-0E7C-65D88DB48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0160" y="2972243"/>
            <a:ext cx="0" cy="39945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50" name="Line 17">
            <a:extLst>
              <a:ext uri="{FF2B5EF4-FFF2-40B4-BE49-F238E27FC236}">
                <a16:creationId xmlns:a16="http://schemas.microsoft.com/office/drawing/2014/main" id="{9C60DF2C-65C0-49B5-01B6-98F4FC6A9C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0160" y="3833883"/>
            <a:ext cx="0" cy="56134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51" name="Line 18">
            <a:extLst>
              <a:ext uri="{FF2B5EF4-FFF2-40B4-BE49-F238E27FC236}">
                <a16:creationId xmlns:a16="http://schemas.microsoft.com/office/drawing/2014/main" id="{53DE0ACD-CAE3-C79D-A2C3-F523B8D23D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0160" y="5171895"/>
            <a:ext cx="0" cy="3085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52" name="Line 19">
            <a:extLst>
              <a:ext uri="{FF2B5EF4-FFF2-40B4-BE49-F238E27FC236}">
                <a16:creationId xmlns:a16="http://schemas.microsoft.com/office/drawing/2014/main" id="{5421700E-8363-ADED-706C-7937D7FF617F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218139" y="3456913"/>
            <a:ext cx="0" cy="12030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53" name="Line 20">
            <a:extLst>
              <a:ext uri="{FF2B5EF4-FFF2-40B4-BE49-F238E27FC236}">
                <a16:creationId xmlns:a16="http://schemas.microsoft.com/office/drawing/2014/main" id="{B9691580-370C-EA22-09B4-4A1FC00EB51E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3271210" y="3238812"/>
            <a:ext cx="0" cy="163921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7561106"/>
      </p:ext>
    </p:extLst>
  </p:cSld>
  <p:clrMapOvr>
    <a:masterClrMapping/>
  </p:clrMapOvr>
  <p:transition spd="slow">
    <p:circle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ADBED-CEC1-95C3-E3BB-290AD3A8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683436F-BB90-1680-DC17-1282C447E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331000-3848-5E70-2D99-6C277083CC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7142C0FB-7CEC-6DED-9884-788E1B049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9675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Defensa del hospedador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A0FB6B3-C3A5-0BF9-AE6D-F148182D7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51" y="1758878"/>
            <a:ext cx="6296098" cy="390106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Barrera física epitelial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IgA secretora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Lisozima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Histatina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Lactoferrina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Flujo salivar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Arrastre de la saliva</a:t>
            </a:r>
          </a:p>
        </p:txBody>
      </p:sp>
      <p:sp>
        <p:nvSpPr>
          <p:cNvPr id="3" name="Cerrar llave 2">
            <a:extLst>
              <a:ext uri="{FF2B5EF4-FFF2-40B4-BE49-F238E27FC236}">
                <a16:creationId xmlns:a16="http://schemas.microsoft.com/office/drawing/2014/main" id="{0DF18FD5-B37F-1EF3-6273-4D5018ACF450}"/>
              </a:ext>
            </a:extLst>
          </p:cNvPr>
          <p:cNvSpPr/>
          <p:nvPr/>
        </p:nvSpPr>
        <p:spPr>
          <a:xfrm>
            <a:off x="5364088" y="3140968"/>
            <a:ext cx="288032" cy="1368152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827999A-5149-5E18-DC3D-0EF55A921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7615" y="3420871"/>
            <a:ext cx="1347849" cy="5770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Saliva</a:t>
            </a:r>
          </a:p>
        </p:txBody>
      </p:sp>
    </p:spTree>
    <p:extLst>
      <p:ext uri="{BB962C8B-B14F-4D97-AF65-F5344CB8AC3E}">
        <p14:creationId xmlns:p14="http://schemas.microsoft.com/office/powerpoint/2010/main" val="30582554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5" grpId="0" animBg="1" autoUpdateAnimBg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06E48-FFD0-1CBB-334F-6D9100D2C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E138A696-9211-8B91-9E34-9B23399E6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98982A-4DC3-73E2-6CFE-68B76B2D62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BE1701CA-1E53-C49E-A6A5-7113996CB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208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B07FB4B-351F-0073-9042-D1AD4E761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51" y="2983014"/>
            <a:ext cx="6296098" cy="168507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Del hospedador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Factores de virulencia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Factores ambientales</a:t>
            </a:r>
          </a:p>
        </p:txBody>
      </p:sp>
    </p:spTree>
    <p:extLst>
      <p:ext uri="{BB962C8B-B14F-4D97-AF65-F5344CB8AC3E}">
        <p14:creationId xmlns:p14="http://schemas.microsoft.com/office/powerpoint/2010/main" val="391122582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50DF-0DFF-5EED-DF2A-C6FE85323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07040B49-6C98-5558-A1F0-244434D39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8265AC0-7BD8-F9ED-F19A-BF7EE2F4F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D83615BF-FE67-53B7-EA9D-33894ABB8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4437112"/>
            <a:ext cx="7488832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Caries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Infecciones pulpares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Infecciones bacterianas de origen odontogénico</a:t>
            </a:r>
          </a:p>
        </p:txBody>
      </p:sp>
      <p:pic>
        <p:nvPicPr>
          <p:cNvPr id="3" name="Picture 2" descr="38">
            <a:extLst>
              <a:ext uri="{FF2B5EF4-FFF2-40B4-BE49-F238E27FC236}">
                <a16:creationId xmlns:a16="http://schemas.microsoft.com/office/drawing/2014/main" id="{A05BEE4F-678F-78F0-B073-23B9C07A6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887445"/>
            <a:ext cx="4949825" cy="32908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022E96B-825B-4B32-B4AA-40DB21B9C93A}"/>
              </a:ext>
            </a:extLst>
          </p:cNvPr>
          <p:cNvSpPr/>
          <p:nvPr/>
        </p:nvSpPr>
        <p:spPr>
          <a:xfrm flipH="1">
            <a:off x="2034557" y="98072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241965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EAB41-1FF9-79CA-8507-5B2F39818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C1DBE8F1-13C7-9BB9-05C8-B3BFD305F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200C5CE-B1A8-C904-DF22-FBC9314614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8899FCAA-BCC5-C4DD-C0E6-8C2695817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583" y="2828835"/>
            <a:ext cx="6612834" cy="156966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4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facilitadores</a:t>
            </a:r>
            <a:br>
              <a:rPr lang="es-ES_tradnl" sz="4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4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de la </a:t>
            </a:r>
            <a:r>
              <a:rPr lang="es-ES_tradnl" sz="48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4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oral</a:t>
            </a:r>
          </a:p>
        </p:txBody>
      </p:sp>
    </p:spTree>
    <p:extLst>
      <p:ext uri="{BB962C8B-B14F-4D97-AF65-F5344CB8AC3E}">
        <p14:creationId xmlns:p14="http://schemas.microsoft.com/office/powerpoint/2010/main" val="519175206"/>
      </p:ext>
    </p:extLst>
  </p:cSld>
  <p:clrMapOvr>
    <a:masterClrMapping/>
  </p:clrMapOvr>
  <p:transition spd="slow">
    <p:circle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76CCA-A168-02C6-1D43-7FE29BF74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14ACA74-269E-4ED8-6C17-47417FDDF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DA9A664-C0EB-7D06-6C2D-3595E9BD27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99AECF92-7903-8DEE-F22B-6E56CBBDF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05273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locales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3386CEA-F533-E1A5-74B5-5D380AC9F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1614862"/>
            <a:ext cx="6811618" cy="462819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Mucosos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Cambios epiteliales exógenos (trauma, oclusión, maceración)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Cambios epiteliales endógenos (atrofia, hiperplasia, displasia)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Salivares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Cambios cuantitativos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Cambios cualitativos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Microbiota comensal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Dieta rica en hidratos de carbono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09F7634-3E90-F598-1CF2-70CEC0A72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2271" y="2996952"/>
            <a:ext cx="2685729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Xerostomía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Síndrome de Sjögren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Radioterapia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Terapia citotóxica</a:t>
            </a:r>
          </a:p>
        </p:txBody>
      </p:sp>
      <p:sp>
        <p:nvSpPr>
          <p:cNvPr id="8" name="Cerrar llave 7">
            <a:extLst>
              <a:ext uri="{FF2B5EF4-FFF2-40B4-BE49-F238E27FC236}">
                <a16:creationId xmlns:a16="http://schemas.microsoft.com/office/drawing/2014/main" id="{19B7D8F0-3A4F-3F34-BBFC-E20B7EF46606}"/>
              </a:ext>
            </a:extLst>
          </p:cNvPr>
          <p:cNvSpPr/>
          <p:nvPr/>
        </p:nvSpPr>
        <p:spPr>
          <a:xfrm rot="10800000">
            <a:off x="3851921" y="3181401"/>
            <a:ext cx="216024" cy="1471735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3A836CC-EC2B-BF02-F9D2-47C564580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0972" y="4710926"/>
            <a:ext cx="3712097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ph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concentración glucosa</a:t>
            </a:r>
          </a:p>
        </p:txBody>
      </p:sp>
      <p:cxnSp>
        <p:nvCxnSpPr>
          <p:cNvPr id="13" name="Conector angular 12">
            <a:extLst>
              <a:ext uri="{FF2B5EF4-FFF2-40B4-BE49-F238E27FC236}">
                <a16:creationId xmlns:a16="http://schemas.microsoft.com/office/drawing/2014/main" id="{355A613F-8F97-B633-BE32-75D955449405}"/>
              </a:ext>
            </a:extLst>
          </p:cNvPr>
          <p:cNvCxnSpPr>
            <a:cxnSpLocks/>
          </p:cNvCxnSpPr>
          <p:nvPr/>
        </p:nvCxnSpPr>
        <p:spPr>
          <a:xfrm>
            <a:off x="3563888" y="4403798"/>
            <a:ext cx="628227" cy="614256"/>
          </a:xfrm>
          <a:prstGeom prst="bentConnector3">
            <a:avLst>
              <a:gd name="adj1" fmla="val 36289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83728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nimBg="1" autoUpdateAnimBg="0"/>
      <p:bldP spid="9" grpId="0" animBg="1" autoUpdateAnimBg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AE022-D63D-A103-E3C5-C4117774B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50E3479-40BE-1F98-96FF-9665E3B97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667AE87-CECD-9E81-151C-791470C84A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6B3B4D70-3DB4-A7CB-37E7-E298A0780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9675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sistémicos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2DF5826-C477-3B03-C967-8798C2B15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1758878"/>
            <a:ext cx="6811618" cy="480131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Estados fisiológicos alterados.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	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Infancia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Vejez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Estados hormonales alterados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	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Diabetes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Hipotiroidismo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Hipoparatiroidismo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Hipoadrenocorticismo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Estados nutricionales alterados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	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Hipovitaminosis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Déficit de hierro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Malnutrición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Mecanismos inmunes alterados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	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Descenso del número de fagocitos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Defectos intrínsecos en las células inmunológicas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Defectos en la inmunidad celular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Motivados por estados infecciosos</a:t>
            </a:r>
          </a:p>
        </p:txBody>
      </p:sp>
    </p:spTree>
    <p:extLst>
      <p:ext uri="{BB962C8B-B14F-4D97-AF65-F5344CB8AC3E}">
        <p14:creationId xmlns:p14="http://schemas.microsoft.com/office/powerpoint/2010/main" val="40207917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83460-6E69-9706-A0D9-BEF9E246B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7CD09F3-F977-6D2D-3EC6-04335C9D3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28C24F1-3B3C-8010-4B4C-E1E57C21B8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88879FCF-6371-7B96-A3EE-9F218F94F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sistémicos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42B46C4-AEDB-0E34-D0F2-17CCE75D9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2838998"/>
            <a:ext cx="6811618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Afectan 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Muy viejos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Muy jóvenes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Muy enfermos</a:t>
            </a:r>
          </a:p>
        </p:txBody>
      </p:sp>
    </p:spTree>
    <p:extLst>
      <p:ext uri="{BB962C8B-B14F-4D97-AF65-F5344CB8AC3E}">
        <p14:creationId xmlns:p14="http://schemas.microsoft.com/office/powerpoint/2010/main" val="139853299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905AC-11A1-28C6-1128-78970DFBB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4B64329-A89A-81FC-047C-07D45CC65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18CCA23-058A-BC5B-BDF7-98A09AD85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EAAC1D9-CCA6-B5D5-D345-254AF141E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196752"/>
            <a:ext cx="3838072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sistémicos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3117833-D7EB-AEBF-C29A-593C0A82D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758878"/>
            <a:ext cx="3838072" cy="369331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Niños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Pacientes con cáncer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Alteraciones endocrinas</a:t>
            </a:r>
          </a:p>
          <a:p>
            <a:pPr marL="285750" indent="-285750" eaLnBrk="1" hangingPunct="1">
              <a:spcBef>
                <a:spcPct val="0"/>
              </a:spcBef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Diabetes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Insuficiencia suprarrenal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Hipoparatiroides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marL="285750" indent="-285750" eaLnBrk="1" hangingPunct="1">
              <a:spcBef>
                <a:spcPct val="0"/>
              </a:spcBef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Hipotiroidismo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Ferropenia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Malnutrición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Hipoavitaminosis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Dietas ricas en hidratos de carbono</a:t>
            </a:r>
          </a:p>
        </p:txBody>
      </p:sp>
      <p:pic>
        <p:nvPicPr>
          <p:cNvPr id="3" name="Picture 4" descr="Sin título-05">
            <a:extLst>
              <a:ext uri="{FF2B5EF4-FFF2-40B4-BE49-F238E27FC236}">
                <a16:creationId xmlns:a16="http://schemas.microsoft.com/office/drawing/2014/main" id="{712CA6BE-A52E-D297-8ADE-0E5BEFCF9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5" r="18367" b="12781"/>
          <a:stretch>
            <a:fillRect/>
          </a:stretch>
        </p:blipFill>
        <p:spPr bwMode="auto">
          <a:xfrm>
            <a:off x="4306006" y="1769572"/>
            <a:ext cx="4837994" cy="36826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B748AE7-12AE-1F7A-9B80-8C3984CFE211}"/>
              </a:ext>
            </a:extLst>
          </p:cNvPr>
          <p:cNvSpPr/>
          <p:nvPr/>
        </p:nvSpPr>
        <p:spPr>
          <a:xfrm flipH="1">
            <a:off x="4259434" y="184482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97013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D6EC4-4EEC-BB16-D29B-83F360B4C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00140C19-EED4-480F-43F9-0017C33E7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77F5AA-D06C-D85A-A808-BAB67BBEFA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25961713-5CB9-EFF4-D730-80AA15BE3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196752"/>
            <a:ext cx="3838072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sistémicos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78F6177-4186-84B4-3585-AA793273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758878"/>
            <a:ext cx="3838072" cy="369331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Inmunosupresores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Corticoides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EPOC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Embarazo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Anticonceptivos orales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Alteraciones inmunológicas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Neutropenia</a:t>
            </a:r>
          </a:p>
        </p:txBody>
      </p:sp>
      <p:pic>
        <p:nvPicPr>
          <p:cNvPr id="7" name="Picture 4" descr="Sin título-06">
            <a:extLst>
              <a:ext uri="{FF2B5EF4-FFF2-40B4-BE49-F238E27FC236}">
                <a16:creationId xmlns:a16="http://schemas.microsoft.com/office/drawing/2014/main" id="{5935F530-DD47-180E-C0C0-FE17D5F68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0"/>
          <a:stretch>
            <a:fillRect/>
          </a:stretch>
        </p:blipFill>
        <p:spPr bwMode="auto">
          <a:xfrm>
            <a:off x="3787455" y="1758877"/>
            <a:ext cx="5356545" cy="36826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DF50937-4255-F3DB-951F-1ECB20440D6C}"/>
              </a:ext>
            </a:extLst>
          </p:cNvPr>
          <p:cNvSpPr/>
          <p:nvPr/>
        </p:nvSpPr>
        <p:spPr>
          <a:xfrm flipH="1">
            <a:off x="3720162" y="184482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723813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67074-27F3-9C06-38AA-EFF1C40F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204CBAE2-417D-B8F2-A9F7-92FAF9FD5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F1CD09F-5F3D-C203-1A99-F0F012B39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B3E2EDEC-B53B-A03C-388D-3A67A6028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028" y="1996839"/>
            <a:ext cx="3838072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ambientales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88FF155-ACF7-8389-0C98-FA0CB01C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028" y="2558965"/>
            <a:ext cx="3838072" cy="258532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Prótesis defectuosas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Trauma tejidos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Higiene mala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Tabaco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Antibióticos sistémicos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FB24C66-32AF-B960-D982-DD57B06EEEF3}"/>
              </a:ext>
            </a:extLst>
          </p:cNvPr>
          <p:cNvGrpSpPr/>
          <p:nvPr/>
        </p:nvGrpSpPr>
        <p:grpSpPr>
          <a:xfrm>
            <a:off x="5724128" y="548680"/>
            <a:ext cx="3419872" cy="6325020"/>
            <a:chOff x="5867400" y="1654174"/>
            <a:chExt cx="2489200" cy="4603751"/>
          </a:xfrm>
        </p:grpSpPr>
        <p:pic>
          <p:nvPicPr>
            <p:cNvPr id="3" name="Picture 4" descr="Sin título-09">
              <a:extLst>
                <a:ext uri="{FF2B5EF4-FFF2-40B4-BE49-F238E27FC236}">
                  <a16:creationId xmlns:a16="http://schemas.microsoft.com/office/drawing/2014/main" id="{33536A00-7734-4B96-BF3C-1E12B5B198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1654174"/>
              <a:ext cx="2489200" cy="15208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5" descr="Sin título-10">
              <a:extLst>
                <a:ext uri="{FF2B5EF4-FFF2-40B4-BE49-F238E27FC236}">
                  <a16:creationId xmlns:a16="http://schemas.microsoft.com/office/drawing/2014/main" id="{414F8E7C-D493-642E-70DE-E672D29E26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3175000"/>
              <a:ext cx="2489200" cy="15525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in título-08">
              <a:extLst>
                <a:ext uri="{FF2B5EF4-FFF2-40B4-BE49-F238E27FC236}">
                  <a16:creationId xmlns:a16="http://schemas.microsoft.com/office/drawing/2014/main" id="{C4A957EF-BCA1-E1E7-364A-BC912FD758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4727575"/>
              <a:ext cx="2489200" cy="15303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A7AA0FA-41BF-53E5-EF4E-702C546136A3}"/>
              </a:ext>
            </a:extLst>
          </p:cNvPr>
          <p:cNvSpPr/>
          <p:nvPr/>
        </p:nvSpPr>
        <p:spPr>
          <a:xfrm flipH="1">
            <a:off x="5656835" y="202591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558280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364B2-67E9-6C17-28B7-07369E02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FAB8BEC-9C27-1419-2E91-E6B1C6661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64148BD-6BDF-AF8A-35A5-B32BD3BCF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51D22A-366F-F72A-7577-86D572C6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1412776"/>
            <a:ext cx="5568284" cy="414344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Antibioticos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sistémicos / orales</a:t>
            </a:r>
          </a:p>
          <a:p>
            <a:pPr algn="ctr" eaLnBrk="1" hangingPunct="1">
              <a:lnSpc>
                <a:spcPct val="2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Alteraciones del medio ambiente oral</a:t>
            </a:r>
          </a:p>
          <a:p>
            <a:pPr algn="ctr" eaLnBrk="1" hangingPunct="1">
              <a:lnSpc>
                <a:spcPct val="2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Disminución de la flora bucal</a:t>
            </a:r>
          </a:p>
          <a:p>
            <a:pPr algn="ctr" eaLnBrk="1" hangingPunct="1">
              <a:lnSpc>
                <a:spcPct val="2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Reducción del antagonismo microbiano</a:t>
            </a:r>
          </a:p>
          <a:p>
            <a:pPr algn="ctr" eaLnBrk="1" hangingPunct="1">
              <a:lnSpc>
                <a:spcPct val="2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Reducción del antagonismo microbiano</a:t>
            </a:r>
          </a:p>
          <a:p>
            <a:pPr algn="ctr" eaLnBrk="1" hangingPunct="1">
              <a:lnSpc>
                <a:spcPct val="2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Proliferación Ca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DA04D84-FBBA-8AE8-4379-E035EA90E918}"/>
              </a:ext>
            </a:extLst>
          </p:cNvPr>
          <p:cNvCxnSpPr>
            <a:cxnSpLocks/>
          </p:cNvCxnSpPr>
          <p:nvPr/>
        </p:nvCxnSpPr>
        <p:spPr>
          <a:xfrm>
            <a:off x="4572879" y="2150207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B6BAA43-DB35-955D-DB17-9FD770DE3F29}"/>
              </a:ext>
            </a:extLst>
          </p:cNvPr>
          <p:cNvCxnSpPr>
            <a:cxnSpLocks/>
          </p:cNvCxnSpPr>
          <p:nvPr/>
        </p:nvCxnSpPr>
        <p:spPr>
          <a:xfrm>
            <a:off x="4572879" y="2786312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30E9DB4C-D60D-9158-7D29-1E85BEE8F7E1}"/>
              </a:ext>
            </a:extLst>
          </p:cNvPr>
          <p:cNvCxnSpPr>
            <a:cxnSpLocks/>
          </p:cNvCxnSpPr>
          <p:nvPr/>
        </p:nvCxnSpPr>
        <p:spPr>
          <a:xfrm>
            <a:off x="4572879" y="3482052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0AE46A2F-3A9A-23AA-35B5-94711146D3BC}"/>
              </a:ext>
            </a:extLst>
          </p:cNvPr>
          <p:cNvCxnSpPr>
            <a:cxnSpLocks/>
          </p:cNvCxnSpPr>
          <p:nvPr/>
        </p:nvCxnSpPr>
        <p:spPr>
          <a:xfrm>
            <a:off x="4572879" y="4204296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40C7520C-AD4F-E5C6-60BF-2E42B3527626}"/>
              </a:ext>
            </a:extLst>
          </p:cNvPr>
          <p:cNvCxnSpPr>
            <a:cxnSpLocks/>
          </p:cNvCxnSpPr>
          <p:nvPr/>
        </p:nvCxnSpPr>
        <p:spPr>
          <a:xfrm>
            <a:off x="4572879" y="4893409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82895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CCADA-90FF-AAD1-FB2C-AA5ED2446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025B981-707B-DE53-449E-8CCBE0F2F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632A882-B1AC-F1DB-6E11-8CBE25386C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86051FE-E03F-2AE1-AAF6-8FAC29B50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Clasificación clínica de la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oral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DEBE443-AC07-5CF9-1506-2EF089FD0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2838998"/>
            <a:ext cx="6811618" cy="198515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Factores locales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pseudomembranosa aguda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(muguet,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thrush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atrófica aguda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(eritematosa)</a:t>
            </a:r>
          </a:p>
        </p:txBody>
      </p:sp>
    </p:spTree>
    <p:extLst>
      <p:ext uri="{BB962C8B-B14F-4D97-AF65-F5344CB8AC3E}">
        <p14:creationId xmlns:p14="http://schemas.microsoft.com/office/powerpoint/2010/main" val="270940118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3F1C1-F82B-F2CB-4115-2DA091163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D9ACFC5-ADA4-2F98-55C6-FDDF76B4C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C99A9D-F6E9-33EA-591C-A9EA155E3C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F3D0BB58-9D08-96AE-D8A9-9F2223F42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sistémicos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D28C651-1C22-219E-E5D1-41FB47A27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3013392"/>
            <a:ext cx="6811618" cy="221214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atrófica crónica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 (estomatitis protética)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hiperplasia crónica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mucocutánea localizada crónica</a:t>
            </a:r>
          </a:p>
        </p:txBody>
      </p:sp>
    </p:spTree>
    <p:extLst>
      <p:ext uri="{BB962C8B-B14F-4D97-AF65-F5344CB8AC3E}">
        <p14:creationId xmlns:p14="http://schemas.microsoft.com/office/powerpoint/2010/main" val="242411644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57DE3-5CA4-978A-0D1C-E1A4D47DF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31F9B2B-96F1-A996-F050-D8958D477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EB04E2C-D0C5-361D-826B-B44A26BFCF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2" descr="39">
            <a:extLst>
              <a:ext uri="{FF2B5EF4-FFF2-40B4-BE49-F238E27FC236}">
                <a16:creationId xmlns:a16="http://schemas.microsoft.com/office/drawing/2014/main" id="{65EF25C6-9735-76B7-2F66-6BD768129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32" y="1491344"/>
            <a:ext cx="7302338" cy="486093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DDFD54DA-47AA-CDD0-29BC-6DBA6AAF0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8492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Pericoronaritis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DBD7AF9-D078-6E29-8E7A-7C7E886AAC43}"/>
              </a:ext>
            </a:extLst>
          </p:cNvPr>
          <p:cNvSpPr/>
          <p:nvPr/>
        </p:nvSpPr>
        <p:spPr>
          <a:xfrm flipH="1">
            <a:off x="853537" y="155449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380832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864FA-6693-3371-6005-BC067EB4F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C019B3C-FCDA-C4A3-AE9F-9D6F543B6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D9CB26-EB4C-DDAB-6725-85E6AD06CA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A2A09A55-ECD6-97BB-05CD-0014B2E9A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63691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Candidiasis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subplaca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32C68FF-9ABA-040B-DA27-1ACFA3601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3373432"/>
            <a:ext cx="6811618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Prótesis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Personas mayores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Mala higiene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A1CA9F34-00E1-5E09-6233-6A0A9D218982}"/>
              </a:ext>
            </a:extLst>
          </p:cNvPr>
          <p:cNvCxnSpPr>
            <a:cxnSpLocks/>
          </p:cNvCxnSpPr>
          <p:nvPr/>
        </p:nvCxnSpPr>
        <p:spPr>
          <a:xfrm>
            <a:off x="4572879" y="3140968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6272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ED77F-24BA-FE56-88AB-7A0D3B8AA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73FE709-946F-862B-401D-B94C83AAD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543024D-5D9C-D521-5516-728FD664A6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7E6F1E17-46DF-1853-875D-5FA27BB68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Tratamiento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66981BC-D87B-00EF-90F2-62A94243B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2838998"/>
            <a:ext cx="6811618" cy="25506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Medidas higiénicas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Eliminar tabaco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Eliminar alcohol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Buena higiene bucal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Buena higiene prótesis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Alcalinizar medio bucal</a:t>
            </a:r>
          </a:p>
        </p:txBody>
      </p:sp>
    </p:spTree>
    <p:extLst>
      <p:ext uri="{BB962C8B-B14F-4D97-AF65-F5344CB8AC3E}">
        <p14:creationId xmlns:p14="http://schemas.microsoft.com/office/powerpoint/2010/main" val="6051311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C03DE-6519-4A86-69ED-E4B33F10D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9FD3A0D-84BE-8267-46FF-0C70F9AF5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615ACB-7491-24A7-BBBA-77C3D47D5F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1027" descr="Sin título-11">
            <a:extLst>
              <a:ext uri="{FF2B5EF4-FFF2-40B4-BE49-F238E27FC236}">
                <a16:creationId xmlns:a16="http://schemas.microsoft.com/office/drawing/2014/main" id="{954A49DD-6B6B-A12B-5EB3-26A758657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36163"/>
            <a:ext cx="4724400" cy="28813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28" descr="Sin título-12">
            <a:extLst>
              <a:ext uri="{FF2B5EF4-FFF2-40B4-BE49-F238E27FC236}">
                <a16:creationId xmlns:a16="http://schemas.microsoft.com/office/drawing/2014/main" id="{BF5B38D8-6991-15DF-5FA9-ADFC178B9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98" y="3504017"/>
            <a:ext cx="4724400" cy="28654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6BBFE9BA-B14C-3B75-3C61-41EA7D7173D6}"/>
              </a:ext>
            </a:extLst>
          </p:cNvPr>
          <p:cNvSpPr/>
          <p:nvPr/>
        </p:nvSpPr>
        <p:spPr>
          <a:xfrm rot="16200000" flipH="1">
            <a:off x="4504707" y="288408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FBE5D33-9349-544B-3855-6DE1993D3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020" y="1023595"/>
            <a:ext cx="282996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Prótesis</a:t>
            </a:r>
          </a:p>
        </p:txBody>
      </p:sp>
    </p:spTree>
    <p:extLst>
      <p:ext uri="{BB962C8B-B14F-4D97-AF65-F5344CB8AC3E}">
        <p14:creationId xmlns:p14="http://schemas.microsoft.com/office/powerpoint/2010/main" val="114447186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828F0-7826-59A2-F99D-DB8906A50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22860F2D-0A4F-07DE-130D-92014197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DD66648-D2FE-AB62-95EE-6797510A37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0"/>
            <a:ext cx="9144000" cy="620688"/>
          </a:xfrm>
          <a:prstGeom prst="rect">
            <a:avLst/>
          </a:prstGeom>
        </p:spPr>
      </p:pic>
      <p:sp>
        <p:nvSpPr>
          <p:cNvPr id="11" name="Rectangle 9">
            <a:extLst>
              <a:ext uri="{FF2B5EF4-FFF2-40B4-BE49-F238E27FC236}">
                <a16:creationId xmlns:a16="http://schemas.microsoft.com/office/drawing/2014/main" id="{07329884-6141-34A2-11E2-EB6ACC605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30" y="1322464"/>
            <a:ext cx="215493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Antibióticos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B4085B5-5AA7-B3E6-BE81-88A2DBFAD573}"/>
              </a:ext>
            </a:extLst>
          </p:cNvPr>
          <p:cNvGrpSpPr/>
          <p:nvPr/>
        </p:nvGrpSpPr>
        <p:grpSpPr>
          <a:xfrm>
            <a:off x="3059832" y="954121"/>
            <a:ext cx="5454327" cy="5406735"/>
            <a:chOff x="1855788" y="1366838"/>
            <a:chExt cx="5094287" cy="5049837"/>
          </a:xfrm>
        </p:grpSpPr>
        <p:pic>
          <p:nvPicPr>
            <p:cNvPr id="3" name="Picture 3" descr="Sin título-13">
              <a:extLst>
                <a:ext uri="{FF2B5EF4-FFF2-40B4-BE49-F238E27FC236}">
                  <a16:creationId xmlns:a16="http://schemas.microsoft.com/office/drawing/2014/main" id="{062D22D6-2539-349F-1644-0E4669501E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788" y="1366838"/>
              <a:ext cx="2465387" cy="28765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Sin título-14">
              <a:extLst>
                <a:ext uri="{FF2B5EF4-FFF2-40B4-BE49-F238E27FC236}">
                  <a16:creationId xmlns:a16="http://schemas.microsoft.com/office/drawing/2014/main" id="{616B1685-E035-081C-2622-40A218AD8A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9" r="22466"/>
            <a:stretch>
              <a:fillRect/>
            </a:stretch>
          </p:blipFill>
          <p:spPr bwMode="auto">
            <a:xfrm>
              <a:off x="4314825" y="1366838"/>
              <a:ext cx="2635250" cy="28765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 descr="Sin título-15">
              <a:extLst>
                <a:ext uri="{FF2B5EF4-FFF2-40B4-BE49-F238E27FC236}">
                  <a16:creationId xmlns:a16="http://schemas.microsoft.com/office/drawing/2014/main" id="{B858E369-D3CB-742A-A428-6720E83FE1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r="19444"/>
            <a:stretch>
              <a:fillRect/>
            </a:stretch>
          </p:blipFill>
          <p:spPr bwMode="auto">
            <a:xfrm>
              <a:off x="1855788" y="4243388"/>
              <a:ext cx="2501900" cy="217328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Sin título-16">
              <a:extLst>
                <a:ext uri="{FF2B5EF4-FFF2-40B4-BE49-F238E27FC236}">
                  <a16:creationId xmlns:a16="http://schemas.microsoft.com/office/drawing/2014/main" id="{3AE69A4C-00A3-31CB-8BDC-871859CB38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0" r="22223"/>
            <a:stretch>
              <a:fillRect/>
            </a:stretch>
          </p:blipFill>
          <p:spPr bwMode="auto">
            <a:xfrm>
              <a:off x="4314825" y="4243388"/>
              <a:ext cx="2635250" cy="21685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ángulo 9">
            <a:extLst>
              <a:ext uri="{FF2B5EF4-FFF2-40B4-BE49-F238E27FC236}">
                <a16:creationId xmlns:a16="http://schemas.microsoft.com/office/drawing/2014/main" id="{5C0FC361-6198-F8C3-0123-9207BCC27E31}"/>
              </a:ext>
            </a:extLst>
          </p:cNvPr>
          <p:cNvSpPr/>
          <p:nvPr/>
        </p:nvSpPr>
        <p:spPr>
          <a:xfrm flipH="1">
            <a:off x="5632168" y="335933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9734995"/>
      </p:ext>
    </p:extLst>
  </p:cSld>
  <p:clrMapOvr>
    <a:masterClrMapping/>
  </p:clrMapOvr>
  <p:transition spd="slow">
    <p:circle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F3749-1FE3-F0DF-05F4-D4753E088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4801846-81FF-F1DB-DD44-08BD287B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9448CE1-DA73-7913-6462-E30F663EF2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0"/>
            <a:ext cx="9144000" cy="620688"/>
          </a:xfrm>
          <a:prstGeom prst="rect">
            <a:avLst/>
          </a:prstGeom>
        </p:spPr>
      </p:pic>
      <p:sp>
        <p:nvSpPr>
          <p:cNvPr id="11" name="Rectangle 9">
            <a:extLst>
              <a:ext uri="{FF2B5EF4-FFF2-40B4-BE49-F238E27FC236}">
                <a16:creationId xmlns:a16="http://schemas.microsoft.com/office/drawing/2014/main" id="{582DB2C5-B532-B8A1-3539-3EBC9B30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535" y="776739"/>
            <a:ext cx="215493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Xerostomía</a:t>
            </a:r>
          </a:p>
        </p:txBody>
      </p:sp>
      <p:pic>
        <p:nvPicPr>
          <p:cNvPr id="13" name="Picture 3" descr="Sin título-17">
            <a:extLst>
              <a:ext uri="{FF2B5EF4-FFF2-40B4-BE49-F238E27FC236}">
                <a16:creationId xmlns:a16="http://schemas.microsoft.com/office/drawing/2014/main" id="{7BD44CD6-075B-40F6-3F0B-FF6FC190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29342"/>
            <a:ext cx="8382000" cy="51435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917ABD8D-4F7B-8578-DFCA-B0CD14B7AC51}"/>
              </a:ext>
            </a:extLst>
          </p:cNvPr>
          <p:cNvSpPr/>
          <p:nvPr/>
        </p:nvSpPr>
        <p:spPr>
          <a:xfrm flipH="1">
            <a:off x="8695707" y="155679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609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3917C-4938-AD68-F587-78EFD5E9D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A2FAA4C-E1F7-D933-C17F-405143E0B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01BAA4-923C-82E4-6FEE-DAEF913071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1" name="Rectangle 9">
            <a:extLst>
              <a:ext uri="{FF2B5EF4-FFF2-40B4-BE49-F238E27FC236}">
                <a16:creationId xmlns:a16="http://schemas.microsoft.com/office/drawing/2014/main" id="{058E0635-D502-A85C-A9E2-0CAA64877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7722" y="1049569"/>
            <a:ext cx="282996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Corticoides</a:t>
            </a:r>
          </a:p>
        </p:txBody>
      </p:sp>
      <p:pic>
        <p:nvPicPr>
          <p:cNvPr id="6" name="Picture 1027" descr="Sin título-18">
            <a:extLst>
              <a:ext uri="{FF2B5EF4-FFF2-40B4-BE49-F238E27FC236}">
                <a16:creationId xmlns:a16="http://schemas.microsoft.com/office/drawing/2014/main" id="{59F54D86-6577-3A39-29C0-0A1AE994D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75" y="1031680"/>
            <a:ext cx="3108325" cy="31734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28" descr="Sin título-19">
            <a:extLst>
              <a:ext uri="{FF2B5EF4-FFF2-40B4-BE49-F238E27FC236}">
                <a16:creationId xmlns:a16="http://schemas.microsoft.com/office/drawing/2014/main" id="{102B34DA-B048-68F2-99C1-0B29916C7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417" y="3161030"/>
            <a:ext cx="5181600" cy="3186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C510FCE-5279-8304-87A2-354F678FC5E1}"/>
              </a:ext>
            </a:extLst>
          </p:cNvPr>
          <p:cNvSpPr/>
          <p:nvPr/>
        </p:nvSpPr>
        <p:spPr>
          <a:xfrm flipH="1">
            <a:off x="3313539" y="3284984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38290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432A2-9B24-7ABF-867D-3D20930BC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BA973B0-45DC-5F3D-E78B-1A248CED8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995FE4-1EC2-2640-418C-384AA91DD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2BF433D2-A2AC-1582-FD25-B1D8CA069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Estomatitis protética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BEFFF6C-0A86-AB06-D16D-AF5D21233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3111495"/>
            <a:ext cx="6811618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crónica atrófica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       Hiperémica puntiforme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II      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Erimatosa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generalizada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III       Granular (hiperplasia papilar inflamatoria)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17503248-5C23-3EA5-9FA8-06C9DA8D9682}"/>
              </a:ext>
            </a:extLst>
          </p:cNvPr>
          <p:cNvCxnSpPr>
            <a:cxnSpLocks/>
          </p:cNvCxnSpPr>
          <p:nvPr/>
        </p:nvCxnSpPr>
        <p:spPr>
          <a:xfrm>
            <a:off x="4572879" y="2849322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2264DCA7-3FFE-6BA2-14B5-FD9A2DF91083}"/>
              </a:ext>
            </a:extLst>
          </p:cNvPr>
          <p:cNvCxnSpPr>
            <a:cxnSpLocks/>
          </p:cNvCxnSpPr>
          <p:nvPr/>
        </p:nvCxnSpPr>
        <p:spPr>
          <a:xfrm>
            <a:off x="3563888" y="3785426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C64099FF-FFB1-BD4B-6F26-670CD46CD7B8}"/>
              </a:ext>
            </a:extLst>
          </p:cNvPr>
          <p:cNvCxnSpPr>
            <a:cxnSpLocks/>
          </p:cNvCxnSpPr>
          <p:nvPr/>
        </p:nvCxnSpPr>
        <p:spPr>
          <a:xfrm>
            <a:off x="3626633" y="4216121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97B520E-1E17-843F-07DA-188DA7F221D9}"/>
              </a:ext>
            </a:extLst>
          </p:cNvPr>
          <p:cNvCxnSpPr>
            <a:cxnSpLocks/>
          </p:cNvCxnSpPr>
          <p:nvPr/>
        </p:nvCxnSpPr>
        <p:spPr>
          <a:xfrm>
            <a:off x="2639346" y="4626939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76284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3BCC-0C70-C64D-B6D6-C3A780664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202F59A-ADEC-D96A-62C0-5FAA2F361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6B03869-F3CE-30CD-BCCD-88F96323C1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32183676-DA0D-1ADF-A904-EB25985CE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Queilitis angular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9D63C02-4069-8ABE-6F59-6E2220B17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2961365"/>
            <a:ext cx="6811618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       Localizada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II       Fisurada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III       Fisurada extensa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IV      Eritematosa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58FA75B8-443D-AFB6-3FD9-D1440A8F1B3A}"/>
              </a:ext>
            </a:extLst>
          </p:cNvPr>
          <p:cNvCxnSpPr>
            <a:cxnSpLocks/>
          </p:cNvCxnSpPr>
          <p:nvPr/>
        </p:nvCxnSpPr>
        <p:spPr>
          <a:xfrm>
            <a:off x="4211960" y="3206377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6ABCF1F-113D-9EF0-2370-72F1C5F0838E}"/>
              </a:ext>
            </a:extLst>
          </p:cNvPr>
          <p:cNvCxnSpPr>
            <a:cxnSpLocks/>
          </p:cNvCxnSpPr>
          <p:nvPr/>
        </p:nvCxnSpPr>
        <p:spPr>
          <a:xfrm>
            <a:off x="4346713" y="3637072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3E64602C-9020-6B98-B34E-F116BC80F84E}"/>
              </a:ext>
            </a:extLst>
          </p:cNvPr>
          <p:cNvCxnSpPr>
            <a:cxnSpLocks/>
          </p:cNvCxnSpPr>
          <p:nvPr/>
        </p:nvCxnSpPr>
        <p:spPr>
          <a:xfrm>
            <a:off x="3986673" y="4047890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E0D0DA5-6306-F552-E21E-D8E1D19E9D2A}"/>
              </a:ext>
            </a:extLst>
          </p:cNvPr>
          <p:cNvCxnSpPr>
            <a:cxnSpLocks/>
          </p:cNvCxnSpPr>
          <p:nvPr/>
        </p:nvCxnSpPr>
        <p:spPr>
          <a:xfrm>
            <a:off x="4238465" y="4465333"/>
            <a:ext cx="22528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7768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2C11E-689B-3863-6627-B961F6DAA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826CE6C-88D3-5753-898D-FB42EC923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AF86C5D-EA5B-052C-78CA-F812123B07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9497750-8FA6-C787-4568-95D941B3B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91994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crónica mucocutánea (CMC)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1EC40CA-A17C-E0B2-89BD-9F91C560F992}"/>
              </a:ext>
            </a:extLst>
          </p:cNvPr>
          <p:cNvGrpSpPr/>
          <p:nvPr/>
        </p:nvGrpSpPr>
        <p:grpSpPr>
          <a:xfrm>
            <a:off x="990600" y="1772816"/>
            <a:ext cx="7162800" cy="4330700"/>
            <a:chOff x="261020" y="1990080"/>
            <a:chExt cx="7162800" cy="4330700"/>
          </a:xfrm>
        </p:grpSpPr>
        <p:pic>
          <p:nvPicPr>
            <p:cNvPr id="3" name="Picture 3" descr="Sin título-20">
              <a:extLst>
                <a:ext uri="{FF2B5EF4-FFF2-40B4-BE49-F238E27FC236}">
                  <a16:creationId xmlns:a16="http://schemas.microsoft.com/office/drawing/2014/main" id="{9B85CEE7-F62B-6197-BA1C-6AD39B3E3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020" y="1990080"/>
              <a:ext cx="3581400" cy="2159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Sin título-21">
              <a:extLst>
                <a:ext uri="{FF2B5EF4-FFF2-40B4-BE49-F238E27FC236}">
                  <a16:creationId xmlns:a16="http://schemas.microsoft.com/office/drawing/2014/main" id="{C01228AF-46C2-15AE-D5D9-51BBA2AE3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4149080"/>
              <a:ext cx="3581400" cy="21717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5" descr="Sin título-22">
              <a:extLst>
                <a:ext uri="{FF2B5EF4-FFF2-40B4-BE49-F238E27FC236}">
                  <a16:creationId xmlns:a16="http://schemas.microsoft.com/office/drawing/2014/main" id="{02DA1182-08CC-EBEB-3C68-B6A333801E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2420" y="1990080"/>
              <a:ext cx="3581400" cy="217646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A9FEB52-5D72-D4B2-16A2-4B9D373346D5}"/>
              </a:ext>
            </a:extLst>
          </p:cNvPr>
          <p:cNvSpPr/>
          <p:nvPr/>
        </p:nvSpPr>
        <p:spPr>
          <a:xfrm flipH="1">
            <a:off x="4469700" y="2578273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8031358"/>
      </p:ext>
    </p:extLst>
  </p:cSld>
  <p:clrMapOvr>
    <a:masterClrMapping/>
  </p:clrMapOvr>
  <p:transition spd="slow">
    <p:circle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5A96A-E3DB-226A-A0C9-B9D87DDC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66AB896-596B-B2B8-7654-CE6A67C54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AEBED1-1FFD-5A8A-40BB-E34F7D4FF3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EB73FE47-369E-065B-4821-6E92E4282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91994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hiperplasia crónica</a:t>
            </a:r>
          </a:p>
        </p:txBody>
      </p:sp>
      <p:pic>
        <p:nvPicPr>
          <p:cNvPr id="5" name="Picture 7" descr="Sin título-23">
            <a:extLst>
              <a:ext uri="{FF2B5EF4-FFF2-40B4-BE49-F238E27FC236}">
                <a16:creationId xmlns:a16="http://schemas.microsoft.com/office/drawing/2014/main" id="{8430124C-A564-7093-05FF-EAF8D9BC7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2"/>
          <a:stretch>
            <a:fillRect/>
          </a:stretch>
        </p:blipFill>
        <p:spPr bwMode="auto">
          <a:xfrm>
            <a:off x="467544" y="1916832"/>
            <a:ext cx="5102183" cy="316835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6806EF8-96DA-8DBE-C814-C742A58D7B06}"/>
              </a:ext>
            </a:extLst>
          </p:cNvPr>
          <p:cNvSpPr/>
          <p:nvPr/>
        </p:nvSpPr>
        <p:spPr>
          <a:xfrm flipH="1">
            <a:off x="385666" y="2132856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FA13C6B-9006-2DE2-0BC9-5B1144D91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651" y="2319892"/>
            <a:ext cx="3141306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Leucoplasia cándida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0298C9B5-4988-2F89-6AB5-03690BA56CC8}"/>
              </a:ext>
            </a:extLst>
          </p:cNvPr>
          <p:cNvCxnSpPr>
            <a:cxnSpLocks/>
          </p:cNvCxnSpPr>
          <p:nvPr/>
        </p:nvCxnSpPr>
        <p:spPr>
          <a:xfrm>
            <a:off x="7308304" y="2889077"/>
            <a:ext cx="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0">
            <a:extLst>
              <a:ext uri="{FF2B5EF4-FFF2-40B4-BE49-F238E27FC236}">
                <a16:creationId xmlns:a16="http://schemas.microsoft.com/office/drawing/2014/main" id="{A76C6A49-400A-DA52-CB56-04B1D8D00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651" y="3443013"/>
            <a:ext cx="3141306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Variedad homogénea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Variedad nodular</a:t>
            </a:r>
          </a:p>
        </p:txBody>
      </p:sp>
    </p:spTree>
    <p:extLst>
      <p:ext uri="{BB962C8B-B14F-4D97-AF65-F5344CB8AC3E}">
        <p14:creationId xmlns:p14="http://schemas.microsoft.com/office/powerpoint/2010/main" val="209953041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15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4B0A5-C792-26B6-BA4E-A88D38055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39475C0-350F-1AB1-E3F0-04DFAA819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798F7C5-8B89-F891-3724-8FBA2F5BFB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C9DADA86-1A1C-A634-4224-61E217489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05273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Absceso periodontal</a:t>
            </a:r>
          </a:p>
        </p:txBody>
      </p:sp>
      <p:pic>
        <p:nvPicPr>
          <p:cNvPr id="3" name="Picture 2" descr="40">
            <a:extLst>
              <a:ext uri="{FF2B5EF4-FFF2-40B4-BE49-F238E27FC236}">
                <a16:creationId xmlns:a16="http://schemas.microsoft.com/office/drawing/2014/main" id="{7C0E4CFC-7E37-CD84-F5E5-4472CF06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6" y="2768352"/>
            <a:ext cx="4724400" cy="31543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41">
            <a:extLst>
              <a:ext uri="{FF2B5EF4-FFF2-40B4-BE49-F238E27FC236}">
                <a16:creationId xmlns:a16="http://schemas.microsoft.com/office/drawing/2014/main" id="{A2BCC830-41F1-BD30-E852-FB03FF5B8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217" y="1832248"/>
            <a:ext cx="4722812" cy="31432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558EB71-4AE3-E3CE-39AC-FE26F4AD7D51}"/>
              </a:ext>
            </a:extLst>
          </p:cNvPr>
          <p:cNvSpPr/>
          <p:nvPr/>
        </p:nvSpPr>
        <p:spPr>
          <a:xfrm flipH="1">
            <a:off x="3886924" y="322683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79305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5D980-66E5-C393-548B-C3E9A2673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4813FFB-6F8C-2035-128D-181997E64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5D12165-3878-A4FA-D63C-64070DBF17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362B2666-495F-54C7-4E11-1CB2AA527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91994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Leucoplasia cándida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469A204-A1BC-7DDE-896C-9E82B1FDB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651" y="2319892"/>
            <a:ext cx="3141306" cy="25506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Etiología multifuncional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Tabaco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Prótesis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Bruxismo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Displasia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HIV</a:t>
            </a:r>
          </a:p>
        </p:txBody>
      </p:sp>
      <p:pic>
        <p:nvPicPr>
          <p:cNvPr id="9" name="Picture 1030" descr="Sin título-24">
            <a:extLst>
              <a:ext uri="{FF2B5EF4-FFF2-40B4-BE49-F238E27FC236}">
                <a16:creationId xmlns:a16="http://schemas.microsoft.com/office/drawing/2014/main" id="{B1AD6B40-D9EF-F4D5-9BA9-C3BC79B3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 r="8621"/>
          <a:stretch>
            <a:fillRect/>
          </a:stretch>
        </p:blipFill>
        <p:spPr bwMode="auto">
          <a:xfrm>
            <a:off x="467543" y="1921015"/>
            <a:ext cx="5127377" cy="395625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A3FCEE5-4E42-A914-4422-562895EE0D8D}"/>
              </a:ext>
            </a:extLst>
          </p:cNvPr>
          <p:cNvSpPr/>
          <p:nvPr/>
        </p:nvSpPr>
        <p:spPr>
          <a:xfrm flipH="1">
            <a:off x="385666" y="2132856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46849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6D241-A066-7A73-3E9A-F3DF6BDEA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4942ED1-EF49-888F-7542-398806622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0F6F9F7-4EA2-7C93-9343-B39B384FD5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DCFA7C8-DE00-4D7D-3CAB-D0F5D41C9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55679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Glosistis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rómbica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F56C1D6-D2A2-B2CE-7BC8-C9439F58D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573" y="2311957"/>
            <a:ext cx="3370853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Inmunosupresión iatrogénica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DE3AB36-1512-FC70-AC4E-FFEC276D6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346" y="3408641"/>
            <a:ext cx="3141306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Glositis romboidal media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1E23C0F-0EF3-D73D-89CD-9C0239B7D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573" y="4790114"/>
            <a:ext cx="3370853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Eventualmente con queilitis angular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41EB5B5-1531-2901-D4A9-EA4A3BC05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216" y="3411888"/>
            <a:ext cx="1525726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Solitaria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E7A255AA-EA09-3930-A4C3-1B0B73BD4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3270141"/>
            <a:ext cx="1960883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Eventualmente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antibioterapia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2AEA4E97-7DE1-4566-7485-3525F5CC244A}"/>
              </a:ext>
            </a:extLst>
          </p:cNvPr>
          <p:cNvCxnSpPr>
            <a:cxnSpLocks/>
          </p:cNvCxnSpPr>
          <p:nvPr/>
        </p:nvCxnSpPr>
        <p:spPr>
          <a:xfrm>
            <a:off x="4572000" y="2799766"/>
            <a:ext cx="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A34529A7-B063-99B0-8512-9719B77FCBD0}"/>
              </a:ext>
            </a:extLst>
          </p:cNvPr>
          <p:cNvCxnSpPr>
            <a:cxnSpLocks/>
          </p:cNvCxnSpPr>
          <p:nvPr/>
        </p:nvCxnSpPr>
        <p:spPr>
          <a:xfrm flipV="1">
            <a:off x="4578626" y="4167918"/>
            <a:ext cx="0" cy="3565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B83BB84-6983-E30A-C9E1-8488EA2E8BD4}"/>
              </a:ext>
            </a:extLst>
          </p:cNvPr>
          <p:cNvCxnSpPr>
            <a:cxnSpLocks/>
          </p:cNvCxnSpPr>
          <p:nvPr/>
        </p:nvCxnSpPr>
        <p:spPr>
          <a:xfrm flipH="1">
            <a:off x="6204790" y="3591854"/>
            <a:ext cx="44983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D5DCA7AD-611A-7E16-C6D4-30AD2E062588}"/>
              </a:ext>
            </a:extLst>
          </p:cNvPr>
          <p:cNvCxnSpPr>
            <a:cxnSpLocks/>
          </p:cNvCxnSpPr>
          <p:nvPr/>
        </p:nvCxnSpPr>
        <p:spPr>
          <a:xfrm>
            <a:off x="2469737" y="3591854"/>
            <a:ext cx="41683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9585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3" grpId="0" animBg="1" autoUpdateAnimBg="0"/>
      <p:bldP spid="5" grpId="0" animBg="1" autoUpdateAnimBg="0"/>
      <p:bldP spid="6" grpId="0" animBg="1" autoUpdateAnimBg="0"/>
      <p:bldP spid="8" grpId="0" animBg="1" autoUpdateAnimBg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34DF6470-8C02-A156-BB68-A47EE2C24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41" y="980728"/>
            <a:ext cx="5622925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Lengua negra vellosa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34715B7-289B-355D-B72A-BAF1943624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1027" descr="Sin título-25">
            <a:extLst>
              <a:ext uri="{FF2B5EF4-FFF2-40B4-BE49-F238E27FC236}">
                <a16:creationId xmlns:a16="http://schemas.microsoft.com/office/drawing/2014/main" id="{DA3FC6C9-E3B3-2A2D-0948-9E7A684D7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85" y="1716157"/>
            <a:ext cx="7498630" cy="455598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498BBA3-F9F5-1475-C060-4D7C5004D858}"/>
              </a:ext>
            </a:extLst>
          </p:cNvPr>
          <p:cNvSpPr/>
          <p:nvPr/>
        </p:nvSpPr>
        <p:spPr>
          <a:xfrm flipH="1">
            <a:off x="8239437" y="1844824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CC6E-C302-606E-802D-BD3B4166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9B65C83A-747A-33A4-B7F9-1FA9C80D6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989892"/>
            <a:ext cx="2685729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Variantes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0AEAEF-CB4D-3204-F4DB-7E5EEAE469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BE2EA240-54BB-FF10-D2F8-B98E29B8E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961365"/>
            <a:ext cx="2685729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Pseudomembranosa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Eritematosa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Hiperplásica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Queilitis angular</a:t>
            </a:r>
          </a:p>
        </p:txBody>
      </p:sp>
      <p:pic>
        <p:nvPicPr>
          <p:cNvPr id="3" name="Picture 4" descr="Sin título-26">
            <a:extLst>
              <a:ext uri="{FF2B5EF4-FFF2-40B4-BE49-F238E27FC236}">
                <a16:creationId xmlns:a16="http://schemas.microsoft.com/office/drawing/2014/main" id="{29F06CDC-99C8-D167-0E4C-BE45D6163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2060848"/>
            <a:ext cx="5173305" cy="367240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F056A4A-4E5A-4902-7CE2-CB4F1074084E}"/>
              </a:ext>
            </a:extLst>
          </p:cNvPr>
          <p:cNvSpPr/>
          <p:nvPr/>
        </p:nvSpPr>
        <p:spPr>
          <a:xfrm flipH="1">
            <a:off x="3914057" y="2205144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04630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2" grpId="0" animBg="1" autoUpdateAnimBg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42A64-BF26-6D8B-6D64-28E804B66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CE7B464B-84BF-7AD4-0C48-3E19BDCA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989892"/>
            <a:ext cx="2685729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Variantes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92D4E1C-9A82-AB85-B5B4-AA847BC926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85B6A413-0F8A-A802-8FA3-5F190784A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961365"/>
            <a:ext cx="2685729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Pseudomembranosa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Eritematosa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Hiperplásica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Queilitis angular</a:t>
            </a:r>
          </a:p>
        </p:txBody>
      </p:sp>
      <p:pic>
        <p:nvPicPr>
          <p:cNvPr id="6" name="Picture 4" descr="Sin título-27">
            <a:extLst>
              <a:ext uri="{FF2B5EF4-FFF2-40B4-BE49-F238E27FC236}">
                <a16:creationId xmlns:a16="http://schemas.microsoft.com/office/drawing/2014/main" id="{E57C2C37-1C72-4DE6-B29E-AAA05206E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2060848"/>
            <a:ext cx="5173305" cy="367240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C3D2C05-1034-2D76-DA3F-9DD7163634E8}"/>
              </a:ext>
            </a:extLst>
          </p:cNvPr>
          <p:cNvSpPr/>
          <p:nvPr/>
        </p:nvSpPr>
        <p:spPr>
          <a:xfrm flipH="1">
            <a:off x="3914057" y="2205144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892428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2" grpId="0" animBg="1" autoUpdateAnimBg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3C3EB-2902-4F28-DC42-A5029619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76FD4043-7ED6-9BD4-6E99-EEACA3606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989892"/>
            <a:ext cx="2685729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Variantes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9FB53F-FF41-5882-C1CA-75CF666A02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C30387B3-006C-78D1-AE6F-E40088A90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961365"/>
            <a:ext cx="2685729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Pseudomembranosa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Eritematosa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Hiperplásica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Queilitis angular</a:t>
            </a:r>
          </a:p>
        </p:txBody>
      </p:sp>
      <p:pic>
        <p:nvPicPr>
          <p:cNvPr id="3" name="Picture 4" descr="Sin título-28">
            <a:extLst>
              <a:ext uri="{FF2B5EF4-FFF2-40B4-BE49-F238E27FC236}">
                <a16:creationId xmlns:a16="http://schemas.microsoft.com/office/drawing/2014/main" id="{93E849E1-BCEE-EFF7-583B-58D51092A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252" y="2051252"/>
            <a:ext cx="5066748" cy="369159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4436637-B958-2478-849A-7ECC1BF2A38A}"/>
              </a:ext>
            </a:extLst>
          </p:cNvPr>
          <p:cNvSpPr/>
          <p:nvPr/>
        </p:nvSpPr>
        <p:spPr>
          <a:xfrm flipH="1">
            <a:off x="3995654" y="2205144"/>
            <a:ext cx="163195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64486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2" grpId="0" animBg="1" autoUpdateAnimBg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166E7-4F0C-1ED5-0244-6403D6351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D8531BDB-2571-68EF-F8E5-4D48090BF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989892"/>
            <a:ext cx="2685729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Variantes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129EB7-DA8C-2FE6-0976-A8FAB9F914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E0173602-0FDB-7BD9-8FB7-CDF9A9114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2961365"/>
            <a:ext cx="2685729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Pseudomembranosa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Eritematosa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Hiperplásica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Queilitis angular</a:t>
            </a:r>
          </a:p>
        </p:txBody>
      </p:sp>
      <p:pic>
        <p:nvPicPr>
          <p:cNvPr id="7" name="Picture 1028" descr="Sin título-29">
            <a:extLst>
              <a:ext uri="{FF2B5EF4-FFF2-40B4-BE49-F238E27FC236}">
                <a16:creationId xmlns:a16="http://schemas.microsoft.com/office/drawing/2014/main" id="{551A7ECB-0F96-9842-050B-BCF54B82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/>
          <a:stretch>
            <a:fillRect/>
          </a:stretch>
        </p:blipFill>
        <p:spPr bwMode="auto">
          <a:xfrm>
            <a:off x="3995654" y="2051251"/>
            <a:ext cx="5153251" cy="374001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5603D11-E1D6-2BF4-1AD7-C180676D9C86}"/>
              </a:ext>
            </a:extLst>
          </p:cNvPr>
          <p:cNvSpPr/>
          <p:nvPr/>
        </p:nvSpPr>
        <p:spPr>
          <a:xfrm flipH="1">
            <a:off x="3914056" y="2205144"/>
            <a:ext cx="163195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37823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2" grpId="0" animBg="1" autoUpdateAnimBg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2A259-F747-98CE-13C2-0F530C9B2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02E044A6-D500-8412-129C-44B7ADA9F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135" y="851486"/>
            <a:ext cx="2685729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Variantes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9FCBC8-8425-44A5-7FF2-CE4AD9D778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3" name="Picture 1031" descr="Sin título-30">
            <a:extLst>
              <a:ext uri="{FF2B5EF4-FFF2-40B4-BE49-F238E27FC236}">
                <a16:creationId xmlns:a16="http://schemas.microsoft.com/office/drawing/2014/main" id="{6F7B4F2F-A7E3-FC17-DC6A-844C5EC7B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75" y="1412776"/>
            <a:ext cx="3656012" cy="22129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32" descr="Sin título-31">
            <a:extLst>
              <a:ext uri="{FF2B5EF4-FFF2-40B4-BE49-F238E27FC236}">
                <a16:creationId xmlns:a16="http://schemas.microsoft.com/office/drawing/2014/main" id="{6E348F2D-7E81-3608-C0F0-DF12205C2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75" y="1408013"/>
            <a:ext cx="3657600" cy="22177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33" descr="Sin título-32">
            <a:extLst>
              <a:ext uri="{FF2B5EF4-FFF2-40B4-BE49-F238E27FC236}">
                <a16:creationId xmlns:a16="http://schemas.microsoft.com/office/drawing/2014/main" id="{02CA548E-6058-006F-6854-B26E19C2D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75" y="4094163"/>
            <a:ext cx="3656012" cy="22256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34" descr="Sin título-33">
            <a:extLst>
              <a:ext uri="{FF2B5EF4-FFF2-40B4-BE49-F238E27FC236}">
                <a16:creationId xmlns:a16="http://schemas.microsoft.com/office/drawing/2014/main" id="{BBA15C6F-184A-4B88-4C73-BABD29ACF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8" y="4097338"/>
            <a:ext cx="3657600" cy="2209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F194CB7C-6078-C9BA-A8CD-3DBAC8FD9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75" y="3625751"/>
            <a:ext cx="2685729" cy="34624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Pseudomembranosa</a:t>
            </a:r>
            <a:endParaRPr lang="es-ES_tradnl" altLang="es-ES" sz="12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55BD81-01EC-DF47-E6F4-D848D0E2C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5575" y="3620957"/>
            <a:ext cx="2685729" cy="34624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Eritematosa</a:t>
            </a:r>
            <a:endParaRPr lang="es-ES_tradnl" altLang="es-ES" sz="12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BB2DAD25-8611-5B5A-080C-B6165E448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75" y="6329195"/>
            <a:ext cx="2685729" cy="34624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200" dirty="0" err="1">
                <a:latin typeface="Palatino" pitchFamily="2" charset="77"/>
                <a:ea typeface="Palatino" pitchFamily="2" charset="77"/>
              </a:rPr>
              <a:t>Hiperplástica</a:t>
            </a:r>
            <a:endParaRPr lang="es-ES_tradnl" altLang="es-ES" sz="12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35A1D0BC-F3A8-085A-2361-FE55A6D2D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5575" y="6324401"/>
            <a:ext cx="2685729" cy="34624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Queilitis angular</a:t>
            </a:r>
            <a:endParaRPr lang="es-ES_tradnl" altLang="es-ES" sz="12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4D8E2F2-FEAC-6161-6481-E83DC0E6C20B}"/>
              </a:ext>
            </a:extLst>
          </p:cNvPr>
          <p:cNvSpPr/>
          <p:nvPr/>
        </p:nvSpPr>
        <p:spPr>
          <a:xfrm flipH="1">
            <a:off x="4117389" y="1510015"/>
            <a:ext cx="163195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C90453F-74E3-5B95-6C5C-D12AC1D3ED08}"/>
              </a:ext>
            </a:extLst>
          </p:cNvPr>
          <p:cNvSpPr/>
          <p:nvPr/>
        </p:nvSpPr>
        <p:spPr>
          <a:xfrm flipH="1">
            <a:off x="8411093" y="1510015"/>
            <a:ext cx="163195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C30EE9D-497A-68E9-E921-9F19EF456342}"/>
              </a:ext>
            </a:extLst>
          </p:cNvPr>
          <p:cNvSpPr/>
          <p:nvPr/>
        </p:nvSpPr>
        <p:spPr>
          <a:xfrm flipH="1">
            <a:off x="4117389" y="4193580"/>
            <a:ext cx="163195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5DD9B77-6EB8-D375-8B1A-20AEEAA28EB2}"/>
              </a:ext>
            </a:extLst>
          </p:cNvPr>
          <p:cNvSpPr/>
          <p:nvPr/>
        </p:nvSpPr>
        <p:spPr>
          <a:xfrm flipH="1">
            <a:off x="8411093" y="4193580"/>
            <a:ext cx="163195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95987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10" grpId="0" animBg="1" autoUpdateAnimBg="0"/>
      <p:bldP spid="11" grpId="0" animBg="1" autoUpdateAnimBg="0"/>
      <p:bldP spid="12" grpId="0" animBg="1" autoUpdateAnimBg="0"/>
      <p:bldP spid="13" grpId="0" animBg="1" autoUpdateAnimBg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939F0-7643-F025-442F-095EBC07D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B2FE0B68-51E3-0FC4-651F-1AF24E670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41" y="980728"/>
            <a:ext cx="5622925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y VIH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A773CB-08A2-175D-CDFB-676509320E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92731050-BD9F-9039-DED5-C27C5F594BAA}"/>
              </a:ext>
            </a:extLst>
          </p:cNvPr>
          <p:cNvGrpSpPr/>
          <p:nvPr/>
        </p:nvGrpSpPr>
        <p:grpSpPr>
          <a:xfrm>
            <a:off x="995957" y="2204864"/>
            <a:ext cx="7152086" cy="3975100"/>
            <a:chOff x="-1127834" y="1902172"/>
            <a:chExt cx="7152086" cy="3975100"/>
          </a:xfrm>
        </p:grpSpPr>
        <p:pic>
          <p:nvPicPr>
            <p:cNvPr id="5" name="Picture 4" descr="Sin título-36">
              <a:extLst>
                <a:ext uri="{FF2B5EF4-FFF2-40B4-BE49-F238E27FC236}">
                  <a16:creationId xmlns:a16="http://schemas.microsoft.com/office/drawing/2014/main" id="{9DA4D17F-E245-2A94-D28C-F3DB97D765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204"/>
            <a:stretch>
              <a:fillRect/>
            </a:stretch>
          </p:blipFill>
          <p:spPr bwMode="auto">
            <a:xfrm>
              <a:off x="2784252" y="3680454"/>
              <a:ext cx="3240000" cy="219681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 descr="Sin título-35">
              <a:extLst>
                <a:ext uri="{FF2B5EF4-FFF2-40B4-BE49-F238E27FC236}">
                  <a16:creationId xmlns:a16="http://schemas.microsoft.com/office/drawing/2014/main" id="{BDE7E8CA-4E4D-AE8A-1D0C-520CA9EFA2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252" y="1902172"/>
              <a:ext cx="3240000" cy="196438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Sin título-34">
              <a:extLst>
                <a:ext uri="{FF2B5EF4-FFF2-40B4-BE49-F238E27FC236}">
                  <a16:creationId xmlns:a16="http://schemas.microsoft.com/office/drawing/2014/main" id="{D8648D55-6784-C8B0-B461-C2482C7D9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7834" y="1905000"/>
              <a:ext cx="3912086" cy="397227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ángulo 8">
            <a:extLst>
              <a:ext uri="{FF2B5EF4-FFF2-40B4-BE49-F238E27FC236}">
                <a16:creationId xmlns:a16="http://schemas.microsoft.com/office/drawing/2014/main" id="{17B75198-8A45-5835-238C-F9CC5BA06098}"/>
              </a:ext>
            </a:extLst>
          </p:cNvPr>
          <p:cNvSpPr/>
          <p:nvPr/>
        </p:nvSpPr>
        <p:spPr>
          <a:xfrm flipH="1">
            <a:off x="4826165" y="3791141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06FE54F-A70B-F2BE-1A90-4E702EF25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346" y="1621968"/>
            <a:ext cx="3141306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Pseudomembranosa</a:t>
            </a:r>
          </a:p>
        </p:txBody>
      </p:sp>
    </p:spTree>
    <p:extLst>
      <p:ext uri="{BB962C8B-B14F-4D97-AF65-F5344CB8AC3E}">
        <p14:creationId xmlns:p14="http://schemas.microsoft.com/office/powerpoint/2010/main" val="311943712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10" grpId="0" animBg="1" autoUpdateAnimBg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93247-9D55-3140-1412-A7D4E51BD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B53FCF9E-E7C0-8175-613C-99D54B6E3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41" y="2348880"/>
            <a:ext cx="5622925" cy="15121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oral (muguet)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puede aparecer en estadios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precoces del SIDA.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 err="1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744AC6-0108-4207-A18E-A4021825DB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256DFC7E-AE2F-30E7-3181-4C7239D17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346" y="3747863"/>
            <a:ext cx="3141306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La inmunidad está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relativamente preservada.</a:t>
            </a:r>
          </a:p>
        </p:txBody>
      </p:sp>
    </p:spTree>
    <p:extLst>
      <p:ext uri="{BB962C8B-B14F-4D97-AF65-F5344CB8AC3E}">
        <p14:creationId xmlns:p14="http://schemas.microsoft.com/office/powerpoint/2010/main" val="252325430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  <p:bldP spid="10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B3A53CE7-8F4A-E079-8B17-03070E727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D29374-4BD6-6D06-E479-F2E76547E9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3" name="Picture 15" descr="42">
            <a:extLst>
              <a:ext uri="{FF2B5EF4-FFF2-40B4-BE49-F238E27FC236}">
                <a16:creationId xmlns:a16="http://schemas.microsoft.com/office/drawing/2014/main" id="{2BEE9754-116C-8822-479D-6A1800DDA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181" y="558874"/>
            <a:ext cx="4201819" cy="630601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C93E7DC-5049-9347-5CF2-8875BE8A154D}"/>
              </a:ext>
            </a:extLst>
          </p:cNvPr>
          <p:cNvSpPr/>
          <p:nvPr/>
        </p:nvSpPr>
        <p:spPr>
          <a:xfrm flipH="1">
            <a:off x="4874888" y="107832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CBC013D-3591-6086-BFFB-57F81C402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844824"/>
            <a:ext cx="3395884" cy="221599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Caries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Pulpitis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altLang="es-ES" dirty="0"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Necrosis pulpar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altLang="es-ES" dirty="0"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Granuloma</a:t>
            </a:r>
            <a:endParaRPr lang="es-ES_tradnl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3AA38A7-235E-198D-F221-8D412D254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640361"/>
            <a:ext cx="201622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Absceso dentario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 err="1">
                <a:latin typeface="Palatino" pitchFamily="2" charset="77"/>
                <a:ea typeface="Palatino" pitchFamily="2" charset="77"/>
              </a:rPr>
              <a:t>osteoflemón</a:t>
            </a:r>
            <a:endParaRPr lang="es-ES_tradnl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41BC512-A7F9-8450-D3BE-A9E900264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510" y="4640361"/>
            <a:ext cx="201622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Quiste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radicular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FB0CF38C-FBDC-DFB4-E446-6F94D43F96FC}"/>
              </a:ext>
            </a:extLst>
          </p:cNvPr>
          <p:cNvCxnSpPr/>
          <p:nvPr/>
        </p:nvCxnSpPr>
        <p:spPr>
          <a:xfrm>
            <a:off x="2503510" y="2302731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84362E80-6EBC-C82C-B58F-3F42D456B66E}"/>
              </a:ext>
            </a:extLst>
          </p:cNvPr>
          <p:cNvCxnSpPr>
            <a:cxnSpLocks/>
          </p:cNvCxnSpPr>
          <p:nvPr/>
        </p:nvCxnSpPr>
        <p:spPr>
          <a:xfrm>
            <a:off x="2503510" y="2996952"/>
            <a:ext cx="0" cy="204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F640CF22-B21A-36ED-BA22-08CA9F1F6AB6}"/>
              </a:ext>
            </a:extLst>
          </p:cNvPr>
          <p:cNvCxnSpPr>
            <a:cxnSpLocks/>
          </p:cNvCxnSpPr>
          <p:nvPr/>
        </p:nvCxnSpPr>
        <p:spPr>
          <a:xfrm>
            <a:off x="2503510" y="3508859"/>
            <a:ext cx="0" cy="204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A7169C55-1ADE-7DF2-85EC-5691AAF8BABD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1331640" y="4055936"/>
            <a:ext cx="1171870" cy="5844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C2ED556-7F73-2C3F-1ED7-D75A30234774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2503878" y="4060815"/>
            <a:ext cx="1007744" cy="5795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3555E-6C63-9F7A-A08F-21476A23E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76567874-9CA3-497B-711D-57F448F65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41" y="980728"/>
            <a:ext cx="5622925" cy="430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Pseudomembranosa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39468F1-9E34-902F-8C03-CA5AF0473799}"/>
              </a:ext>
            </a:extLst>
          </p:cNvPr>
          <p:cNvGrpSpPr/>
          <p:nvPr/>
        </p:nvGrpSpPr>
        <p:grpSpPr>
          <a:xfrm>
            <a:off x="1126434" y="1623392"/>
            <a:ext cx="6891132" cy="4528014"/>
            <a:chOff x="457200" y="1295399"/>
            <a:chExt cx="8500709" cy="5185975"/>
          </a:xfrm>
        </p:grpSpPr>
        <p:pic>
          <p:nvPicPr>
            <p:cNvPr id="481283" name="Picture 1027" descr="Sin título-37">
              <a:extLst>
                <a:ext uri="{FF2B5EF4-FFF2-40B4-BE49-F238E27FC236}">
                  <a16:creationId xmlns:a16="http://schemas.microsoft.com/office/drawing/2014/main" id="{A485D306-7250-EC39-1844-2C81324A99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295399"/>
              <a:ext cx="4274415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1284" name="Picture 1028" descr="Sin título-38">
              <a:extLst>
                <a:ext uri="{FF2B5EF4-FFF2-40B4-BE49-F238E27FC236}">
                  <a16:creationId xmlns:a16="http://schemas.microsoft.com/office/drawing/2014/main" id="{367DCEA6-249D-6534-4E7C-EEFCAAB190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1615" y="1295399"/>
              <a:ext cx="4226294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1285" name="Picture 1029" descr="Sin título-39">
              <a:extLst>
                <a:ext uri="{FF2B5EF4-FFF2-40B4-BE49-F238E27FC236}">
                  <a16:creationId xmlns:a16="http://schemas.microsoft.com/office/drawing/2014/main" id="{4A344059-9C18-2107-4540-4F41A07D0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415" y="3887399"/>
              <a:ext cx="3962400" cy="25939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366D6F8B-A005-E95C-5C72-8CD5461B93D0}"/>
              </a:ext>
            </a:extLst>
          </p:cNvPr>
          <p:cNvSpPr/>
          <p:nvPr/>
        </p:nvSpPr>
        <p:spPr>
          <a:xfrm rot="5400000" flipH="1">
            <a:off x="4514181" y="3508300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6D4778-D5BE-300D-0B18-6C2FF781E7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0956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 animBg="1" autoUpdateAnimBg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EF2292FD-2FD8-DCA4-67DA-060B6D79F1E2}"/>
              </a:ext>
            </a:extLst>
          </p:cNvPr>
          <p:cNvGrpSpPr/>
          <p:nvPr/>
        </p:nvGrpSpPr>
        <p:grpSpPr>
          <a:xfrm>
            <a:off x="457766" y="1286718"/>
            <a:ext cx="8228466" cy="5049837"/>
            <a:chOff x="448809" y="1295400"/>
            <a:chExt cx="8228466" cy="5049837"/>
          </a:xfrm>
        </p:grpSpPr>
        <p:pic>
          <p:nvPicPr>
            <p:cNvPr id="482306" name="Picture 1026" descr="Sin título-40">
              <a:extLst>
                <a:ext uri="{FF2B5EF4-FFF2-40B4-BE49-F238E27FC236}">
                  <a16:creationId xmlns:a16="http://schemas.microsoft.com/office/drawing/2014/main" id="{5E962510-0022-4986-198E-6A82D7198C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809" y="1295400"/>
              <a:ext cx="4113666" cy="504983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2307" name="Picture 1027" descr="Sin título-41">
              <a:extLst>
                <a:ext uri="{FF2B5EF4-FFF2-40B4-BE49-F238E27FC236}">
                  <a16:creationId xmlns:a16="http://schemas.microsoft.com/office/drawing/2014/main" id="{06A95BBB-C7FB-09CB-F93B-CF18069A07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2475" y="1295400"/>
              <a:ext cx="4114800" cy="257968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2308" name="Picture 1028" descr="Sin título-42">
              <a:extLst>
                <a:ext uri="{FF2B5EF4-FFF2-40B4-BE49-F238E27FC236}">
                  <a16:creationId xmlns:a16="http://schemas.microsoft.com/office/drawing/2014/main" id="{F48755BF-E1B5-7E77-B6DB-06484FB2F4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2475" y="3875087"/>
              <a:ext cx="4114800" cy="24701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2309" name="Rectangle 1029">
            <a:extLst>
              <a:ext uri="{FF2B5EF4-FFF2-40B4-BE49-F238E27FC236}">
                <a16:creationId xmlns:a16="http://schemas.microsoft.com/office/drawing/2014/main" id="{6EA9F193-CAD9-883B-D17B-61BED1695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0537" y="768387"/>
            <a:ext cx="5622925" cy="365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Pseudomembranosa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05F9C82-A128-8FB0-2C43-856AD69FDFCE}"/>
              </a:ext>
            </a:extLst>
          </p:cNvPr>
          <p:cNvSpPr/>
          <p:nvPr/>
        </p:nvSpPr>
        <p:spPr>
          <a:xfrm flipH="1">
            <a:off x="4490121" y="3496976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3F14A4-4AAC-3C56-0DE2-0AD2B5C431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4DB008F9-65F4-A720-868E-5B35F16CB112}"/>
              </a:ext>
            </a:extLst>
          </p:cNvPr>
          <p:cNvGrpSpPr/>
          <p:nvPr/>
        </p:nvGrpSpPr>
        <p:grpSpPr>
          <a:xfrm>
            <a:off x="479480" y="1484784"/>
            <a:ext cx="8058856" cy="4859594"/>
            <a:chOff x="228600" y="1333499"/>
            <a:chExt cx="8560616" cy="5162163"/>
          </a:xfrm>
        </p:grpSpPr>
        <p:pic>
          <p:nvPicPr>
            <p:cNvPr id="483330" name="Picture 1026" descr="Sin título-43">
              <a:extLst>
                <a:ext uri="{FF2B5EF4-FFF2-40B4-BE49-F238E27FC236}">
                  <a16:creationId xmlns:a16="http://schemas.microsoft.com/office/drawing/2014/main" id="{BBDF9196-3F70-2E8D-B338-8D3F16C91B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333499"/>
              <a:ext cx="4282713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3331" name="Picture 1027" descr="Sin título-44">
              <a:extLst>
                <a:ext uri="{FF2B5EF4-FFF2-40B4-BE49-F238E27FC236}">
                  <a16:creationId xmlns:a16="http://schemas.microsoft.com/office/drawing/2014/main" id="{112FA548-3F3A-4398-ED00-FCE15F41E9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3100" y="1333499"/>
              <a:ext cx="4306116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3332" name="Picture 1028" descr="Sin título-45">
              <a:extLst>
                <a:ext uri="{FF2B5EF4-FFF2-40B4-BE49-F238E27FC236}">
                  <a16:creationId xmlns:a16="http://schemas.microsoft.com/office/drawing/2014/main" id="{774ECA57-6B11-EEA2-6A2E-B4B8D2B9A3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850" y="3925499"/>
              <a:ext cx="4254500" cy="257016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3333" name="Rectangle 1029">
            <a:extLst>
              <a:ext uri="{FF2B5EF4-FFF2-40B4-BE49-F238E27FC236}">
                <a16:creationId xmlns:a16="http://schemas.microsoft.com/office/drawing/2014/main" id="{B70CE9D2-4C33-F5D5-3F45-D56970104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150" y="930750"/>
            <a:ext cx="5622925" cy="399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Pseudomembranosa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034AAF0-7F72-36FA-14A1-28A1A73582AA}"/>
              </a:ext>
            </a:extLst>
          </p:cNvPr>
          <p:cNvSpPr/>
          <p:nvPr/>
        </p:nvSpPr>
        <p:spPr>
          <a:xfrm rot="5400000" flipH="1">
            <a:off x="4404894" y="3545836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84978EF-EE9C-63AE-FDE8-679231178D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1026">
            <a:extLst>
              <a:ext uri="{FF2B5EF4-FFF2-40B4-BE49-F238E27FC236}">
                <a16:creationId xmlns:a16="http://schemas.microsoft.com/office/drawing/2014/main" id="{C3C00F43-CB17-5F5F-E16D-F88524E9D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3837" y="976869"/>
            <a:ext cx="3616325" cy="3274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Eritematosa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DFAB815-1C3A-12B5-3655-D2A88C91ECED}"/>
              </a:ext>
            </a:extLst>
          </p:cNvPr>
          <p:cNvGrpSpPr/>
          <p:nvPr/>
        </p:nvGrpSpPr>
        <p:grpSpPr>
          <a:xfrm>
            <a:off x="684124" y="1508585"/>
            <a:ext cx="7776308" cy="4731496"/>
            <a:chOff x="313261" y="1282933"/>
            <a:chExt cx="8518034" cy="5182800"/>
          </a:xfrm>
        </p:grpSpPr>
        <p:pic>
          <p:nvPicPr>
            <p:cNvPr id="484355" name="Picture 1027" descr="Sin título-46">
              <a:extLst>
                <a:ext uri="{FF2B5EF4-FFF2-40B4-BE49-F238E27FC236}">
                  <a16:creationId xmlns:a16="http://schemas.microsoft.com/office/drawing/2014/main" id="{3B9E7733-1789-D609-F7C4-22140C85FA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61" y="1282933"/>
              <a:ext cx="4258738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4356" name="Picture 1028" descr="Sin título-47">
              <a:extLst>
                <a:ext uri="{FF2B5EF4-FFF2-40B4-BE49-F238E27FC236}">
                  <a16:creationId xmlns:a16="http://schemas.microsoft.com/office/drawing/2014/main" id="{52F67532-4AB2-063A-F1FD-61BA4ED52D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095" y="1286178"/>
              <a:ext cx="4267200" cy="2590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4357" name="Picture 1029" descr="Sin título-48">
              <a:extLst>
                <a:ext uri="{FF2B5EF4-FFF2-40B4-BE49-F238E27FC236}">
                  <a16:creationId xmlns:a16="http://schemas.microsoft.com/office/drawing/2014/main" id="{3A4F5CB9-0CB2-56BA-5750-CDF3319282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399" y="3874933"/>
              <a:ext cx="4267200" cy="25908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54F2A985-199E-2873-D4FB-33C2666A98DF}"/>
              </a:ext>
            </a:extLst>
          </p:cNvPr>
          <p:cNvSpPr/>
          <p:nvPr/>
        </p:nvSpPr>
        <p:spPr>
          <a:xfrm rot="5400000" flipH="1">
            <a:off x="4482929" y="3497704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8E9D007-F2F8-AF0F-34F1-4B16C98AA64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4354" grpId="0" animBg="1" autoUpdateAnimBg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1026">
            <a:extLst>
              <a:ext uri="{FF2B5EF4-FFF2-40B4-BE49-F238E27FC236}">
                <a16:creationId xmlns:a16="http://schemas.microsoft.com/office/drawing/2014/main" id="{D8241434-634A-02CD-AD20-DA0489182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5300" y="1196752"/>
            <a:ext cx="3082925" cy="4262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Hiperplasia</a:t>
            </a:r>
          </a:p>
        </p:txBody>
      </p:sp>
      <p:sp>
        <p:nvSpPr>
          <p:cNvPr id="485379" name="Rectangle 1027">
            <a:extLst>
              <a:ext uri="{FF2B5EF4-FFF2-40B4-BE49-F238E27FC236}">
                <a16:creationId xmlns:a16="http://schemas.microsoft.com/office/drawing/2014/main" id="{C35725B2-2EF2-DF91-1EA6-D150D9816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5263" y="1724608"/>
            <a:ext cx="2282997" cy="34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Leucoplasia cándida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0AABD58-0ADB-3FB1-094C-14E0F329D162}"/>
              </a:ext>
            </a:extLst>
          </p:cNvPr>
          <p:cNvGrpSpPr/>
          <p:nvPr/>
        </p:nvGrpSpPr>
        <p:grpSpPr>
          <a:xfrm>
            <a:off x="690000" y="2333791"/>
            <a:ext cx="7764000" cy="3404144"/>
            <a:chOff x="228600" y="1857375"/>
            <a:chExt cx="10532583" cy="4618037"/>
          </a:xfrm>
        </p:grpSpPr>
        <p:pic>
          <p:nvPicPr>
            <p:cNvPr id="485380" name="Picture 1028" descr="Sin título-49">
              <a:extLst>
                <a:ext uri="{FF2B5EF4-FFF2-40B4-BE49-F238E27FC236}">
                  <a16:creationId xmlns:a16="http://schemas.microsoft.com/office/drawing/2014/main" id="{4021680E-03F1-E11F-7B4A-D9B744DB5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857375"/>
              <a:ext cx="3505200" cy="21812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5381" name="Picture 1029" descr="Sin título-50">
              <a:extLst>
                <a:ext uri="{FF2B5EF4-FFF2-40B4-BE49-F238E27FC236}">
                  <a16:creationId xmlns:a16="http://schemas.microsoft.com/office/drawing/2014/main" id="{ADA148D1-73FD-80F2-D7AA-A283C471AF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4038600"/>
              <a:ext cx="3503613" cy="243681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5382" name="Picture 1030" descr="Sin título-51">
              <a:extLst>
                <a:ext uri="{FF2B5EF4-FFF2-40B4-BE49-F238E27FC236}">
                  <a16:creationId xmlns:a16="http://schemas.microsoft.com/office/drawing/2014/main" id="{F45A8787-602B-15A5-0578-D1CC2641DB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2213" y="1857375"/>
              <a:ext cx="7028970" cy="461803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A2A9E7C3-3207-5A0D-89C6-67976A10393D}"/>
              </a:ext>
            </a:extLst>
          </p:cNvPr>
          <p:cNvSpPr/>
          <p:nvPr/>
        </p:nvSpPr>
        <p:spPr>
          <a:xfrm flipH="1">
            <a:off x="3191364" y="3563550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B8C01AD-DCE9-838A-87EF-B1F9FF50E8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78" grpId="0" animBg="1" autoUpdateAnimBg="0"/>
      <p:bldP spid="485379" grpId="0" autoUpdateAnimBg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1026">
            <a:extLst>
              <a:ext uri="{FF2B5EF4-FFF2-40B4-BE49-F238E27FC236}">
                <a16:creationId xmlns:a16="http://schemas.microsoft.com/office/drawing/2014/main" id="{3D94B207-EB1B-AD89-ED9E-7A39E2000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7" y="980728"/>
            <a:ext cx="4683125" cy="399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Queilitis angular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7A1F4EA-1B8C-3C0F-F3A2-D6E5CFAF797D}"/>
              </a:ext>
            </a:extLst>
          </p:cNvPr>
          <p:cNvGrpSpPr/>
          <p:nvPr/>
        </p:nvGrpSpPr>
        <p:grpSpPr>
          <a:xfrm>
            <a:off x="716977" y="1484785"/>
            <a:ext cx="7710046" cy="4817426"/>
            <a:chOff x="266700" y="1244600"/>
            <a:chExt cx="8401517" cy="5249475"/>
          </a:xfrm>
        </p:grpSpPr>
        <p:pic>
          <p:nvPicPr>
            <p:cNvPr id="486403" name="Picture 1027" descr="Sin título-52">
              <a:extLst>
                <a:ext uri="{FF2B5EF4-FFF2-40B4-BE49-F238E27FC236}">
                  <a16:creationId xmlns:a16="http://schemas.microsoft.com/office/drawing/2014/main" id="{6A38A6DA-BFA0-7CE3-AAB0-46319348F6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574" y="3836600"/>
              <a:ext cx="3810000" cy="26574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6404" name="Picture 1028" descr="Sin título-53">
              <a:extLst>
                <a:ext uri="{FF2B5EF4-FFF2-40B4-BE49-F238E27FC236}">
                  <a16:creationId xmlns:a16="http://schemas.microsoft.com/office/drawing/2014/main" id="{6BBC2531-7787-1121-2C04-7B0EB57E2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" y="1244600"/>
              <a:ext cx="4189874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6405" name="Picture 1029" descr="Sin título-54">
              <a:extLst>
                <a:ext uri="{FF2B5EF4-FFF2-40B4-BE49-F238E27FC236}">
                  <a16:creationId xmlns:a16="http://schemas.microsoft.com/office/drawing/2014/main" id="{6C2E51A4-3108-57ED-7E8A-A320E657F0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3052" y="1244600"/>
              <a:ext cx="4225165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F2A1E5C-B5DF-4A03-E4D3-DA89DEE24F54}"/>
              </a:ext>
            </a:extLst>
          </p:cNvPr>
          <p:cNvSpPr/>
          <p:nvPr/>
        </p:nvSpPr>
        <p:spPr>
          <a:xfrm flipH="1">
            <a:off x="4452177" y="2674120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E7D596-FE7E-C2AA-61DF-FEFAC1C54E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02" grpId="0" animBg="1" autoUpdateAnimBg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1026">
            <a:extLst>
              <a:ext uri="{FF2B5EF4-FFF2-40B4-BE49-F238E27FC236}">
                <a16:creationId xmlns:a16="http://schemas.microsoft.com/office/drawing/2014/main" id="{D7443058-3126-C33C-76D2-AEAC4BD74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0537" y="958719"/>
            <a:ext cx="5622925" cy="477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Leucoplasia vellosa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1F61542-2AD1-1334-FAA3-FB512675D80C}"/>
              </a:ext>
            </a:extLst>
          </p:cNvPr>
          <p:cNvGrpSpPr/>
          <p:nvPr/>
        </p:nvGrpSpPr>
        <p:grpSpPr>
          <a:xfrm>
            <a:off x="683568" y="1575357"/>
            <a:ext cx="7776864" cy="4649850"/>
            <a:chOff x="330831" y="1322387"/>
            <a:chExt cx="8609808" cy="5147875"/>
          </a:xfrm>
        </p:grpSpPr>
        <p:pic>
          <p:nvPicPr>
            <p:cNvPr id="487427" name="Picture 1027" descr="Sin título-55">
              <a:extLst>
                <a:ext uri="{FF2B5EF4-FFF2-40B4-BE49-F238E27FC236}">
                  <a16:creationId xmlns:a16="http://schemas.microsoft.com/office/drawing/2014/main" id="{36C25BE1-E35C-20DC-888E-53C5400808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831" y="1322387"/>
              <a:ext cx="4282295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7428" name="Picture 1028" descr="Sin título-56">
              <a:extLst>
                <a:ext uri="{FF2B5EF4-FFF2-40B4-BE49-F238E27FC236}">
                  <a16:creationId xmlns:a16="http://schemas.microsoft.com/office/drawing/2014/main" id="{62484FCD-0DAD-7CF8-FC73-EDE6FAA513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126" y="1322387"/>
              <a:ext cx="4327513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7429" name="Picture 1029" descr="Sin título-57">
              <a:extLst>
                <a:ext uri="{FF2B5EF4-FFF2-40B4-BE49-F238E27FC236}">
                  <a16:creationId xmlns:a16="http://schemas.microsoft.com/office/drawing/2014/main" id="{C215EF1C-63F6-DC3F-8FDB-7799B135C3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9526" y="3914387"/>
              <a:ext cx="4267200" cy="25558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D5D4C6B7-5FD3-B322-657E-58272E46E229}"/>
              </a:ext>
            </a:extLst>
          </p:cNvPr>
          <p:cNvSpPr/>
          <p:nvPr/>
        </p:nvSpPr>
        <p:spPr>
          <a:xfrm flipH="1">
            <a:off x="4469700" y="2578273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AA1E960-8801-77D1-A036-785B29893C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426" grpId="0" animBg="1" autoUpdateAnimBg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1026">
            <a:extLst>
              <a:ext uri="{FF2B5EF4-FFF2-40B4-BE49-F238E27FC236}">
                <a16:creationId xmlns:a16="http://schemas.microsoft.com/office/drawing/2014/main" id="{67C0A35B-00D3-DCBB-CDF5-869C13767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0" y="737604"/>
            <a:ext cx="5851525" cy="477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Estomatitis protética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E452647-56EF-816A-7541-3693EE7851F6}"/>
              </a:ext>
            </a:extLst>
          </p:cNvPr>
          <p:cNvGrpSpPr/>
          <p:nvPr/>
        </p:nvGrpSpPr>
        <p:grpSpPr>
          <a:xfrm>
            <a:off x="1182924" y="1245298"/>
            <a:ext cx="6778152" cy="5246963"/>
            <a:chOff x="1104899" y="1233488"/>
            <a:chExt cx="6778152" cy="5246963"/>
          </a:xfrm>
        </p:grpSpPr>
        <p:pic>
          <p:nvPicPr>
            <p:cNvPr id="488451" name="Picture 1027" descr="Sin título-58">
              <a:extLst>
                <a:ext uri="{FF2B5EF4-FFF2-40B4-BE49-F238E27FC236}">
                  <a16:creationId xmlns:a16="http://schemas.microsoft.com/office/drawing/2014/main" id="{2BC62A6F-5230-0F3B-99BA-541A69199F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899" y="1233488"/>
              <a:ext cx="4415316" cy="29155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8452" name="Picture 1028" descr="Sin título-59">
              <a:extLst>
                <a:ext uri="{FF2B5EF4-FFF2-40B4-BE49-F238E27FC236}">
                  <a16:creationId xmlns:a16="http://schemas.microsoft.com/office/drawing/2014/main" id="{C70A0793-4F83-668B-5C5E-E002499125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8297" y="1239524"/>
              <a:ext cx="2384754" cy="2880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8453" name="Picture 1029" descr="Sin título-60">
              <a:extLst>
                <a:ext uri="{FF2B5EF4-FFF2-40B4-BE49-F238E27FC236}">
                  <a16:creationId xmlns:a16="http://schemas.microsoft.com/office/drawing/2014/main" id="{5CCBEAB7-CF8D-8645-0D5C-A2D9F317EA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899" y="4113488"/>
              <a:ext cx="3317875" cy="23653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8454" name="Picture 1030" descr="Sin título-61">
              <a:extLst>
                <a:ext uri="{FF2B5EF4-FFF2-40B4-BE49-F238E27FC236}">
                  <a16:creationId xmlns:a16="http://schemas.microsoft.com/office/drawing/2014/main" id="{314B88D0-B440-0C0E-05C7-EA92D47EEC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2774" y="4111901"/>
              <a:ext cx="3454400" cy="23685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411383EC-5DAF-061B-8D23-CB1CBEA50604}"/>
              </a:ext>
            </a:extLst>
          </p:cNvPr>
          <p:cNvSpPr/>
          <p:nvPr/>
        </p:nvSpPr>
        <p:spPr>
          <a:xfrm flipH="1">
            <a:off x="5494444" y="3109410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11947BA-D6FE-DF23-A72C-38682456A1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0" grpId="0" animBg="1" autoUpdateAnimBg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>
            <a:extLst>
              <a:ext uri="{FF2B5EF4-FFF2-40B4-BE49-F238E27FC236}">
                <a16:creationId xmlns:a16="http://schemas.microsoft.com/office/drawing/2014/main" id="{03BFF4E3-8A91-9E12-DC12-540E8F522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019" y="836712"/>
            <a:ext cx="5851525" cy="399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Estomatitis protética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C8A5FBC-7061-DEF4-F8AE-623B9437EC69}"/>
              </a:ext>
            </a:extLst>
          </p:cNvPr>
          <p:cNvGrpSpPr/>
          <p:nvPr/>
        </p:nvGrpSpPr>
        <p:grpSpPr>
          <a:xfrm>
            <a:off x="558327" y="1311970"/>
            <a:ext cx="8027345" cy="5171688"/>
            <a:chOff x="258765" y="1244600"/>
            <a:chExt cx="8027345" cy="5171688"/>
          </a:xfrm>
        </p:grpSpPr>
        <p:pic>
          <p:nvPicPr>
            <p:cNvPr id="489475" name="Picture 3" descr="Sin título-62">
              <a:extLst>
                <a:ext uri="{FF2B5EF4-FFF2-40B4-BE49-F238E27FC236}">
                  <a16:creationId xmlns:a16="http://schemas.microsoft.com/office/drawing/2014/main" id="{31A23675-6010-6A01-239D-26BBC925B0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765" y="1244600"/>
              <a:ext cx="4084455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9476" name="Picture 4" descr="Sin título-63">
              <a:extLst>
                <a:ext uri="{FF2B5EF4-FFF2-40B4-BE49-F238E27FC236}">
                  <a16:creationId xmlns:a16="http://schemas.microsoft.com/office/drawing/2014/main" id="{7A902E3A-4A50-AFD3-586E-BB18504AC3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220" y="1244600"/>
              <a:ext cx="3942890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9477" name="Picture 5" descr="Sin título-64">
              <a:extLst>
                <a:ext uri="{FF2B5EF4-FFF2-40B4-BE49-F238E27FC236}">
                  <a16:creationId xmlns:a16="http://schemas.microsoft.com/office/drawing/2014/main" id="{831DBA1C-B39B-CDF3-1C68-927A29527D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2516" y="3836600"/>
              <a:ext cx="4114800" cy="257968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0F4E2B3-06CC-9B55-7EC1-DB4976A41DC6}"/>
              </a:ext>
            </a:extLst>
          </p:cNvPr>
          <p:cNvSpPr/>
          <p:nvPr/>
        </p:nvSpPr>
        <p:spPr>
          <a:xfrm flipH="1">
            <a:off x="4557600" y="2829033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0BD175-26D1-FF8D-8C8E-C3D115769E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>
            <a:extLst>
              <a:ext uri="{FF2B5EF4-FFF2-40B4-BE49-F238E27FC236}">
                <a16:creationId xmlns:a16="http://schemas.microsoft.com/office/drawing/2014/main" id="{69EB6075-6CC5-D423-1950-7B2793A21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837" y="686960"/>
            <a:ext cx="5902325" cy="477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Ulceras inespecíficas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DFC66E9-9B0B-AF1F-EBF3-828AE605A3E2}"/>
              </a:ext>
            </a:extLst>
          </p:cNvPr>
          <p:cNvGrpSpPr/>
          <p:nvPr/>
        </p:nvGrpSpPr>
        <p:grpSpPr>
          <a:xfrm>
            <a:off x="733787" y="1235832"/>
            <a:ext cx="7676425" cy="5417750"/>
            <a:chOff x="596899" y="1230312"/>
            <a:chExt cx="7676425" cy="5417750"/>
          </a:xfrm>
        </p:grpSpPr>
        <p:pic>
          <p:nvPicPr>
            <p:cNvPr id="490499" name="Picture 3" descr="Sin título-65">
              <a:extLst>
                <a:ext uri="{FF2B5EF4-FFF2-40B4-BE49-F238E27FC236}">
                  <a16:creationId xmlns:a16="http://schemas.microsoft.com/office/drawing/2014/main" id="{7CBF770F-275E-131A-61FC-B70820D5FF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899" y="1230312"/>
              <a:ext cx="4003876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0500" name="Picture 4" descr="Sin título-66">
              <a:extLst>
                <a:ext uri="{FF2B5EF4-FFF2-40B4-BE49-F238E27FC236}">
                  <a16:creationId xmlns:a16="http://schemas.microsoft.com/office/drawing/2014/main" id="{41F3D371-585D-DF05-1172-50C75E390A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0775" y="1230312"/>
              <a:ext cx="3672549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0501" name="Picture 5" descr="Sin título-67">
              <a:extLst>
                <a:ext uri="{FF2B5EF4-FFF2-40B4-BE49-F238E27FC236}">
                  <a16:creationId xmlns:a16="http://schemas.microsoft.com/office/drawing/2014/main" id="{70255AF1-D255-C8B5-D31B-EE8D2CBA0B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8950" y="3822312"/>
              <a:ext cx="3803650" cy="28257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896526B5-7934-F1A4-C7BC-8FAB18763E99}"/>
              </a:ext>
            </a:extLst>
          </p:cNvPr>
          <p:cNvSpPr/>
          <p:nvPr/>
        </p:nvSpPr>
        <p:spPr>
          <a:xfrm flipH="1">
            <a:off x="4655785" y="1484784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99CE7B-6AE8-788D-A845-1BB5E75453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49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B069C-BF9E-C53E-F9B6-59711A000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DD1F8DE-F0B3-1997-9D4F-950BF097C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DA492B5-D510-6A1B-42E1-97019007AF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2" descr="44">
            <a:extLst>
              <a:ext uri="{FF2B5EF4-FFF2-40B4-BE49-F238E27FC236}">
                <a16:creationId xmlns:a16="http://schemas.microsoft.com/office/drawing/2014/main" id="{2E88085D-DE48-11E6-8171-030A321BD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6950"/>
            <a:ext cx="4800600" cy="3200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43">
            <a:extLst>
              <a:ext uri="{FF2B5EF4-FFF2-40B4-BE49-F238E27FC236}">
                <a16:creationId xmlns:a16="http://schemas.microsoft.com/office/drawing/2014/main" id="{0465BBD5-980B-658F-FDA2-E027D7F2A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330" y="3200400"/>
            <a:ext cx="4800600" cy="32019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7E47D07-0946-9D93-1424-3E91E964D562}"/>
              </a:ext>
            </a:extLst>
          </p:cNvPr>
          <p:cNvSpPr/>
          <p:nvPr/>
        </p:nvSpPr>
        <p:spPr>
          <a:xfrm rot="16200000" flipH="1">
            <a:off x="4639527" y="258819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98102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>
            <a:extLst>
              <a:ext uri="{FF2B5EF4-FFF2-40B4-BE49-F238E27FC236}">
                <a16:creationId xmlns:a16="http://schemas.microsoft.com/office/drawing/2014/main" id="{85D315F8-C10F-18FF-47E0-5B8B81126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837" y="758716"/>
            <a:ext cx="5902325" cy="477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Ulceras inespecíficas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60C75AB1-18E3-D31B-E36F-E33373BD3847}"/>
              </a:ext>
            </a:extLst>
          </p:cNvPr>
          <p:cNvGrpSpPr/>
          <p:nvPr/>
        </p:nvGrpSpPr>
        <p:grpSpPr>
          <a:xfrm>
            <a:off x="637002" y="1268760"/>
            <a:ext cx="7869996" cy="5262175"/>
            <a:chOff x="450852" y="1239838"/>
            <a:chExt cx="7869996" cy="5262175"/>
          </a:xfrm>
        </p:grpSpPr>
        <p:pic>
          <p:nvPicPr>
            <p:cNvPr id="491523" name="Picture 3" descr="Sin título-68">
              <a:extLst>
                <a:ext uri="{FF2B5EF4-FFF2-40B4-BE49-F238E27FC236}">
                  <a16:creationId xmlns:a16="http://schemas.microsoft.com/office/drawing/2014/main" id="{2F43AF36-DD49-2FF2-2E59-95E482D1FD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852" y="1239838"/>
              <a:ext cx="3988167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1524" name="Picture 4" descr="Sin título-69">
              <a:extLst>
                <a:ext uri="{FF2B5EF4-FFF2-40B4-BE49-F238E27FC236}">
                  <a16:creationId xmlns:a16="http://schemas.microsoft.com/office/drawing/2014/main" id="{07D38D9F-67D0-BBCD-24E0-AAB63049B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9019" y="1239838"/>
              <a:ext cx="3881829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1525" name="Picture 5" descr="Sin título-70">
              <a:extLst>
                <a:ext uri="{FF2B5EF4-FFF2-40B4-BE49-F238E27FC236}">
                  <a16:creationId xmlns:a16="http://schemas.microsoft.com/office/drawing/2014/main" id="{3FFC39F3-7E72-BA82-ED1B-3383C321A8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7384" y="3831838"/>
              <a:ext cx="3892550" cy="26701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B1DEE554-FD5E-6728-9D7B-6F6C2A0B0CAE}"/>
              </a:ext>
            </a:extLst>
          </p:cNvPr>
          <p:cNvSpPr/>
          <p:nvPr/>
        </p:nvSpPr>
        <p:spPr>
          <a:xfrm flipH="1">
            <a:off x="4537931" y="3266715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BD53FF-3866-AC9B-EE17-849391142D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C2F62067-DA14-CB20-146B-CC646154A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7" y="1083320"/>
            <a:ext cx="6359525" cy="399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C. eritematosa en VIH+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0921257-2BF5-17A1-E3AB-489C969AD43B}"/>
              </a:ext>
            </a:extLst>
          </p:cNvPr>
          <p:cNvGrpSpPr/>
          <p:nvPr/>
        </p:nvGrpSpPr>
        <p:grpSpPr>
          <a:xfrm>
            <a:off x="738645" y="1556793"/>
            <a:ext cx="7394726" cy="4596516"/>
            <a:chOff x="203200" y="1223963"/>
            <a:chExt cx="8465615" cy="5262175"/>
          </a:xfrm>
        </p:grpSpPr>
        <p:pic>
          <p:nvPicPr>
            <p:cNvPr id="492547" name="Picture 3" descr="Sin título-71">
              <a:extLst>
                <a:ext uri="{FF2B5EF4-FFF2-40B4-BE49-F238E27FC236}">
                  <a16:creationId xmlns:a16="http://schemas.microsoft.com/office/drawing/2014/main" id="{AD0CDA4E-98C8-5DBE-B5B0-81AC81AD0D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00" y="1223963"/>
              <a:ext cx="4215923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2548" name="Picture 4" descr="Sin título-72">
              <a:extLst>
                <a:ext uri="{FF2B5EF4-FFF2-40B4-BE49-F238E27FC236}">
                  <a16:creationId xmlns:a16="http://schemas.microsoft.com/office/drawing/2014/main" id="{BDE2EC16-53C8-E363-39DB-37079A8F19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123" y="1223963"/>
              <a:ext cx="4249692" cy="2592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2549" name="Picture 5" descr="Sin título-73">
              <a:extLst>
                <a:ext uri="{FF2B5EF4-FFF2-40B4-BE49-F238E27FC236}">
                  <a16:creationId xmlns:a16="http://schemas.microsoft.com/office/drawing/2014/main" id="{405D6DDB-A929-0899-E228-C13EAE2408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523" y="3815963"/>
              <a:ext cx="4267200" cy="26701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D65E1FE2-A379-271F-B084-5A1E68295864}"/>
              </a:ext>
            </a:extLst>
          </p:cNvPr>
          <p:cNvSpPr/>
          <p:nvPr/>
        </p:nvSpPr>
        <p:spPr>
          <a:xfrm flipH="1">
            <a:off x="4339381" y="1700808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1650F8-DC83-15F0-ECA0-586F9D97D1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46" grpId="0" animBg="1" autoUpdateAnimBg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C7CBF-5A88-557E-EE33-9A80B8E5C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4E3A3F2-0E46-7BDB-E8E7-D103BC54C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9B16292-491C-27F5-4CEA-3A0718D18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6EED323-111A-830B-8542-8AED034B7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520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Candidiasis orofaríngea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78E5392-FC0C-01B9-7932-F11B74C3D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2442755"/>
            <a:ext cx="6811618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Es un marcador de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Inmunosupresión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Predictor de baja tasa CD4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085FEC07-272E-6F5D-2457-544D436B06B2}"/>
              </a:ext>
            </a:extLst>
          </p:cNvPr>
          <p:cNvCxnSpPr>
            <a:cxnSpLocks/>
          </p:cNvCxnSpPr>
          <p:nvPr/>
        </p:nvCxnSpPr>
        <p:spPr>
          <a:xfrm>
            <a:off x="4572000" y="4636745"/>
            <a:ext cx="0" cy="4038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0">
            <a:extLst>
              <a:ext uri="{FF2B5EF4-FFF2-40B4-BE49-F238E27FC236}">
                <a16:creationId xmlns:a16="http://schemas.microsoft.com/office/drawing/2014/main" id="{123E4DAA-AD67-6323-FADF-60CB9B7F1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4040033"/>
            <a:ext cx="6811618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 USA, un CD4 por debajo de 200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E4A2D57-2295-4F12-9AF0-FA83B3CAA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5040572"/>
            <a:ext cx="6811618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SIDA</a:t>
            </a:r>
          </a:p>
        </p:txBody>
      </p:sp>
    </p:spTree>
    <p:extLst>
      <p:ext uri="{BB962C8B-B14F-4D97-AF65-F5344CB8AC3E}">
        <p14:creationId xmlns:p14="http://schemas.microsoft.com/office/powerpoint/2010/main" val="36702733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3" grpId="0" animBg="1" autoUpdateAnimBg="0"/>
      <p:bldP spid="10" grpId="0" animBg="1" autoUpdateAnimBg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2E5CA-52DD-D4F0-AB27-AB61EAA5C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B7B463F5-E3E1-5FD6-F146-C26EF4395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7" y="1083320"/>
            <a:ext cx="6359525" cy="399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C. eritematosa en VIH+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568A6E-1660-2EDE-82F1-71F9FC0A61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DE65CF4C-F500-34ED-07B8-F0DA427C4C34}"/>
              </a:ext>
            </a:extLst>
          </p:cNvPr>
          <p:cNvGrpSpPr/>
          <p:nvPr/>
        </p:nvGrpSpPr>
        <p:grpSpPr>
          <a:xfrm>
            <a:off x="993625" y="1916832"/>
            <a:ext cx="7156748" cy="4454467"/>
            <a:chOff x="738645" y="1556794"/>
            <a:chExt cx="7156748" cy="4454467"/>
          </a:xfrm>
        </p:grpSpPr>
        <p:pic>
          <p:nvPicPr>
            <p:cNvPr id="5" name="Picture 3" descr="Sin título-74">
              <a:extLst>
                <a:ext uri="{FF2B5EF4-FFF2-40B4-BE49-F238E27FC236}">
                  <a16:creationId xmlns:a16="http://schemas.microsoft.com/office/drawing/2014/main" id="{4A828572-4EDA-15DF-E664-4007E930D0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645" y="1559607"/>
              <a:ext cx="3474134" cy="226130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Sin título-75">
              <a:extLst>
                <a:ext uri="{FF2B5EF4-FFF2-40B4-BE49-F238E27FC236}">
                  <a16:creationId xmlns:a16="http://schemas.microsoft.com/office/drawing/2014/main" id="{49DB6D0B-CB58-DA70-0F83-C63E42670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2779" y="1556794"/>
              <a:ext cx="3682614" cy="227326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5" descr="Sin título-76">
              <a:extLst>
                <a:ext uri="{FF2B5EF4-FFF2-40B4-BE49-F238E27FC236}">
                  <a16:creationId xmlns:a16="http://schemas.microsoft.com/office/drawing/2014/main" id="{7481BE59-87AD-4D4D-F256-3E69628932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4012" y="3820909"/>
              <a:ext cx="3577533" cy="219035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ángulo 8">
            <a:extLst>
              <a:ext uri="{FF2B5EF4-FFF2-40B4-BE49-F238E27FC236}">
                <a16:creationId xmlns:a16="http://schemas.microsoft.com/office/drawing/2014/main" id="{9876CD18-0C5B-32AF-50AC-5A4AFAC19564}"/>
              </a:ext>
            </a:extLst>
          </p:cNvPr>
          <p:cNvSpPr/>
          <p:nvPr/>
        </p:nvSpPr>
        <p:spPr>
          <a:xfrm flipH="1">
            <a:off x="4385880" y="2895580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115675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46" grpId="0" animBg="1" autoUpdateAnimBg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7FAA-9A84-85F1-0C47-E39383419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5C10B9F0-6E60-10A5-92EA-45E536648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7" y="1083320"/>
            <a:ext cx="6359525" cy="3995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C. pseudomembranosa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y C. eritematosa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CFE509F-3904-928A-30DF-7230A5B0D1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AD5E780A-D3A0-5B03-1092-6CDD71E9E42B}"/>
              </a:ext>
            </a:extLst>
          </p:cNvPr>
          <p:cNvGrpSpPr/>
          <p:nvPr/>
        </p:nvGrpSpPr>
        <p:grpSpPr>
          <a:xfrm>
            <a:off x="1077403" y="1951000"/>
            <a:ext cx="6989192" cy="4380658"/>
            <a:chOff x="767748" y="1427163"/>
            <a:chExt cx="7868252" cy="5144177"/>
          </a:xfrm>
        </p:grpSpPr>
        <p:pic>
          <p:nvPicPr>
            <p:cNvPr id="13" name="Picture 3" descr="Sin título-77">
              <a:extLst>
                <a:ext uri="{FF2B5EF4-FFF2-40B4-BE49-F238E27FC236}">
                  <a16:creationId xmlns:a16="http://schemas.microsoft.com/office/drawing/2014/main" id="{1F96FE87-F1A7-259B-B2F2-DE0FCA4256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748" y="1428749"/>
              <a:ext cx="3930219" cy="24840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Sin título-78">
              <a:extLst>
                <a:ext uri="{FF2B5EF4-FFF2-40B4-BE49-F238E27FC236}">
                  <a16:creationId xmlns:a16="http://schemas.microsoft.com/office/drawing/2014/main" id="{76BDF87A-273F-BBEE-8A5C-C70DA5F095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00" y="1427163"/>
              <a:ext cx="3962400" cy="248285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 descr="Sin título-79">
              <a:extLst>
                <a:ext uri="{FF2B5EF4-FFF2-40B4-BE49-F238E27FC236}">
                  <a16:creationId xmlns:a16="http://schemas.microsoft.com/office/drawing/2014/main" id="{690CE29E-E5F2-C93E-8D48-CC4BF6783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9373" y="3909103"/>
              <a:ext cx="3962400" cy="266223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082653D-2ECA-F583-76AF-2B002C80978E}"/>
              </a:ext>
            </a:extLst>
          </p:cNvPr>
          <p:cNvSpPr/>
          <p:nvPr/>
        </p:nvSpPr>
        <p:spPr>
          <a:xfrm flipH="1">
            <a:off x="4465006" y="2599072"/>
            <a:ext cx="163756" cy="756221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440282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46" grpId="0" animBg="1" autoUpdateAnimBg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C5EF2-F749-6EDD-BCD0-B11B095E2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401DFAAC-5656-BA83-DC90-821E61480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41" y="2320111"/>
            <a:ext cx="5622925" cy="22177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dirty="0">
                <a:latin typeface="Palatino" pitchFamily="2" charset="77"/>
                <a:ea typeface="Palatino" pitchFamily="2" charset="77"/>
              </a:rPr>
              <a:t>Las </a:t>
            </a:r>
            <a:r>
              <a:rPr lang="es-ES_tradnl" sz="24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dirty="0">
                <a:latin typeface="Palatino" pitchFamily="2" charset="77"/>
                <a:ea typeface="Palatino" pitchFamily="2" charset="77"/>
              </a:rPr>
              <a:t> oral y esofágica</a:t>
            </a:r>
            <a:br>
              <a:rPr lang="es-ES_tradnl" sz="2400" dirty="0">
                <a:latin typeface="Palatino" pitchFamily="2" charset="77"/>
                <a:ea typeface="Palatino" pitchFamily="2" charset="77"/>
              </a:rPr>
            </a:br>
            <a:r>
              <a:rPr lang="es-ES_tradnl" sz="2400" dirty="0">
                <a:latin typeface="Palatino" pitchFamily="2" charset="77"/>
                <a:ea typeface="Palatino" pitchFamily="2" charset="77"/>
              </a:rPr>
              <a:t>son frecuentes en pacientes con</a:t>
            </a:r>
            <a:br>
              <a:rPr lang="es-ES_tradnl" sz="2400" dirty="0">
                <a:latin typeface="Palatino" pitchFamily="2" charset="77"/>
                <a:ea typeface="Palatino" pitchFamily="2" charset="77"/>
              </a:rPr>
            </a:br>
            <a:r>
              <a:rPr lang="es-ES_tradnl" sz="2400" dirty="0">
                <a:latin typeface="Palatino" pitchFamily="2" charset="77"/>
                <a:ea typeface="Palatino" pitchFamily="2" charset="77"/>
              </a:rPr>
              <a:t>VIH y se relacionan claramente</a:t>
            </a:r>
            <a:br>
              <a:rPr lang="es-ES_tradnl" sz="2400" dirty="0">
                <a:latin typeface="Palatino" pitchFamily="2" charset="77"/>
                <a:ea typeface="Palatino" pitchFamily="2" charset="77"/>
              </a:rPr>
            </a:br>
            <a:r>
              <a:rPr lang="es-ES_tradnl" sz="2400" dirty="0">
                <a:latin typeface="Palatino" pitchFamily="2" charset="77"/>
                <a:ea typeface="Palatino" pitchFamily="2" charset="77"/>
              </a:rPr>
              <a:t>con el grado de inmunodeficiencia</a:t>
            </a:r>
            <a:br>
              <a:rPr lang="es-ES_tradnl" sz="2400" dirty="0">
                <a:latin typeface="Palatino" pitchFamily="2" charset="77"/>
                <a:ea typeface="Palatino" pitchFamily="2" charset="77"/>
              </a:rPr>
            </a:br>
            <a:r>
              <a:rPr lang="es-ES_tradnl" sz="2400" dirty="0">
                <a:latin typeface="Palatino" pitchFamily="2" charset="77"/>
                <a:ea typeface="Palatino" pitchFamily="2" charset="77"/>
              </a:rPr>
              <a:t>de los enfermos.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B43D6A-BE2B-55C7-A4F7-109AC94827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906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18400-B251-708C-1939-C92F2AF6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1026">
            <a:extLst>
              <a:ext uri="{FF2B5EF4-FFF2-40B4-BE49-F238E27FC236}">
                <a16:creationId xmlns:a16="http://schemas.microsoft.com/office/drawing/2014/main" id="{FB689B90-3B5C-F448-6C5A-26961FBB3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41" y="1835426"/>
            <a:ext cx="5622925" cy="31871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La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esofágica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cursa con disfagia,</a:t>
            </a:r>
            <a:br>
              <a:rPr lang="es-ES_tradnl" sz="2400" b="1" dirty="0"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casi siempre se asocia a</a:t>
            </a:r>
            <a:br>
              <a:rPr lang="es-ES_tradnl" sz="2400" b="1" dirty="0">
                <a:latin typeface="Palatino" pitchFamily="2" charset="77"/>
                <a:ea typeface="Palatino" pitchFamily="2" charset="77"/>
              </a:rPr>
            </a:br>
            <a:r>
              <a:rPr lang="es-ES_tradnl" sz="2400" b="1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 oral y es típica de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estadios avanzados.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La inmunidad está muy alterada.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8AE9B6-D32A-468A-175C-2E062F831D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32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038D0-11B9-D2E9-7B34-51477E0D0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BF0D19B-56E1-4E55-201E-C77B515D5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17E4A5-4CDF-EC2D-9338-ED59C13D2A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869F70EE-55B5-E19B-486A-BEA3CBAE3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1683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Fluconazol / Nistatina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4D48EBF-1A52-EEBF-323B-6C77DC74C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2601325"/>
            <a:ext cx="6811618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Fluconazol 100 mg/día x 14 días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Nistatina 5 ml (500000) 4 veces/día x 14 días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Evaluación: 0, 3, 7, 14 días 28 y 42 después tratamiento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7686AE50-26E9-C728-6A63-C914FC56C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4126869"/>
            <a:ext cx="6811618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El Fluconazol reduce cinco veces</a:t>
            </a:r>
            <a:br>
              <a:rPr lang="es-ES_tradnl" altLang="es-ES" sz="1800" b="1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el porcentaje de recidivas.</a:t>
            </a:r>
          </a:p>
        </p:txBody>
      </p:sp>
    </p:spTree>
    <p:extLst>
      <p:ext uri="{BB962C8B-B14F-4D97-AF65-F5344CB8AC3E}">
        <p14:creationId xmlns:p14="http://schemas.microsoft.com/office/powerpoint/2010/main" val="422766523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3" grpId="0" animBg="1" autoUpdateAnimBg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A3342-795B-9AA3-182D-E0856BCED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060F479-9391-BD33-BEF6-AE9426EFC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2DEB5A-B969-DD4B-4475-E6EB696C40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9F5AFAB-E6A8-A823-75E5-96C0C2998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63691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Ventajas Fluconazol en C.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Orofaringea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34D4171-8C70-4B73-084C-2B81A6C6D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191" y="3321405"/>
            <a:ext cx="6811618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Rapidez de acción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Eficacia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Ausencia de efectos adversos graves</a:t>
            </a:r>
          </a:p>
        </p:txBody>
      </p:sp>
    </p:spTree>
    <p:extLst>
      <p:ext uri="{BB962C8B-B14F-4D97-AF65-F5344CB8AC3E}">
        <p14:creationId xmlns:p14="http://schemas.microsoft.com/office/powerpoint/2010/main" val="2226351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02A2E-9876-F854-007D-21F036767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5829DD9-E2B3-9AF8-F96B-4C189B8EB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78D5D2D-D926-8A47-1519-85411B5F95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B280E8A5-70A9-3FC6-376B-1F7E99C53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41277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Tratamiento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oral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D325FDA-3B0C-3853-A9C6-00611DFE4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26" y="2132856"/>
            <a:ext cx="7911548" cy="356636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Pacientes con inmunidad normal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NISTATINA óvulos 100.000 UI/6h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MICONAZOL gel 100 mg/6h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(mantener hasta una semana después de desaparecer las lesiones)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KETOCONAZOL oral 200mg/24h (15 d)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formas hiperplásicas crónicas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 2meses y sino TTO. QUIRÚRGICO.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 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estomatitis protéticas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 NISTATINA pomada o MICONAZOL gel (3-4 v/d) + Inmersión Prótesis en AMB o Clorhexidina 0,12 hipoclorito al 1%</a:t>
            </a:r>
          </a:p>
        </p:txBody>
      </p:sp>
    </p:spTree>
    <p:extLst>
      <p:ext uri="{BB962C8B-B14F-4D97-AF65-F5344CB8AC3E}">
        <p14:creationId xmlns:p14="http://schemas.microsoft.com/office/powerpoint/2010/main" val="10638484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F41C1-A824-2181-4AED-93538A4C3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A186F344-572F-C425-66D2-83DE490F5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A4C12E-DA77-E2EA-5699-D7B72E7A6C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0C0EFAC3-3874-3FAB-F1CB-FD51535C1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505" y="1916832"/>
            <a:ext cx="2849312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Celulitis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7BF69BA-76B8-6674-E505-0CBDC3B52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2420" y="4864641"/>
            <a:ext cx="2016224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Celulitis</a:t>
            </a:r>
            <a:endParaRPr lang="es-ES_tradnl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AEB5D922-FEFA-1C05-B4C9-138FD6483EB4}"/>
              </a:ext>
            </a:extLst>
          </p:cNvPr>
          <p:cNvGrpSpPr/>
          <p:nvPr/>
        </p:nvGrpSpPr>
        <p:grpSpPr>
          <a:xfrm>
            <a:off x="4421063" y="558874"/>
            <a:ext cx="4722937" cy="6299126"/>
            <a:chOff x="5867400" y="558874"/>
            <a:chExt cx="3276600" cy="4370102"/>
          </a:xfrm>
        </p:grpSpPr>
        <p:pic>
          <p:nvPicPr>
            <p:cNvPr id="5" name="Picture 11" descr="46">
              <a:extLst>
                <a:ext uri="{FF2B5EF4-FFF2-40B4-BE49-F238E27FC236}">
                  <a16:creationId xmlns:a16="http://schemas.microsoft.com/office/drawing/2014/main" id="{55D731B9-181D-DB92-EA5C-39DD7231DD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2747751"/>
              <a:ext cx="3276600" cy="218122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2" descr="45">
              <a:extLst>
                <a:ext uri="{FF2B5EF4-FFF2-40B4-BE49-F238E27FC236}">
                  <a16:creationId xmlns:a16="http://schemas.microsoft.com/office/drawing/2014/main" id="{E5EA588D-3EF6-FFB0-DBB4-E16A3D7819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558874"/>
              <a:ext cx="3276600" cy="21844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020DA9C-56A7-CED9-90FE-63C261BFCD00}"/>
              </a:ext>
            </a:extLst>
          </p:cNvPr>
          <p:cNvSpPr/>
          <p:nvPr/>
        </p:nvSpPr>
        <p:spPr>
          <a:xfrm flipH="1">
            <a:off x="4353770" y="310704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7CA4B46D-28A0-6DCA-6918-F15A41598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483" y="2551908"/>
            <a:ext cx="3058098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b="1" dirty="0">
                <a:latin typeface="Palatino" pitchFamily="2" charset="77"/>
                <a:ea typeface="Palatino" pitchFamily="2" charset="77"/>
              </a:rPr>
              <a:t>Inflamación de tejido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b="1" dirty="0">
                <a:latin typeface="Palatino" pitchFamily="2" charset="77"/>
                <a:ea typeface="Palatino" pitchFamily="2" charset="77"/>
              </a:rPr>
              <a:t>celular </a:t>
            </a:r>
            <a:r>
              <a:rPr lang="es-ES_tradnl" altLang="es-ES" b="1" dirty="0" err="1">
                <a:latin typeface="Palatino" pitchFamily="2" charset="77"/>
                <a:ea typeface="Palatino" pitchFamily="2" charset="77"/>
              </a:rPr>
              <a:t>perimaxilar</a:t>
            </a:r>
            <a:endParaRPr lang="es-ES_tradnl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0C24D0C5-2191-B703-B8E4-DF0E3F84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483" y="3569775"/>
            <a:ext cx="3058098" cy="9233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Vestíbulo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dirty="0"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Espacios celulares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2851649B-EC4A-5D4E-552E-98D5EDD1610E}"/>
              </a:ext>
            </a:extLst>
          </p:cNvPr>
          <p:cNvCxnSpPr>
            <a:cxnSpLocks/>
          </p:cNvCxnSpPr>
          <p:nvPr/>
        </p:nvCxnSpPr>
        <p:spPr>
          <a:xfrm>
            <a:off x="2210532" y="3924013"/>
            <a:ext cx="0" cy="204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E18EF34-30B7-96BA-3C42-24EFF9EC347B}"/>
              </a:ext>
            </a:extLst>
          </p:cNvPr>
          <p:cNvCxnSpPr>
            <a:cxnSpLocks/>
          </p:cNvCxnSpPr>
          <p:nvPr/>
        </p:nvCxnSpPr>
        <p:spPr>
          <a:xfrm>
            <a:off x="2210532" y="4524515"/>
            <a:ext cx="0" cy="204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266013"/>
      </p:ext>
    </p:extLst>
  </p:cSld>
  <p:clrMapOvr>
    <a:masterClrMapping/>
  </p:clrMapOvr>
  <p:transition spd="slow">
    <p:circle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E5708-CE81-5AB2-FB26-39DCEE44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1A66C7D-FEA1-50A8-AD9B-B70E949AD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86FB26-2522-A600-018B-1A8B23581A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61ECFA1-BD83-7278-AACF-B5E00951B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Tratamiento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75025F3-D210-4662-44AD-40BE8DF5D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26" y="2852936"/>
            <a:ext cx="7911548" cy="2135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Pacientes inmunodeprimidos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NISTATINA óvulos (4 semanas) o MICONAZOL gel (4 semanas)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+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KETOCONAZOL oral 200-400mg/d (2 semanas mínimo) 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FLUCONAZOL oral  100 mg/d (2 semanas mínimo)</a:t>
            </a:r>
          </a:p>
        </p:txBody>
      </p:sp>
    </p:spTree>
    <p:extLst>
      <p:ext uri="{BB962C8B-B14F-4D97-AF65-F5344CB8AC3E}">
        <p14:creationId xmlns:p14="http://schemas.microsoft.com/office/powerpoint/2010/main" val="265652961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Sin título-80">
            <a:extLst>
              <a:ext uri="{FF2B5EF4-FFF2-40B4-BE49-F238E27FC236}">
                <a16:creationId xmlns:a16="http://schemas.microsoft.com/office/drawing/2014/main" id="{8871CB4B-4D33-C5C9-97F9-FBA71F0F9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3">
            <a:extLst>
              <a:ext uri="{FF2B5EF4-FFF2-40B4-BE49-F238E27FC236}">
                <a16:creationId xmlns:a16="http://schemas.microsoft.com/office/drawing/2014/main" id="{57AE8930-2777-C5C4-A8B4-5F5EB35F6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4653136"/>
            <a:ext cx="35283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Lo mejor del recuerdo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es el olvido.</a:t>
            </a:r>
          </a:p>
        </p:txBody>
      </p:sp>
      <p:sp>
        <p:nvSpPr>
          <p:cNvPr id="92164" name="Text Box 4">
            <a:extLst>
              <a:ext uri="{FF2B5EF4-FFF2-40B4-BE49-F238E27FC236}">
                <a16:creationId xmlns:a16="http://schemas.microsoft.com/office/drawing/2014/main" id="{967FCD2A-C6EA-6251-E463-74B72761A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5722339"/>
            <a:ext cx="39604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MANUEL  ALCANTARA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C959BC-CCE4-E04C-4DA5-69FA6F3D48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44A6BD0-43A1-93D0-4D57-7598727F41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E40F822-0E43-6822-9E73-8A5D6D78E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3906402" cy="2952328"/>
          </a:xfrm>
          <a:prstGeom prst="rect">
            <a:avLst/>
          </a:prstGeom>
        </p:spPr>
      </p:pic>
      <p:sp>
        <p:nvSpPr>
          <p:cNvPr id="3" name="1 Título">
            <a:extLst>
              <a:ext uri="{FF2B5EF4-FFF2-40B4-BE49-F238E27FC236}">
                <a16:creationId xmlns:a16="http://schemas.microsoft.com/office/drawing/2014/main" id="{97CE956B-30A0-A1AF-7032-617712D86C19}"/>
              </a:ext>
            </a:extLst>
          </p:cNvPr>
          <p:cNvSpPr txBox="1">
            <a:spLocks/>
          </p:cNvSpPr>
          <p:nvPr/>
        </p:nvSpPr>
        <p:spPr>
          <a:xfrm>
            <a:off x="5430121" y="4393295"/>
            <a:ext cx="3120289" cy="380605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es-ES" sz="1800">
                <a:latin typeface="Palatino" pitchFamily="2" charset="77"/>
                <a:ea typeface="Palatino" pitchFamily="2" charset="77"/>
              </a:rPr>
              <a:t>Manejo Farmacológico</a:t>
            </a:r>
            <a:endParaRPr lang="es-ES" sz="1800" b="1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Picture 6" descr="color fondo negro">
            <a:extLst>
              <a:ext uri="{FF2B5EF4-FFF2-40B4-BE49-F238E27FC236}">
                <a16:creationId xmlns:a16="http://schemas.microsoft.com/office/drawing/2014/main" id="{C6B63D0B-883D-FB32-6A6E-14D826460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0695" y="160339"/>
            <a:ext cx="721516" cy="82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AC69A-E148-372B-6F41-18DE8C56E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8FE35F05-8AA1-DAF1-9DBD-3E5111372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5AB8603-2DE0-1F0F-45A5-DF1A984EEC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10" name="Picture 2" descr="48">
            <a:extLst>
              <a:ext uri="{FF2B5EF4-FFF2-40B4-BE49-F238E27FC236}">
                <a16:creationId xmlns:a16="http://schemas.microsoft.com/office/drawing/2014/main" id="{8010345E-CF3B-EC5B-A0D6-F02AA415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22353"/>
            <a:ext cx="3862387" cy="5791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47">
            <a:extLst>
              <a:ext uri="{FF2B5EF4-FFF2-40B4-BE49-F238E27FC236}">
                <a16:creationId xmlns:a16="http://schemas.microsoft.com/office/drawing/2014/main" id="{D6125271-5774-79E4-3797-D0B208842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7" y="816279"/>
            <a:ext cx="3859213" cy="5791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27DCAFA-9F1D-AE26-4C00-A7E88D6485DD}"/>
              </a:ext>
            </a:extLst>
          </p:cNvPr>
          <p:cNvSpPr/>
          <p:nvPr/>
        </p:nvSpPr>
        <p:spPr>
          <a:xfrm flipH="1">
            <a:off x="4504707" y="119675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196473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16F2D-15E0-6651-B67B-71CBE0CD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11BFCF41-3CB4-0D85-306E-B18B6613C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77C7CB-97E8-86D4-0637-4B1CE7764C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35955E73-7995-4E22-E497-7E54AF59397C}"/>
              </a:ext>
            </a:extLst>
          </p:cNvPr>
          <p:cNvGrpSpPr/>
          <p:nvPr/>
        </p:nvGrpSpPr>
        <p:grpSpPr>
          <a:xfrm>
            <a:off x="579512" y="1828800"/>
            <a:ext cx="7906268" cy="3760440"/>
            <a:chOff x="579512" y="1828800"/>
            <a:chExt cx="6728792" cy="3200400"/>
          </a:xfrm>
        </p:grpSpPr>
        <p:pic>
          <p:nvPicPr>
            <p:cNvPr id="3" name="Picture 2" descr="49">
              <a:extLst>
                <a:ext uri="{FF2B5EF4-FFF2-40B4-BE49-F238E27FC236}">
                  <a16:creationId xmlns:a16="http://schemas.microsoft.com/office/drawing/2014/main" id="{24756A60-ABCC-9927-B431-C8EF764F7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512" y="1828800"/>
              <a:ext cx="3200400" cy="32004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 descr="50">
              <a:extLst>
                <a:ext uri="{FF2B5EF4-FFF2-40B4-BE49-F238E27FC236}">
                  <a16:creationId xmlns:a16="http://schemas.microsoft.com/office/drawing/2014/main" id="{507123E7-778C-7841-5261-CBA94185B2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598"/>
            <a:stretch/>
          </p:blipFill>
          <p:spPr bwMode="auto">
            <a:xfrm>
              <a:off x="3779912" y="1828800"/>
              <a:ext cx="3528392" cy="32004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2C5A054A-729A-E00C-9434-49BCA276CE66}"/>
              </a:ext>
            </a:extLst>
          </p:cNvPr>
          <p:cNvSpPr/>
          <p:nvPr/>
        </p:nvSpPr>
        <p:spPr>
          <a:xfrm flipH="1">
            <a:off x="4272659" y="206084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828682"/>
      </p:ext>
    </p:extLst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BD03D-1B22-3792-CAA0-1A58D7F3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EF06FF45-FB05-9711-784C-EEC800387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F14633-7CC8-3A46-54B5-ADD2CFE0A9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8" name="Picture 3" descr="52">
            <a:extLst>
              <a:ext uri="{FF2B5EF4-FFF2-40B4-BE49-F238E27FC236}">
                <a16:creationId xmlns:a16="http://schemas.microsoft.com/office/drawing/2014/main" id="{C0D2753E-E52C-96DF-D6C9-499E74A5B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19943"/>
            <a:ext cx="3675757" cy="55119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51">
            <a:extLst>
              <a:ext uri="{FF2B5EF4-FFF2-40B4-BE49-F238E27FC236}">
                <a16:creationId xmlns:a16="http://schemas.microsoft.com/office/drawing/2014/main" id="{AE84A98D-9648-03F2-2303-D4A6E4341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5140794" cy="342544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8121DD2-F12B-92C0-E44B-B1112FCBF5E1}"/>
              </a:ext>
            </a:extLst>
          </p:cNvPr>
          <p:cNvSpPr/>
          <p:nvPr/>
        </p:nvSpPr>
        <p:spPr>
          <a:xfrm flipH="1">
            <a:off x="5469037" y="306369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89128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776BCA7-33AA-A68E-6AC6-9956F8682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4E797F2B-05F9-5C7C-CB3C-7C84CF7A2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12474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Enfermedad periodontal.</a:t>
            </a:r>
          </a:p>
        </p:txBody>
      </p:sp>
      <p:sp>
        <p:nvSpPr>
          <p:cNvPr id="144394" name="Rectangle 10">
            <a:extLst>
              <a:ext uri="{FF2B5EF4-FFF2-40B4-BE49-F238E27FC236}">
                <a16:creationId xmlns:a16="http://schemas.microsoft.com/office/drawing/2014/main" id="{1E29E8C5-9E8E-CD8D-A0FE-86839BAE7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312" y="2046076"/>
            <a:ext cx="1172116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Patología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02DAD3C-343A-2AC5-E7E8-571E71140C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F8E4C43D-947B-CE80-6DB5-7FB2626C4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59" y="2046076"/>
            <a:ext cx="133882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Bacterias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implicadas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B9C6397-FC1B-5001-6FCD-5848D9F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5118" y="2046076"/>
            <a:ext cx="2268570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Productoras de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Beta-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lactamasas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(%)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973C9C8-0B14-AAA2-EA66-DA1B07715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312" y="2901860"/>
            <a:ext cx="1451038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Enfermedad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periodontal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F0C17A65-B9DB-4ED6-9367-EB57111B1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59" y="2901860"/>
            <a:ext cx="2100960" cy="313932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P. Intermedia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Gingivalis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Nucleatum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Melaninogénica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Rectus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Capnocitophaga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5140BB2-69C7-F93A-D907-CDD319A5A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1654" y="2901860"/>
            <a:ext cx="415498" cy="313932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35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33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23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37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4" grpId="0" animBg="1" autoUpdateAnimBg="0"/>
      <p:bldP spid="3" grpId="0" animBg="1" autoUpdateAnimBg="0"/>
      <p:bldP spid="5" grpId="0" animBg="1" autoUpdateAnimBg="0"/>
      <p:bldP spid="4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9213E-C661-9E32-79FF-7B6FEE2D8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9C6DE5CC-6D33-D1B2-8674-C889F1811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DC13D4-1293-58E6-791A-0A2AC87B37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2DDBB970-2BBB-F937-5879-0620A21CF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583" y="2828835"/>
            <a:ext cx="6612834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4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Periimplantitis</a:t>
            </a:r>
          </a:p>
        </p:txBody>
      </p:sp>
    </p:spTree>
    <p:extLst>
      <p:ext uri="{BB962C8B-B14F-4D97-AF65-F5344CB8AC3E}">
        <p14:creationId xmlns:p14="http://schemas.microsoft.com/office/powerpoint/2010/main" val="4230740529"/>
      </p:ext>
    </p:extLst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6428-C779-19B0-36D9-AC9ABE805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4A18D5EC-9B82-1887-35B1-A97C0FC90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C2646D-1F8D-3540-6558-87FAD91917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60D5F60D-289D-97F4-5B23-CF6CB823B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058" y="2276872"/>
            <a:ext cx="3395884" cy="110799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Sellado de mucosa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Barrera a</a:t>
            </a:r>
            <a:endParaRPr lang="es-ES_tradnl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2F0AF7-D391-673B-1B82-72DB92CE4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2010" y="4077072"/>
            <a:ext cx="2016224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Bacterias</a:t>
            </a:r>
            <a:endParaRPr lang="es-ES_tradnl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D541F38-B067-BCA8-822C-8AB860A4F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992" y="4077072"/>
            <a:ext cx="2016224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Toxinas</a:t>
            </a:r>
            <a:endParaRPr lang="es-ES_tradnl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50884FE0-6F10-29A2-6EE3-64CD274F0F32}"/>
              </a:ext>
            </a:extLst>
          </p:cNvPr>
          <p:cNvCxnSpPr/>
          <p:nvPr/>
        </p:nvCxnSpPr>
        <p:spPr>
          <a:xfrm>
            <a:off x="4571632" y="2734779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016AC963-3239-AB94-6C22-B6E32FC4ADD0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flipH="1">
            <a:off x="3450122" y="3384868"/>
            <a:ext cx="1121878" cy="6922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2AEA40A3-D252-3C35-711E-9783E462AC6C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4572000" y="3384868"/>
            <a:ext cx="1058104" cy="6922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932484"/>
      </p:ext>
    </p:extLst>
  </p:cSld>
  <p:clrMapOvr>
    <a:masterClrMapping/>
  </p:clrMapOvr>
  <p:transition spd="slow"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9B0EC-8363-9F39-C96F-0C78780DF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225D55EC-816C-6006-79CC-FF72C9830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19F3A1-BF38-0933-84EB-ABFBA6D36C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068796C6-6AAB-9142-0FAF-F5ADE009C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058" y="1844824"/>
            <a:ext cx="3395884" cy="249299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Placa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Inflamación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altLang="es-ES" dirty="0"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Migración epitelial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(Pérdida tisular)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altLang="es-ES" dirty="0">
              <a:latin typeface="Palatino" pitchFamily="2" charset="77"/>
              <a:ea typeface="Palatino" pitchFamily="2" charset="77"/>
            </a:endParaRP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Bolsa, Perdida ósea, Movilidad</a:t>
            </a:r>
            <a:endParaRPr lang="es-ES_tradnl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5DCBB69-7F80-8220-7552-1A7A936A6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026" y="4795721"/>
            <a:ext cx="201622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Pérdida del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diente</a:t>
            </a:r>
            <a:endParaRPr lang="es-ES_tradnl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1F92F4B-35E5-917E-478B-CB1901E69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008" y="4795721"/>
            <a:ext cx="2016224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Pérdida del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implante</a:t>
            </a:r>
            <a:endParaRPr lang="es-ES_tradnl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8CA764C-BFFE-B655-6D2F-E19676CFCCE4}"/>
              </a:ext>
            </a:extLst>
          </p:cNvPr>
          <p:cNvCxnSpPr/>
          <p:nvPr/>
        </p:nvCxnSpPr>
        <p:spPr>
          <a:xfrm>
            <a:off x="4571632" y="2302731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8DF3C09D-DA12-9FA6-9072-7CD501B37C45}"/>
              </a:ext>
            </a:extLst>
          </p:cNvPr>
          <p:cNvCxnSpPr>
            <a:cxnSpLocks/>
          </p:cNvCxnSpPr>
          <p:nvPr/>
        </p:nvCxnSpPr>
        <p:spPr>
          <a:xfrm>
            <a:off x="4571632" y="2996952"/>
            <a:ext cx="0" cy="204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A2968CC-BDD2-E802-39E4-B3BF3EF773E6}"/>
              </a:ext>
            </a:extLst>
          </p:cNvPr>
          <p:cNvCxnSpPr>
            <a:cxnSpLocks/>
          </p:cNvCxnSpPr>
          <p:nvPr/>
        </p:nvCxnSpPr>
        <p:spPr>
          <a:xfrm>
            <a:off x="4571632" y="3717032"/>
            <a:ext cx="0" cy="204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C08CA282-5163-27D9-48C9-099D17A022BB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flipH="1">
            <a:off x="3472138" y="4337814"/>
            <a:ext cx="1099862" cy="4579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D8018B96-80DC-E3BF-F8DD-96F841E04B7B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4572000" y="4337814"/>
            <a:ext cx="1080120" cy="4579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283302"/>
      </p:ext>
    </p:extLst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C10C4-FFE0-87C5-C558-7AE081A7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74179D7-2CCC-3C39-D9A2-CA34B6473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4157D157-8570-67EB-F7AE-94D2EB4B1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991" y="2205138"/>
            <a:ext cx="384884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Periimplantitis</a:t>
            </a:r>
          </a:p>
        </p:txBody>
      </p:sp>
      <p:pic>
        <p:nvPicPr>
          <p:cNvPr id="3" name="Picture 6" descr="53">
            <a:extLst>
              <a:ext uri="{FF2B5EF4-FFF2-40B4-BE49-F238E27FC236}">
                <a16:creationId xmlns:a16="http://schemas.microsoft.com/office/drawing/2014/main" id="{67934F2B-99A5-C20A-4072-90D9ED931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" t="16473" r="6245" b="16473"/>
          <a:stretch>
            <a:fillRect/>
          </a:stretch>
        </p:blipFill>
        <p:spPr bwMode="auto">
          <a:xfrm rot="16200000">
            <a:off x="4382826" y="2096826"/>
            <a:ext cx="6309319" cy="3213028"/>
          </a:xfrm>
          <a:prstGeom prst="rect">
            <a:avLst/>
          </a:prstGeom>
          <a:solidFill>
            <a:srgbClr val="FF0000"/>
          </a:solidFill>
          <a:ln w="28575">
            <a:noFill/>
            <a:miter lim="800000"/>
            <a:headEnd/>
            <a:tailEnd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31AC555-54A0-8512-04EB-BDA9CDFCE9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D1BD23C3-0520-A47C-7921-59CD6ED1B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9" y="3069234"/>
            <a:ext cx="3843754" cy="2031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Prevotella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Fusobacterium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Campilobacter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Peptoestreptococcus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817DAE8-6D3F-9F3D-1E42-E3FE15283E10}"/>
              </a:ext>
            </a:extLst>
          </p:cNvPr>
          <p:cNvSpPr/>
          <p:nvPr/>
        </p:nvSpPr>
        <p:spPr>
          <a:xfrm flipH="1">
            <a:off x="5863678" y="98072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6502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F3FCB-A7BE-CA9B-676E-9FA120643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BE3C7D69-CD83-5E40-B152-B6FAD7B5C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1A47C80C-55FE-0FAD-1826-D23B964F2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991" y="1412776"/>
            <a:ext cx="384884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Implantes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61C6AB-29DE-BA0E-C3FA-A31756895C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C4B9A514-6863-C9CA-5E96-87C4F05CB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9" y="2070335"/>
            <a:ext cx="3843754" cy="2031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Normalmente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 y 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 no se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aislan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en tejidos periimplantarios de implantes integrados.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Ambos se encuentran en la flora de implantes fracasados.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 err="1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7" name="Picture 6" descr="54">
            <a:extLst>
              <a:ext uri="{FF2B5EF4-FFF2-40B4-BE49-F238E27FC236}">
                <a16:creationId xmlns:a16="http://schemas.microsoft.com/office/drawing/2014/main" id="{80C4CB3E-5019-60F2-A7D2-5FF3C132D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" t="15140" r="5956" b="15140"/>
          <a:stretch>
            <a:fillRect/>
          </a:stretch>
        </p:blipFill>
        <p:spPr bwMode="auto">
          <a:xfrm rot="16200000">
            <a:off x="4324766" y="2038764"/>
            <a:ext cx="6309319" cy="332914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AA7997D-12F9-347C-EE27-3E8F856BC12D}"/>
              </a:ext>
            </a:extLst>
          </p:cNvPr>
          <p:cNvSpPr/>
          <p:nvPr/>
        </p:nvSpPr>
        <p:spPr>
          <a:xfrm flipH="1">
            <a:off x="5754032" y="98072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3D95937-B903-5008-B1A2-A3F504426C1E}"/>
              </a:ext>
            </a:extLst>
          </p:cNvPr>
          <p:cNvCxnSpPr/>
          <p:nvPr/>
        </p:nvCxnSpPr>
        <p:spPr>
          <a:xfrm>
            <a:off x="2915816" y="4101660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0">
            <a:extLst>
              <a:ext uri="{FF2B5EF4-FFF2-40B4-BE49-F238E27FC236}">
                <a16:creationId xmlns:a16="http://schemas.microsoft.com/office/drawing/2014/main" id="{74C3FD13-F95D-D9A1-BD3C-069333E49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9" y="4547404"/>
            <a:ext cx="3843754" cy="120032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Aparentemente,  </a:t>
            </a:r>
            <a:r>
              <a:rPr lang="es-ES_tradnl" altLang="es-ES" sz="1800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.  y,  especialmente,  </a:t>
            </a:r>
            <a:r>
              <a:rPr lang="es-ES_tradnl" altLang="es-ES" sz="1800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.,  están implicados en el fracaso de los implantes por infección</a:t>
            </a:r>
          </a:p>
        </p:txBody>
      </p:sp>
    </p:spTree>
    <p:extLst>
      <p:ext uri="{BB962C8B-B14F-4D97-AF65-F5344CB8AC3E}">
        <p14:creationId xmlns:p14="http://schemas.microsoft.com/office/powerpoint/2010/main" val="14969294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61B3F-3783-D9CB-3CD4-ECEEE25F2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EC29C4EF-36A1-D25B-C8BF-DB39F8C4E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6CDC7485-0998-8AD3-AF33-00AEB06CB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348" y="1772816"/>
            <a:ext cx="384884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Regeneración periodontal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7889F2-493F-352F-7A68-B51D1A6863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975485B0-6B7F-30A1-06D7-873E93BC8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94" y="2430375"/>
            <a:ext cx="3843754" cy="212365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y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están asociados a fracaso en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Rtg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(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Nowzari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&amp; Slots 1994;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Matchei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y Col. 1994).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Capacidad de atravesar membranas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*  Eliminarlos antes del procedimiento de </a:t>
            </a:r>
            <a:r>
              <a:rPr lang="es-ES_tradnl" altLang="es-ES" sz="1200" dirty="0" err="1">
                <a:latin typeface="Palatino" pitchFamily="2" charset="77"/>
                <a:ea typeface="Palatino" pitchFamily="2" charset="77"/>
              </a:rPr>
              <a:t>Rtg</a:t>
            </a: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200" dirty="0">
                <a:latin typeface="Palatino" pitchFamily="2" charset="77"/>
                <a:ea typeface="Palatino" pitchFamily="2" charset="77"/>
              </a:rPr>
              <a:t>*  Inhibir colonización de la membrana.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8777C4CB-DADF-8DBB-AB6A-916301452176}"/>
              </a:ext>
            </a:extLst>
          </p:cNvPr>
          <p:cNvCxnSpPr>
            <a:cxnSpLocks/>
          </p:cNvCxnSpPr>
          <p:nvPr/>
        </p:nvCxnSpPr>
        <p:spPr>
          <a:xfrm>
            <a:off x="2209771" y="4725144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0">
            <a:extLst>
              <a:ext uri="{FF2B5EF4-FFF2-40B4-BE49-F238E27FC236}">
                <a16:creationId xmlns:a16="http://schemas.microsoft.com/office/drawing/2014/main" id="{E34D3099-BB86-C050-011E-027AA94FA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94" y="5157192"/>
            <a:ext cx="384375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Revestimiento de tetraciclina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21B31EF-4F39-B12E-10E1-49F5B07631DA}"/>
              </a:ext>
            </a:extLst>
          </p:cNvPr>
          <p:cNvGrpSpPr/>
          <p:nvPr/>
        </p:nvGrpSpPr>
        <p:grpSpPr>
          <a:xfrm>
            <a:off x="4415897" y="548678"/>
            <a:ext cx="4728103" cy="6309322"/>
            <a:chOff x="6248400" y="548678"/>
            <a:chExt cx="2895600" cy="3863975"/>
          </a:xfrm>
        </p:grpSpPr>
        <p:pic>
          <p:nvPicPr>
            <p:cNvPr id="12" name="Picture 6" descr="56">
              <a:extLst>
                <a:ext uri="{FF2B5EF4-FFF2-40B4-BE49-F238E27FC236}">
                  <a16:creationId xmlns:a16="http://schemas.microsoft.com/office/drawing/2014/main" id="{C8E9B521-F31B-ADE9-038A-118E6A99BE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2479078"/>
              <a:ext cx="2895600" cy="193357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7" descr="55">
              <a:extLst>
                <a:ext uri="{FF2B5EF4-FFF2-40B4-BE49-F238E27FC236}">
                  <a16:creationId xmlns:a16="http://schemas.microsoft.com/office/drawing/2014/main" id="{ECC167AD-E941-28FF-79BB-CBF9DA0933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548678"/>
              <a:ext cx="2895600" cy="19304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3AF1E3E-56D2-BE74-BC85-AB3E934E2790}"/>
              </a:ext>
            </a:extLst>
          </p:cNvPr>
          <p:cNvSpPr/>
          <p:nvPr/>
        </p:nvSpPr>
        <p:spPr>
          <a:xfrm flipH="1">
            <a:off x="4348604" y="306239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938333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03433-70C8-6F63-C1D6-D24C72834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3C3C72B-9D8B-D7DB-E497-362DCFD88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67689F7-7114-E468-3814-0A2162AF70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F3C608CA-38A7-0356-5D42-B22D5B4B9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849288"/>
            <a:ext cx="7532128" cy="10156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Con amoxicilina-clavulánico durante ocho días se demostró que el grupo de antibióticos ganó inserción (36,4%) frente al grupo sin antibióticos (26,4%)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3" name="Picture 6" descr="57">
            <a:extLst>
              <a:ext uri="{FF2B5EF4-FFF2-40B4-BE49-F238E27FC236}">
                <a16:creationId xmlns:a16="http://schemas.microsoft.com/office/drawing/2014/main" id="{44F5FFCA-BF43-97E4-E17E-6C9725377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19" y="1937002"/>
            <a:ext cx="6635988" cy="441592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E07CF8A-0F6D-6A48-461E-FF1EE1340839}"/>
              </a:ext>
            </a:extLst>
          </p:cNvPr>
          <p:cNvSpPr/>
          <p:nvPr/>
        </p:nvSpPr>
        <p:spPr>
          <a:xfrm flipH="1">
            <a:off x="1185126" y="210056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60719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8B1EF-F23F-A4FD-0B57-244619FF6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9ABF673-5DB6-D018-B68C-812BA76D6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A032EFF-263F-7914-3D25-F18FC52F47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55E5352D-75B8-C87F-FAD0-D5A4876A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849288"/>
            <a:ext cx="7532128" cy="9233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A mayor presencia de patógenos los resultados en nivel de inserción eran peores, B. </a:t>
            </a:r>
            <a:r>
              <a:rPr lang="es-ES_tradnl" dirty="0" err="1">
                <a:latin typeface="Palatino" pitchFamily="2" charset="77"/>
                <a:ea typeface="Palatino" pitchFamily="2" charset="77"/>
              </a:rPr>
              <a:t>Forsythus</a:t>
            </a:r>
            <a:r>
              <a:rPr lang="es-ES_tradnl" dirty="0">
                <a:latin typeface="Palatino" pitchFamily="2" charset="77"/>
                <a:ea typeface="Palatino" pitchFamily="2" charset="77"/>
              </a:rPr>
              <a:t>, P. </a:t>
            </a:r>
            <a:r>
              <a:rPr lang="es-ES_tradnl" dirty="0" err="1">
                <a:latin typeface="Palatino" pitchFamily="2" charset="77"/>
                <a:ea typeface="Palatino" pitchFamily="2" charset="77"/>
              </a:rPr>
              <a:t>Gingivalis</a:t>
            </a:r>
            <a:r>
              <a:rPr lang="es-ES_tradnl" dirty="0">
                <a:latin typeface="Palatino" pitchFamily="2" charset="77"/>
                <a:ea typeface="Palatino" pitchFamily="2" charset="77"/>
              </a:rPr>
              <a:t> y P. Intermedia eran detectados con menor frecuencia en el grupo con antibióticos</a:t>
            </a:r>
          </a:p>
        </p:txBody>
      </p:sp>
      <p:pic>
        <p:nvPicPr>
          <p:cNvPr id="6" name="Picture 6" descr="58">
            <a:extLst>
              <a:ext uri="{FF2B5EF4-FFF2-40B4-BE49-F238E27FC236}">
                <a16:creationId xmlns:a16="http://schemas.microsoft.com/office/drawing/2014/main" id="{0119A7FE-DD9B-D08D-AC8F-3874324E9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18" y="1937002"/>
            <a:ext cx="6637706" cy="441592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B7323934-4A2E-06BD-0FCC-3FF8E7908488}"/>
              </a:ext>
            </a:extLst>
          </p:cNvPr>
          <p:cNvSpPr/>
          <p:nvPr/>
        </p:nvSpPr>
        <p:spPr>
          <a:xfrm flipH="1">
            <a:off x="1185126" y="210056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889346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7F80B-23AD-C2A6-2492-EC4CAD495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0B8D2063-85FC-C7A5-4201-93115FEE1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ED130AFC-0C6D-C6CC-A4BF-1037E8758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Análisis membrana retirada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47143D8-2BB0-7350-1B74-7F2B7031CD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4ED64AF7-BC04-2DC2-7D85-0F8B7FF9A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96952"/>
            <a:ext cx="7488832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M. con baja carga bacteriana (&lt;108), el 80% ganaban más de 3mm de inserción.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M. con alta carga bacteriana (&gt;108), el 50% perdían inserción y el 50% ganaban 1-2mm.</a:t>
            </a:r>
          </a:p>
        </p:txBody>
      </p:sp>
    </p:spTree>
    <p:extLst>
      <p:ext uri="{BB962C8B-B14F-4D97-AF65-F5344CB8AC3E}">
        <p14:creationId xmlns:p14="http://schemas.microsoft.com/office/powerpoint/2010/main" val="372039881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9EE80-9E3D-FDCC-2FFB-91616FD08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21796E5D-A0FF-8E87-5E0C-898660F31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AD060248-BF98-79D7-84C9-6F63B1ABF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7" y="3995272"/>
            <a:ext cx="556828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Análisis membrana retirada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E53EF9F-B7BF-98DB-AB59-4600FD36C9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E33812E4-A27B-44E4-A96A-BA370C0A3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492896"/>
            <a:ext cx="556828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 contaminación bacteriana interfiere con los procesos de curación en regeneración periodontal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23ADE007-9058-57C6-06F3-39A16550F91E}"/>
              </a:ext>
            </a:extLst>
          </p:cNvPr>
          <p:cNvCxnSpPr>
            <a:cxnSpLocks/>
          </p:cNvCxnSpPr>
          <p:nvPr/>
        </p:nvCxnSpPr>
        <p:spPr>
          <a:xfrm>
            <a:off x="4572000" y="3441379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6209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F6C94-5FB4-DD4E-27CC-E24F69A7D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D6FDED7-A2BB-8257-BFA4-1D0F4D8C7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DA990C25-4B60-E8D0-2C92-F8A0327A1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208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Transmisión persona - persona</a:t>
            </a:r>
          </a:p>
        </p:txBody>
      </p:sp>
      <p:sp>
        <p:nvSpPr>
          <p:cNvPr id="144394" name="Rectangle 10">
            <a:extLst>
              <a:ext uri="{FF2B5EF4-FFF2-40B4-BE49-F238E27FC236}">
                <a16:creationId xmlns:a16="http://schemas.microsoft.com/office/drawing/2014/main" id="{C8DF9086-2C34-FF30-99C1-006062826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3284984"/>
            <a:ext cx="659155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Vías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A4D4B2B-EA1A-2FFF-1594-FC18452992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39DBD924-7A41-0BE3-DD6F-787F34387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59" y="3284984"/>
            <a:ext cx="4530009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Saliva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Mucosa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Objeto inanimado (cepillo dientes, ...)</a:t>
            </a:r>
          </a:p>
        </p:txBody>
      </p:sp>
    </p:spTree>
    <p:extLst>
      <p:ext uri="{BB962C8B-B14F-4D97-AF65-F5344CB8AC3E}">
        <p14:creationId xmlns:p14="http://schemas.microsoft.com/office/powerpoint/2010/main" val="56554561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4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4" grpId="0" animBg="1" autoUpdateAnimBg="0"/>
      <p:bldP spid="6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3D0F8-2290-EF8C-13D9-791731F18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8A7ED42-2AD5-E3B7-156C-768C07990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61C5120-1B65-68FF-D2EE-1C18B3833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6" name="Picture 2" descr="59">
            <a:extLst>
              <a:ext uri="{FF2B5EF4-FFF2-40B4-BE49-F238E27FC236}">
                <a16:creationId xmlns:a16="http://schemas.microsoft.com/office/drawing/2014/main" id="{F4C86DD5-AEF5-799B-8E4E-B5CA612D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11505"/>
            <a:ext cx="4724400" cy="31416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60">
            <a:extLst>
              <a:ext uri="{FF2B5EF4-FFF2-40B4-BE49-F238E27FC236}">
                <a16:creationId xmlns:a16="http://schemas.microsoft.com/office/drawing/2014/main" id="{E1967840-FAF7-D48A-FA4B-6269470C3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98" y="3225058"/>
            <a:ext cx="4724400" cy="31511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DF16A1A-A33C-1C20-C5B3-507185A92FD2}"/>
              </a:ext>
            </a:extLst>
          </p:cNvPr>
          <p:cNvSpPr/>
          <p:nvPr/>
        </p:nvSpPr>
        <p:spPr>
          <a:xfrm rot="16200000" flipH="1">
            <a:off x="4612856" y="261285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387617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5FDF6-7C5E-A47D-5BDA-588D5FBA6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AA17429-2F31-470D-E527-78A8EAC25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680D444-9B62-6658-1BE7-5658F69B7B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13" name="Picture 2" descr="61">
            <a:extLst>
              <a:ext uri="{FF2B5EF4-FFF2-40B4-BE49-F238E27FC236}">
                <a16:creationId xmlns:a16="http://schemas.microsoft.com/office/drawing/2014/main" id="{B97C295E-0224-732A-79F6-7E3315273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03568"/>
            <a:ext cx="4724400" cy="3149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62">
            <a:extLst>
              <a:ext uri="{FF2B5EF4-FFF2-40B4-BE49-F238E27FC236}">
                <a16:creationId xmlns:a16="http://schemas.microsoft.com/office/drawing/2014/main" id="{68B918D7-2F62-200B-7BC4-95D11DAC3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98" y="3203476"/>
            <a:ext cx="4724400" cy="31511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71819CC-2735-D376-12D2-4E12CCB11B9D}"/>
              </a:ext>
            </a:extLst>
          </p:cNvPr>
          <p:cNvSpPr/>
          <p:nvPr/>
        </p:nvSpPr>
        <p:spPr>
          <a:xfrm rot="16200000" flipH="1">
            <a:off x="4540849" y="259127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97783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FF646-00EB-8B79-F39B-8D716E4E7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2AFB02B-59DF-B361-AA4C-BFF2D3930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01C62ED-5966-58BE-06CA-4B8A83FA87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2" descr="63">
            <a:extLst>
              <a:ext uri="{FF2B5EF4-FFF2-40B4-BE49-F238E27FC236}">
                <a16:creationId xmlns:a16="http://schemas.microsoft.com/office/drawing/2014/main" id="{A9E3F163-6C81-FC56-116A-A854DD3EB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03568"/>
            <a:ext cx="4724400" cy="31480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64">
            <a:extLst>
              <a:ext uri="{FF2B5EF4-FFF2-40B4-BE49-F238E27FC236}">
                <a16:creationId xmlns:a16="http://schemas.microsoft.com/office/drawing/2014/main" id="{79EF2405-2183-CE1B-BE0C-FC3CDCFF9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98" y="3203476"/>
            <a:ext cx="4724400" cy="31480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D310D89-10CF-CDAB-ECF0-7BE7AA819892}"/>
              </a:ext>
            </a:extLst>
          </p:cNvPr>
          <p:cNvSpPr/>
          <p:nvPr/>
        </p:nvSpPr>
        <p:spPr>
          <a:xfrm rot="16200000" flipH="1">
            <a:off x="4540848" y="259127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951785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033DF-06BE-41AB-E352-660A6CFDA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E12E009-5D5C-A43F-E9C9-DE85ABE60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F396B6A-12A4-8EA6-BF89-669A289D6F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10" name="Picture 2" descr="65">
            <a:extLst>
              <a:ext uri="{FF2B5EF4-FFF2-40B4-BE49-F238E27FC236}">
                <a16:creationId xmlns:a16="http://schemas.microsoft.com/office/drawing/2014/main" id="{2BB10606-D473-45E1-E8C3-D17FBB74E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01980"/>
            <a:ext cx="4724400" cy="3149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66">
            <a:extLst>
              <a:ext uri="{FF2B5EF4-FFF2-40B4-BE49-F238E27FC236}">
                <a16:creationId xmlns:a16="http://schemas.microsoft.com/office/drawing/2014/main" id="{FBA486B2-F622-EDDD-DDEF-B8CDD1CC9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98" y="3236766"/>
            <a:ext cx="4724400" cy="31464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7A02D42D-5560-FDFB-8036-7789C4D244E1}"/>
              </a:ext>
            </a:extLst>
          </p:cNvPr>
          <p:cNvSpPr/>
          <p:nvPr/>
        </p:nvSpPr>
        <p:spPr>
          <a:xfrm rot="16200000" flipH="1">
            <a:off x="4540848" y="262119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861219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C5DF0-AF5A-3FFB-8F0A-529CA5E3F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5CB050B-AD8D-E6EA-007F-C2ECB3585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1D7A23-C291-2861-F0F5-36DBA95711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5" name="Picture 2" descr="67">
            <a:extLst>
              <a:ext uri="{FF2B5EF4-FFF2-40B4-BE49-F238E27FC236}">
                <a16:creationId xmlns:a16="http://schemas.microsoft.com/office/drawing/2014/main" id="{787629F9-4763-0666-A141-5809F7D99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62" y="1001980"/>
            <a:ext cx="4724400" cy="31543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68">
            <a:extLst>
              <a:ext uri="{FF2B5EF4-FFF2-40B4-BE49-F238E27FC236}">
                <a16:creationId xmlns:a16="http://schemas.microsoft.com/office/drawing/2014/main" id="{6248DC13-2787-81A6-CDE5-3BEF65571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98" y="3233403"/>
            <a:ext cx="4724400" cy="3149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EC93768-7C28-8EF8-FA22-ED088F45CBB4}"/>
              </a:ext>
            </a:extLst>
          </p:cNvPr>
          <p:cNvSpPr/>
          <p:nvPr/>
        </p:nvSpPr>
        <p:spPr>
          <a:xfrm rot="16200000" flipH="1">
            <a:off x="4540848" y="261783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03901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ABA56-361A-0267-CFA3-6AC9A8C1F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0FC77B61-A368-B9DB-E863-2B56335C0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616EF614-D5FB-3437-9DE5-924DB5EBD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Los antibióticos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75B581A-8011-909E-00E3-B951EEC833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95C5C16D-2019-7A58-166D-22F29B921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96952"/>
            <a:ext cx="7488832" cy="120032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Son sustancias químicas producidas por varias especies de microorganismos (bacterias, hongos, actinomicetos) que suprimen el crecimiento de otros microorganismos, pudiendo producir su destrucción.</a:t>
            </a:r>
          </a:p>
        </p:txBody>
      </p:sp>
    </p:spTree>
    <p:extLst>
      <p:ext uri="{BB962C8B-B14F-4D97-AF65-F5344CB8AC3E}">
        <p14:creationId xmlns:p14="http://schemas.microsoft.com/office/powerpoint/2010/main" val="186617111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05746-67D1-9D23-73EA-90E8403FC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59B8B4E-107D-1B57-3FC0-FBCD86EA5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511C26BE-0D41-FA23-6C45-3AF46C2F9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276872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Factores que determinan susceptibilidad y resistencia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1489E84-DDDB-0B2C-BFB2-945E425107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C362A08D-2E37-42A5-5C12-7F5039C58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3429000"/>
            <a:ext cx="7488832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1.  Aislamiento de bacterias patógenas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2.  Determinación de la bacteriana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3.  Concentraciones en foco o fluido gingival</a:t>
            </a:r>
          </a:p>
        </p:txBody>
      </p:sp>
    </p:spTree>
    <p:extLst>
      <p:ext uri="{BB962C8B-B14F-4D97-AF65-F5344CB8AC3E}">
        <p14:creationId xmlns:p14="http://schemas.microsoft.com/office/powerpoint/2010/main" val="181629901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D2361-C69F-EE82-FD6A-38B6BAF21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85347CF-E206-747C-C4D3-C3450DFDE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3F6B9245-C0D0-7EE9-C2F0-44DA7FF69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Concentración mínima bactericida (CMB)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CBE8E31-6DA0-9017-5340-1125DB3B58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BBB66C8F-5E47-173F-3321-7C40EFACD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581" y="2996952"/>
            <a:ext cx="4926840" cy="120032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Es aquélla para la que los supervivientes de una colonia bacteriana no alcanzan el 1/10.000 de la población inicial a las 24 horas de contacto.</a:t>
            </a:r>
          </a:p>
        </p:txBody>
      </p:sp>
    </p:spTree>
    <p:extLst>
      <p:ext uri="{BB962C8B-B14F-4D97-AF65-F5344CB8AC3E}">
        <p14:creationId xmlns:p14="http://schemas.microsoft.com/office/powerpoint/2010/main" val="38021099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E61B-EACB-BD0D-9E6B-B568B97B5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0B7905F7-5734-DCC3-45F6-151E6EC17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F046B7F5-31EE-FB4F-AB6C-2D45B983E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Concentración mínima inhibitoria (CMI)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0BE951B-6584-E2D7-65F3-A12F61CC88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0AC2202C-55D1-D3FF-58F6-9A9569CE4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96952"/>
            <a:ext cx="7488832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Es la cantidad más baja de un antibiótico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que inhibe el crecimiento de la colonia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bacteriana “in vitro”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Suele ser una aproximación a la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concentración eficaz “in vivo”</a:t>
            </a:r>
          </a:p>
        </p:txBody>
      </p:sp>
    </p:spTree>
    <p:extLst>
      <p:ext uri="{BB962C8B-B14F-4D97-AF65-F5344CB8AC3E}">
        <p14:creationId xmlns:p14="http://schemas.microsoft.com/office/powerpoint/2010/main" val="425708822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B88F7-C9B6-C3F1-9504-091365DB4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E99AA4B-1FBA-8794-965C-6A11F3093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0EDBC056-9CE9-7645-910E-D91948AF0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Infecciones orofaciales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DBB9B2-A270-C4E0-9344-0026384F5D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13BABD2F-991B-32B5-F2D1-0C47437AA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96952"/>
            <a:ext cx="7488832" cy="2031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1.  Tipo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odontógeno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	Caries, pulpitis, gingivitis, absceso periapical, periodontitis, osteítis, etcétera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marL="342900" indent="-342900" algn="ctr" eaLnBrk="1" hangingPunct="1">
              <a:spcBef>
                <a:spcPct val="0"/>
              </a:spcBef>
              <a:buAutoNum type="arabicPeriod" startAt="2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Tipo no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odontógeno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	Infecciones mucosa oral, glándulas salivares</a:t>
            </a:r>
          </a:p>
          <a:p>
            <a:pPr marL="342900" indent="-342900" algn="ctr" eaLnBrk="1" hangingPunct="1">
              <a:spcBef>
                <a:spcPct val="0"/>
              </a:spcBef>
              <a:buAutoNum type="arabicPeriod" startAt="2"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3.  Piel y tejidos blandos		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Pioderma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, infecciones micóticas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AB7C87DB-69DE-69E1-E4CF-195387A0DD16}"/>
              </a:ext>
            </a:extLst>
          </p:cNvPr>
          <p:cNvCxnSpPr>
            <a:cxnSpLocks/>
          </p:cNvCxnSpPr>
          <p:nvPr/>
        </p:nvCxnSpPr>
        <p:spPr>
          <a:xfrm>
            <a:off x="3563888" y="3212976"/>
            <a:ext cx="5760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0D8236EC-DD93-713B-2434-0A9F50A49AAC}"/>
              </a:ext>
            </a:extLst>
          </p:cNvPr>
          <p:cNvCxnSpPr>
            <a:cxnSpLocks/>
          </p:cNvCxnSpPr>
          <p:nvPr/>
        </p:nvCxnSpPr>
        <p:spPr>
          <a:xfrm>
            <a:off x="3707904" y="3984074"/>
            <a:ext cx="5760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F856B604-03E3-BACB-3248-6F5550134CF2}"/>
              </a:ext>
            </a:extLst>
          </p:cNvPr>
          <p:cNvCxnSpPr>
            <a:cxnSpLocks/>
          </p:cNvCxnSpPr>
          <p:nvPr/>
        </p:nvCxnSpPr>
        <p:spPr>
          <a:xfrm>
            <a:off x="3851920" y="4843883"/>
            <a:ext cx="57606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80743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1BC89-783D-1412-8B15-050272519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21095455-0B80-2B71-D06E-ACFE9847B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CFDE274D-4B84-6C90-89D0-F3EE8DD9D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Profilaxis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864761E-6496-7640-0792-764BD41E65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45702E78-0BAB-72C5-8F3A-508426B5A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996" y="2492896"/>
            <a:ext cx="4530009" cy="313932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Prótesis valvulares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Endocarditis bacteriana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Malformaciones cardíacas congénitas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Valvulopatía reumática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Cardiomiopatía hipertrófica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Prolapso valvular mitral</a:t>
            </a:r>
          </a:p>
        </p:txBody>
      </p:sp>
    </p:spTree>
    <p:extLst>
      <p:ext uri="{BB962C8B-B14F-4D97-AF65-F5344CB8AC3E}">
        <p14:creationId xmlns:p14="http://schemas.microsoft.com/office/powerpoint/2010/main" val="353551346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99DFD-E3F8-3F45-BBCE-E410227DD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39B36FD-EBE2-A99E-66A6-EB211C574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77B58CEC-1281-F107-72CA-6A2F6E04F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49464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Clasificación de los antibióticos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(según su estructura química)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53D3AA6-1F0D-4A54-6367-9D2F2FD97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6CCDF519-4C87-0AEF-484B-02434DF0E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422" y="3212976"/>
            <a:ext cx="2033514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Tetraciclinas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Doxiciclina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Minociclina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ADF3D7FA-4A57-E963-9E77-97FE22C05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4768821"/>
            <a:ext cx="203351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Rifampicinas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Rifampicina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BE19CEE2-5A01-AB1B-3C29-BC07ACF62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422" y="4768821"/>
            <a:ext cx="203351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Cloranfenicol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Cloranfenicol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C1A1487-44B0-1528-4420-423C00279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3970" y="3212976"/>
            <a:ext cx="2341702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Azúcares complejos: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Lincomicina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Clindamicina</a:t>
            </a:r>
          </a:p>
        </p:txBody>
      </p:sp>
    </p:spTree>
    <p:extLst>
      <p:ext uri="{BB962C8B-B14F-4D97-AF65-F5344CB8AC3E}">
        <p14:creationId xmlns:p14="http://schemas.microsoft.com/office/powerpoint/2010/main" val="35423657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3" grpId="0" animBg="1" autoUpdateAnimBg="0"/>
      <p:bldP spid="4" grpId="0" animBg="1" autoUpdateAnimBg="0"/>
      <p:bldP spid="5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FE1D1-F323-5C5B-B319-7049DC7D3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EB6EF72-0762-6D9A-90A6-6218605FB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1206EC70-CA0D-73EF-D7CA-91FF21BB1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Bacteriemia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11EC75-CC9A-A9DD-8A7B-CA885601CA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F9EBC37D-BCF7-D7D7-60F1-C5B64A700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96952"/>
            <a:ext cx="7488832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85% extracciones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88%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tartrectomías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100% cirugía a colgajo</a:t>
            </a:r>
          </a:p>
        </p:txBody>
      </p:sp>
    </p:spTree>
    <p:extLst>
      <p:ext uri="{BB962C8B-B14F-4D97-AF65-F5344CB8AC3E}">
        <p14:creationId xmlns:p14="http://schemas.microsoft.com/office/powerpoint/2010/main" val="420830012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A4DFA-13E5-49BD-3ACB-C6557CF36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ACF630B6-18D0-BBA6-7684-2A3827F58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70A79074-F2B6-2D1B-1A4C-B3D9F4DCF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49464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Clasificación de los antibióticos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(según su estructura química)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7924AF-3708-97E6-888E-62EE3EB334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9F28BB06-8C15-2A16-2310-761264F76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422" y="3212976"/>
            <a:ext cx="2033514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Betalactámicos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Penicilinas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Cefalosporinas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47A44F7B-C491-74D4-62DE-2761BD6E4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5243" y="4768821"/>
            <a:ext cx="203351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Polipéptidos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Vancomicina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B0C087F-B158-6008-62F6-81E6AD9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3970" y="3212976"/>
            <a:ext cx="2341702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Aminoglucósidos: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Gentamicina</a:t>
            </a:r>
          </a:p>
        </p:txBody>
      </p:sp>
    </p:spTree>
    <p:extLst>
      <p:ext uri="{BB962C8B-B14F-4D97-AF65-F5344CB8AC3E}">
        <p14:creationId xmlns:p14="http://schemas.microsoft.com/office/powerpoint/2010/main" val="25309858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4" grpId="0" animBg="1" autoUpdateAnimBg="0"/>
      <p:bldP spid="5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2BB13-EC04-DEFC-4189-EB7873D8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07C864B-A8EA-C90C-5B69-1B02C87F7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8CEBAE85-B7C4-1525-9FD9-90507D5A2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919944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Clasificación de los antibióticos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(según su estructura química)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61E3D9-5A20-8B5A-3DEE-00999DCD16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40CD7ABD-D38C-126D-86C7-28A9492A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543" y="2055741"/>
            <a:ext cx="2748914" cy="421269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Macrólidos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Eritromicina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Espiramicina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Acetilespiramicina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Josamicina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Midecamicina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Azitromicina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Claritromicina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Roxitromicina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Diritromicina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799546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F0278-A263-E264-F204-B86EC9B28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F3DFA0D-147D-B113-4C85-0F3308FD1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4B4425ED-7C8A-85D0-8482-52A70400D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4239" y="2459504"/>
            <a:ext cx="4435522" cy="193899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 general, todos los antibióticos son </a:t>
            </a: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bacteriostáticos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a baja concentración, y </a:t>
            </a: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bactericidas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a concentraciones altas.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3B84EF-3A6F-CB17-CFD2-D48492CED2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06291"/>
      </p:ext>
    </p:extLst>
  </p:cSld>
  <p:clrMapOvr>
    <a:masterClrMapping/>
  </p:clrMapOvr>
  <p:transition spd="slow">
    <p:circl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56C7C-5870-0181-D21B-D5934ADCB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DD327CD-570B-594C-E8AF-ACADC097B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D998FC2-1A04-9536-976C-80678F6367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pic>
        <p:nvPicPr>
          <p:cNvPr id="8" name="Picture 2" descr="69">
            <a:extLst>
              <a:ext uri="{FF2B5EF4-FFF2-40B4-BE49-F238E27FC236}">
                <a16:creationId xmlns:a16="http://schemas.microsoft.com/office/drawing/2014/main" id="{51EBA5C3-E4CC-692C-2B89-A869249B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66" y="1014370"/>
            <a:ext cx="4819650" cy="32178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70">
            <a:extLst>
              <a:ext uri="{FF2B5EF4-FFF2-40B4-BE49-F238E27FC236}">
                <a16:creationId xmlns:a16="http://schemas.microsoft.com/office/drawing/2014/main" id="{8C9BC3EB-2D39-B513-FDEA-A14073350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598" y="3162747"/>
            <a:ext cx="4800600" cy="31988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EA3B3E2-27DE-8FAF-881C-EC28C4D0B89C}"/>
              </a:ext>
            </a:extLst>
          </p:cNvPr>
          <p:cNvSpPr/>
          <p:nvPr/>
        </p:nvSpPr>
        <p:spPr>
          <a:xfrm rot="16200000" flipH="1">
            <a:off x="4504707" y="256424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103250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F0955-77D8-0545-FC52-C135E2F11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1E62147-8C80-1380-BE9F-65F5A1D87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9C88AA8D-07C4-0B4D-9C58-F5308B2D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7" y="4457247"/>
            <a:ext cx="5568286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_tradnl" dirty="0">
                <a:latin typeface="Palatino" pitchFamily="2" charset="77"/>
                <a:ea typeface="Palatino" pitchFamily="2" charset="77"/>
              </a:rPr>
              <a:t>85 - 90% tienen microorganismos anaerobios y, de ellas, el 30 - 60% anaerobios exclusivamente.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46F515-3219-6BB3-5504-7534024F01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C196F0AB-0F84-C3A1-C867-5284A2807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760105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Origen dental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56895EC8-5D4A-0BF3-8A2F-A757601938E1}"/>
              </a:ext>
            </a:extLst>
          </p:cNvPr>
          <p:cNvCxnSpPr>
            <a:cxnSpLocks/>
          </p:cNvCxnSpPr>
          <p:nvPr/>
        </p:nvCxnSpPr>
        <p:spPr>
          <a:xfrm>
            <a:off x="4572000" y="3264161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1CD9F28F-F39F-8F9D-F3AF-BC3A4B7C5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Infecciones orofaciales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128EBD0-8383-E2AB-78F5-BB976523C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701009"/>
            <a:ext cx="556828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Flora mixta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(Facultades anaeróbicas)</a:t>
            </a:r>
          </a:p>
        </p:txBody>
      </p:sp>
    </p:spTree>
    <p:extLst>
      <p:ext uri="{BB962C8B-B14F-4D97-AF65-F5344CB8AC3E}">
        <p14:creationId xmlns:p14="http://schemas.microsoft.com/office/powerpoint/2010/main" val="20435868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5" grpId="0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9B88F-F71F-2309-4969-5E9ABC890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92BDE41-D528-4EC1-588A-5B999B06D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C449531-67D5-13A9-860A-CFC52C72D1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5BBDC392-CEB9-1A79-EE2F-DBBC03317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336169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Bacteriemia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82F19CE-EBBC-71F3-034B-7CF89E5E5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63691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Extracción dental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AB90FE62-C95B-A967-F7A6-785B1720E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935784"/>
            <a:ext cx="556828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Sin gingivitis 34%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Gingivitis 70-75%</a:t>
            </a:r>
          </a:p>
        </p:txBody>
      </p:sp>
    </p:spTree>
    <p:extLst>
      <p:ext uri="{BB962C8B-B14F-4D97-AF65-F5344CB8AC3E}">
        <p14:creationId xmlns:p14="http://schemas.microsoft.com/office/powerpoint/2010/main" val="38620053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5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49397-0221-49CE-9AA3-1F6944A94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5F46AB3-6854-BE32-7FD5-9B0C83ECF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76F7274-457F-D34F-E5F0-BB43C53A87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C69F0B84-BFA0-F6FA-7EC6-1E3D53616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Penicilinas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9132D3C-C116-56CA-850D-5A10ED604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636912"/>
            <a:ext cx="5568284" cy="196977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Interfiere síntesis pared bacteriana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Alergia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(Edema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quincke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, shock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angiláctico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, urticaria, erupción cutánea)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Inconvenientes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009F60-BD64-DC09-04EA-2BB94DD9F204}"/>
              </a:ext>
            </a:extLst>
          </p:cNvPr>
          <p:cNvSpPr txBox="1"/>
          <p:nvPr/>
        </p:nvSpPr>
        <p:spPr>
          <a:xfrm>
            <a:off x="1626470" y="4941168"/>
            <a:ext cx="244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Aplicación parenteral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F807276-6E80-C875-001A-FF277EBCDB23}"/>
              </a:ext>
            </a:extLst>
          </p:cNvPr>
          <p:cNvSpPr txBox="1"/>
          <p:nvPr/>
        </p:nvSpPr>
        <p:spPr>
          <a:xfrm>
            <a:off x="5069260" y="4941168"/>
            <a:ext cx="2026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Betalactamasas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11B8CA8B-A2FF-C9C5-3A37-78F48AA0AB16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4074742" y="4606682"/>
            <a:ext cx="497259" cy="5191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7ABFC425-F275-EDF7-4A93-C5D1C7316A4C}"/>
              </a:ext>
            </a:extLst>
          </p:cNvPr>
          <p:cNvCxnSpPr>
            <a:cxnSpLocks/>
            <a:stCxn id="5" idx="2"/>
            <a:endCxn id="9" idx="1"/>
          </p:cNvCxnSpPr>
          <p:nvPr/>
        </p:nvCxnSpPr>
        <p:spPr>
          <a:xfrm>
            <a:off x="4572001" y="4606682"/>
            <a:ext cx="497259" cy="5191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F23C29C7-B019-6C63-B2D7-DB8102D36239}"/>
              </a:ext>
            </a:extLst>
          </p:cNvPr>
          <p:cNvCxnSpPr>
            <a:cxnSpLocks/>
          </p:cNvCxnSpPr>
          <p:nvPr/>
        </p:nvCxnSpPr>
        <p:spPr>
          <a:xfrm>
            <a:off x="4572000" y="3501008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26837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FF13F-8059-9152-B71D-5DF4A90E2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B12EA1F-8240-608D-9EB1-3F2036DA2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FC142A0-5F93-D557-4825-DE12C4BF01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AED5F5DB-E2CC-CF06-8841-64E6B4976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13285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Penicilinas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1E11BBE-5C42-626F-9489-D54F18736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708920"/>
            <a:ext cx="5568284" cy="25506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Penicilina G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Penicilina V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Amoxicilina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Ampicilina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Bacampicilina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Cloxacilina</a:t>
            </a:r>
          </a:p>
        </p:txBody>
      </p:sp>
    </p:spTree>
    <p:extLst>
      <p:ext uri="{BB962C8B-B14F-4D97-AF65-F5344CB8AC3E}">
        <p14:creationId xmlns:p14="http://schemas.microsoft.com/office/powerpoint/2010/main" val="19625036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4DF9B-0373-6349-EA55-2B66CC27E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5757463-E6B3-E831-0569-12FDDC2FF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3102F960-1BE2-2623-9EC7-D37CE5A84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8492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Localización de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. y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BD57A4-8282-2438-E9E3-4A83F5BC20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81069AE4-CE26-787C-B1BC-9E6FFEF15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996" y="1545097"/>
            <a:ext cx="4530009" cy="480131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		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Supralingual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Placa bacteriana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		Sublingual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Saliva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		Dorso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Lengua			Lateral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			Ventral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Paladar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Fondo vestíbulo</a:t>
            </a:r>
          </a:p>
          <a:p>
            <a:pPr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Encía insertada</a:t>
            </a:r>
          </a:p>
        </p:txBody>
      </p:sp>
      <p:sp>
        <p:nvSpPr>
          <p:cNvPr id="3" name="Abrir llave 2">
            <a:extLst>
              <a:ext uri="{FF2B5EF4-FFF2-40B4-BE49-F238E27FC236}">
                <a16:creationId xmlns:a16="http://schemas.microsoft.com/office/drawing/2014/main" id="{027B3358-8111-2C60-C002-F447A9E97C43}"/>
              </a:ext>
            </a:extLst>
          </p:cNvPr>
          <p:cNvSpPr/>
          <p:nvPr/>
        </p:nvSpPr>
        <p:spPr>
          <a:xfrm>
            <a:off x="4499992" y="1677889"/>
            <a:ext cx="144016" cy="64807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Abrir llave 3">
            <a:extLst>
              <a:ext uri="{FF2B5EF4-FFF2-40B4-BE49-F238E27FC236}">
                <a16:creationId xmlns:a16="http://schemas.microsoft.com/office/drawing/2014/main" id="{1D2F3308-CC77-FAAD-2796-723B70017F6B}"/>
              </a:ext>
            </a:extLst>
          </p:cNvPr>
          <p:cNvSpPr/>
          <p:nvPr/>
        </p:nvSpPr>
        <p:spPr>
          <a:xfrm>
            <a:off x="4499992" y="3327785"/>
            <a:ext cx="144016" cy="1230424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02333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8141-1FDD-689F-1D2F-15F3E6AC5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EDE2B62-E499-3292-D104-CA5D100EE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9AB04F6-6653-75A6-DC68-255C32C74D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77C72A5E-4AE6-AF5F-F20E-30774C396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9289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Inhibidores betalactamasas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8335126-B427-65D8-85E4-63D9C1E36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068960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Clavulánico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Sulbactam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D4275891-00BB-D909-FEA1-43F1DD357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072064"/>
            <a:ext cx="5568284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Amoxicilina clavulánica</a:t>
            </a:r>
          </a:p>
        </p:txBody>
      </p:sp>
    </p:spTree>
    <p:extLst>
      <p:ext uri="{BB962C8B-B14F-4D97-AF65-F5344CB8AC3E}">
        <p14:creationId xmlns:p14="http://schemas.microsoft.com/office/powerpoint/2010/main" val="337594393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DA624-E173-8A36-A436-8525C4558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81CE36A-FA20-A54F-F0D8-3911F73BB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0F94DA-FFB5-521B-CA36-AE7DD7FE29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7A5E302D-7588-CAA9-4DEA-DADF223DB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0080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Amoxicilina / Penicilina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A726145-E541-34D5-F0EC-F23EECE01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276872"/>
            <a:ext cx="5568284" cy="25506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Inactivación por la mayoría de las betalactamasas de bacterias orales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CMI 90: Buena actividad sobre algunas bacterias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gram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-positivas y escasa sobre el resto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613E4719-3640-FA2B-D161-567C2D427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842057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Reservar para profilaxis de endocarditis estreptocócica</a:t>
            </a:r>
          </a:p>
        </p:txBody>
      </p:sp>
    </p:spTree>
    <p:extLst>
      <p:ext uri="{BB962C8B-B14F-4D97-AF65-F5344CB8AC3E}">
        <p14:creationId xmlns:p14="http://schemas.microsoft.com/office/powerpoint/2010/main" val="399973684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3F4A0-E677-CDAA-AD3B-C569ABD19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226E136-3608-0734-8FEE-479FBF237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C99B66-9397-6EC1-3A86-E1238543D5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49DCE646-79DF-D6BA-2105-F7C191715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Inhibidores betalactamasas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AB483038-6402-86D5-6A50-9D940A5B8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215382"/>
            <a:ext cx="5568284" cy="338169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El espectro de inactivación de clavulánico y sulbactam son idénticos. La diferencia es el poder de inactivación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Con una molécula de clavulánico se inactiva una de betalactamasas (1 a 1). En el caso del sulbactam se necesitan 200 moléculas para inactivar una de betalactamasas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C60F3870-CB7D-7BA9-2A2F-31F24253AAE4}"/>
              </a:ext>
            </a:extLst>
          </p:cNvPr>
          <p:cNvCxnSpPr>
            <a:cxnSpLocks/>
          </p:cNvCxnSpPr>
          <p:nvPr/>
        </p:nvCxnSpPr>
        <p:spPr>
          <a:xfrm>
            <a:off x="4572000" y="3583534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95750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67F3-BAFB-72D1-C98B-FDB18813F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DFCF996-888D-B572-B4A9-B72F647B1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6001D66-ADAE-CB08-EEC5-BCA61874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657EAB0D-0CED-7206-51DC-3159092275CC}"/>
              </a:ext>
            </a:extLst>
          </p:cNvPr>
          <p:cNvCxnSpPr>
            <a:cxnSpLocks/>
          </p:cNvCxnSpPr>
          <p:nvPr/>
        </p:nvCxnSpPr>
        <p:spPr>
          <a:xfrm>
            <a:off x="4572000" y="2708920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F3E28A4F-E358-C1E6-34AD-1EC25C3E0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Normas generales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55E12FE-5BD8-B4C7-1AB4-9818C545E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229553"/>
            <a:ext cx="5568284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Antibiótico adecuado 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Dosis correcta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Tiempo apropiado</a:t>
            </a:r>
          </a:p>
        </p:txBody>
      </p:sp>
    </p:spTree>
    <p:extLst>
      <p:ext uri="{BB962C8B-B14F-4D97-AF65-F5344CB8AC3E}">
        <p14:creationId xmlns:p14="http://schemas.microsoft.com/office/powerpoint/2010/main" val="3057594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29F65-1336-D6FF-C55A-B96FA54F5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7D3878F-EB0E-B929-3323-B4831E8F4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9C794FA-656A-403F-FFAF-5EE90F05D2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3E15293C-34DF-28EF-42CE-1C1B27A50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48478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Amoxicilina / Ac. Clavulánico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38EE0FE-B6ED-D8DF-32DA-ED66BAEB77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060848"/>
            <a:ext cx="5568284" cy="29661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Resistente a la mayoría de las betalactamasas de bacterias orales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sz="1800" b="1" dirty="0"/>
              <a:t> 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Excelente </a:t>
            </a:r>
            <a:r>
              <a:rPr lang="es-ES_tradnl" sz="1800" dirty="0" err="1">
                <a:latin typeface="Palatino" pitchFamily="2" charset="77"/>
                <a:ea typeface="Palatino" pitchFamily="2" charset="77"/>
              </a:rPr>
              <a:t>anaerobicida</a:t>
            </a:r>
            <a:endParaRPr lang="es-ES_tradnl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 CMI 90: Activo aproximadamente 90% de bacterias patógenas orales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41B72061-356C-D0B3-5FD2-76BE66C7B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5301208"/>
            <a:ext cx="7532130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No utilizar, en principio, en procesos por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A.Actinomycetemcomitans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062596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A983-C3A8-7418-4CEE-B14E4F4C6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B0E1E6A0-5F9B-03E5-27A1-B4A8400DB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71320E7-D435-5445-1C19-DCEDF5E063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EAA53328-86A8-5642-1F98-A0FFD5CE2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208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Macrólidos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5C274D2-3E04-143E-823A-36058BADA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996952"/>
            <a:ext cx="5568284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Interfieren la síntesis proteica de las bacterias.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  La eritromicina es un antibiótico muy seguro y es una buena alternativa.</a:t>
            </a:r>
            <a:endParaRPr lang="es-ES_tradnl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611174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E0328-3658-7587-8FD9-2F34D8A7D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0403F6F-51B6-733C-8E87-E8E7F8914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F3EB6F-F319-44FC-9E7B-1F42A0A054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6B664128-C5B3-3212-3ECD-9F7B75490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64709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Macrólidos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2AFB4DB-CE09-2F44-67CD-8375EE68C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690357"/>
            <a:ext cx="5568284" cy="280076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Azitromicina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Vida media, plasmática larga (2 - 4 días), buena alternativa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Clindamicina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600" dirty="0">
                <a:latin typeface="Palatino" pitchFamily="2" charset="77"/>
                <a:ea typeface="Palatino" pitchFamily="2" charset="77"/>
              </a:rPr>
              <a:t>(Elección en caso de alergia a los antibióticos betalactámicos)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946C6FF-EED3-26F3-C620-EEE62BD223E2}"/>
              </a:ext>
            </a:extLst>
          </p:cNvPr>
          <p:cNvCxnSpPr>
            <a:cxnSpLocks/>
          </p:cNvCxnSpPr>
          <p:nvPr/>
        </p:nvCxnSpPr>
        <p:spPr>
          <a:xfrm>
            <a:off x="4572000" y="3033820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A00DA642-05F4-8E7B-E165-268F30F06485}"/>
              </a:ext>
            </a:extLst>
          </p:cNvPr>
          <p:cNvCxnSpPr>
            <a:cxnSpLocks/>
          </p:cNvCxnSpPr>
          <p:nvPr/>
        </p:nvCxnSpPr>
        <p:spPr>
          <a:xfrm>
            <a:off x="4572000" y="4365104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5992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D7ACF-15B4-2529-2A3B-6F0F76C07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1D672AE-1E1D-370B-9AAC-C79A1437A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1874DF1-45AB-CA03-8F9C-1D237939FF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D147BD22-44A7-6EB8-391B-DDE7293C8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84482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Clindamicina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B56D022-720C-103B-64B6-D19529DC1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420888"/>
            <a:ext cx="5568284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Excelente </a:t>
            </a:r>
            <a:r>
              <a:rPr lang="es-ES_tradnl" sz="1800" dirty="0" err="1">
                <a:latin typeface="Palatino" pitchFamily="2" charset="77"/>
                <a:ea typeface="Palatino" pitchFamily="2" charset="77"/>
              </a:rPr>
              <a:t>anaerobicida</a:t>
            </a:r>
            <a:endParaRPr lang="es-ES_tradnl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 CMI 90: Activo aproximadamente 70% de bacterias patógenas orales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A9276571-AC7B-730D-EDEC-7065BA8AE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4382887"/>
            <a:ext cx="7532130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Poco activa sobre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A.Actinomycetemcomitans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No activa sobre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E.Corrodens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640942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7FCC-4BF0-1FE7-DA07-D127E6869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1A90EDF-11B7-BC54-5F0B-B45ED80A8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6DD6A0-62B7-FB18-2DB7-6400941950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737AD25-64E5-5709-FB5D-7BDDD9419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84482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Tetraciclinas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862075A-8DC1-60DC-85A3-BB45BB35C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492896"/>
            <a:ext cx="5568284" cy="25506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Inhiben síntesis proteica bacteriana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Coloración dentaria en niños, edema, urticaria, anafilaxia,  alteraciones gastrointestinales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Doxicilina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, minociclina</a:t>
            </a:r>
          </a:p>
        </p:txBody>
      </p:sp>
    </p:spTree>
    <p:extLst>
      <p:ext uri="{BB962C8B-B14F-4D97-AF65-F5344CB8AC3E}">
        <p14:creationId xmlns:p14="http://schemas.microsoft.com/office/powerpoint/2010/main" val="395574942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D565-25D6-B19E-C955-F6B64A77C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4412161-2EDF-FEEC-EE38-33BD2D56A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DF4CEC6-DA8E-CEE5-5480-3B54492425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D5174F04-8A37-B93D-750D-9254E9B99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84482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Tetraciclinas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E069973-5DC2-E6CB-2407-BA5D45F1B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420888"/>
            <a:ext cx="5568284" cy="171970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sz="1800" dirty="0">
                <a:latin typeface="Palatino" pitchFamily="2" charset="77"/>
                <a:ea typeface="Palatino" pitchFamily="2" charset="77"/>
              </a:rPr>
              <a:t>Escaso poder anaerobio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sz="1800" dirty="0">
                <a:latin typeface="Palatino" pitchFamily="2" charset="77"/>
                <a:ea typeface="Palatino" pitchFamily="2" charset="77"/>
              </a:rPr>
              <a:t> CMI 90: Activo aproximadamente 45% de bacterias patógenas orales.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E12CD130-4D36-3836-69BE-3664A1D2F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4382887"/>
            <a:ext cx="7532130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Reservar para procesos por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A.Actinomycetemcomitans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y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Campylobacter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SPP.</a:t>
            </a:r>
          </a:p>
        </p:txBody>
      </p:sp>
    </p:spTree>
    <p:extLst>
      <p:ext uri="{BB962C8B-B14F-4D97-AF65-F5344CB8AC3E}">
        <p14:creationId xmlns:p14="http://schemas.microsoft.com/office/powerpoint/2010/main" val="41979935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77FD6-1106-CFD9-780A-BB0F4A382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0719B8F3-E0CB-D3A5-8AAB-CAAECB499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49B3446A-A9A9-9889-EE98-6A772B9F3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Infección oral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787FD4-8858-AF89-6650-EF8CF1663D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2EEEFF54-3735-8EE6-4F72-C41C9B3F4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996" y="2492896"/>
            <a:ext cx="4530009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Focos infecciosos a distancia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5027CD24-455E-AB79-D8FB-B8A4E3C18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514" y="3501008"/>
            <a:ext cx="190496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Articulares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FFAAE8DE-036F-5270-E1F5-082E04F30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522" y="3501008"/>
            <a:ext cx="190496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Cutáneos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4206361-4FC7-9FDE-E289-9DABA9AF2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4190121"/>
            <a:ext cx="190496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Endocardio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2881D70-C727-E5D3-3515-B3E8B8890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088" y="4190121"/>
            <a:ext cx="190496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Renales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5C53062D-AE2E-6CA5-78B3-2BE026246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996" y="4879234"/>
            <a:ext cx="190496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Pulmonares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F922B4F-FED9-BFAF-582E-7051BA22C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111" y="4879234"/>
            <a:ext cx="190496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Shock séptico</a:t>
            </a:r>
          </a:p>
        </p:txBody>
      </p:sp>
      <p:sp>
        <p:nvSpPr>
          <p:cNvPr id="10" name="Abrir corchete 9">
            <a:extLst>
              <a:ext uri="{FF2B5EF4-FFF2-40B4-BE49-F238E27FC236}">
                <a16:creationId xmlns:a16="http://schemas.microsoft.com/office/drawing/2014/main" id="{42441903-EA6F-5C7A-EB8E-6BC702622BDB}"/>
              </a:ext>
            </a:extLst>
          </p:cNvPr>
          <p:cNvSpPr/>
          <p:nvPr/>
        </p:nvSpPr>
        <p:spPr>
          <a:xfrm rot="16200000">
            <a:off x="4535998" y="1511386"/>
            <a:ext cx="72007" cy="295232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100E709-8BCB-967A-77E4-9EE3CE4240B1}"/>
              </a:ext>
            </a:extLst>
          </p:cNvPr>
          <p:cNvCxnSpPr>
            <a:cxnSpLocks/>
            <a:stCxn id="10" idx="1"/>
            <a:endCxn id="3" idx="3"/>
          </p:cNvCxnSpPr>
          <p:nvPr/>
        </p:nvCxnSpPr>
        <p:spPr>
          <a:xfrm flipH="1">
            <a:off x="3259478" y="3023553"/>
            <a:ext cx="1312524" cy="6621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186DC35-21FC-B4DD-C11E-3196194D8988}"/>
              </a:ext>
            </a:extLst>
          </p:cNvPr>
          <p:cNvCxnSpPr>
            <a:cxnSpLocks/>
            <a:stCxn id="10" idx="1"/>
            <a:endCxn id="5" idx="3"/>
          </p:cNvCxnSpPr>
          <p:nvPr/>
        </p:nvCxnSpPr>
        <p:spPr>
          <a:xfrm flipH="1">
            <a:off x="3884676" y="3023553"/>
            <a:ext cx="687326" cy="13512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7CC1AB8E-3739-9BD6-EA17-C67AEA9869DD}"/>
              </a:ext>
            </a:extLst>
          </p:cNvPr>
          <p:cNvCxnSpPr>
            <a:cxnSpLocks/>
            <a:stCxn id="10" idx="1"/>
            <a:endCxn id="8" idx="3"/>
          </p:cNvCxnSpPr>
          <p:nvPr/>
        </p:nvCxnSpPr>
        <p:spPr>
          <a:xfrm flipH="1">
            <a:off x="4211960" y="3023553"/>
            <a:ext cx="360042" cy="20403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98F99EBE-1D7F-77E2-89A5-A82F5AF18965}"/>
              </a:ext>
            </a:extLst>
          </p:cNvPr>
          <p:cNvCxnSpPr>
            <a:cxnSpLocks/>
            <a:stCxn id="10" idx="1"/>
            <a:endCxn id="4" idx="1"/>
          </p:cNvCxnSpPr>
          <p:nvPr/>
        </p:nvCxnSpPr>
        <p:spPr>
          <a:xfrm>
            <a:off x="4572002" y="3023553"/>
            <a:ext cx="1312520" cy="6621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6548AB24-94F2-498F-5450-C7F9DE0D2FE9}"/>
              </a:ext>
            </a:extLst>
          </p:cNvPr>
          <p:cNvCxnSpPr>
            <a:cxnSpLocks/>
            <a:stCxn id="10" idx="1"/>
            <a:endCxn id="7" idx="1"/>
          </p:cNvCxnSpPr>
          <p:nvPr/>
        </p:nvCxnSpPr>
        <p:spPr>
          <a:xfrm>
            <a:off x="4572002" y="3023553"/>
            <a:ext cx="792086" cy="13512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458E59C9-5613-A9CA-C978-DD474C2F3395}"/>
              </a:ext>
            </a:extLst>
          </p:cNvPr>
          <p:cNvCxnSpPr>
            <a:cxnSpLocks/>
            <a:stCxn id="10" idx="1"/>
            <a:endCxn id="9" idx="1"/>
          </p:cNvCxnSpPr>
          <p:nvPr/>
        </p:nvCxnSpPr>
        <p:spPr>
          <a:xfrm>
            <a:off x="4572002" y="3023553"/>
            <a:ext cx="473109" cy="20403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88245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3" grpId="0" animBg="1" autoUpdateAnimBg="0"/>
      <p:bldP spid="4" grpId="0" animBg="1" autoUpdateAnimBg="0"/>
      <p:bldP spid="5" grpId="0" animBg="1" autoUpdateAnimBg="0"/>
      <p:bldP spid="7" grpId="0" animBg="1" autoUpdateAnimBg="0"/>
      <p:bldP spid="8" grpId="0" animBg="1" autoUpdateAnimBg="0"/>
      <p:bldP spid="9" grpId="0" animBg="1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96DD5-CEAD-69D0-9AA9-8A72830ED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BA465A7-E750-C668-6CB9-3487C3ACB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BD67254-8D1C-2FF5-186C-CA079469FE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2261B6F-0D13-1DD9-9BBD-A49B00141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34888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Quinolonas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378F04C-8F7F-2C57-035B-D8E86CE75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068960"/>
            <a:ext cx="5568284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No suelen ser activos para anaerobios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Vómitos, malestar, cefaleas, mareos</a:t>
            </a:r>
          </a:p>
        </p:txBody>
      </p:sp>
    </p:spTree>
    <p:extLst>
      <p:ext uri="{BB962C8B-B14F-4D97-AF65-F5344CB8AC3E}">
        <p14:creationId xmlns:p14="http://schemas.microsoft.com/office/powerpoint/2010/main" val="274808886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C6933-56D7-57FE-900E-06E3F1538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92FF8C6-B3DB-33FE-8779-9775022FA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74132E5-BDBD-46D2-9A5F-209A118130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682037E-8419-B5C2-7582-E5A8B5549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Cefalosporinas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EE41AA6-BB5B-8B47-B712-CA6E9DF6B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780928"/>
            <a:ext cx="5568284" cy="2135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Hongo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cephalosporium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acremonium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Reacciones de anafilaxia, urticaria, broncoespasmo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No son fármacos de elección</a:t>
            </a:r>
          </a:p>
        </p:txBody>
      </p:sp>
    </p:spTree>
    <p:extLst>
      <p:ext uri="{BB962C8B-B14F-4D97-AF65-F5344CB8AC3E}">
        <p14:creationId xmlns:p14="http://schemas.microsoft.com/office/powerpoint/2010/main" val="30619212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6F0F0-3DFB-874F-1A9F-DD02CFC7B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43C32F7-0C22-2BA3-1232-1EC980318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8D20B5E-F331-1623-1ABA-4C27A479B8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A6582C2-CEDA-85A1-C5A6-C3D6EC1CA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34888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Nitroimidazoles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0A66E67F-D767-E366-6251-1BF3079D7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068960"/>
            <a:ext cx="5568284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Efectivos para anaerobios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Náuseas, vómitos, diarrea, anorexia, sequedad bucal</a:t>
            </a:r>
          </a:p>
        </p:txBody>
      </p:sp>
    </p:spTree>
    <p:extLst>
      <p:ext uri="{BB962C8B-B14F-4D97-AF65-F5344CB8AC3E}">
        <p14:creationId xmlns:p14="http://schemas.microsoft.com/office/powerpoint/2010/main" val="211014659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D3633-6330-239C-5EE1-A0ECCDCDC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ADD3BC65-51E4-8481-11C5-09CDA2A36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A781CA-F1FC-B60B-E554-47F2E1373F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FD9D82F6-12D4-FAA7-9972-E9B634030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1683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Metronidazol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973C8B0B-D598-6244-4EFB-3A4C63137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636912"/>
            <a:ext cx="5568284" cy="29661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Inactivo sobre bacterias no anaerobias estrictas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Excelente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anaerobicida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(poco activo sobre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gram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-positivos)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CMI: Activa aproximadamente 40% de bacterias patógenas orales</a:t>
            </a:r>
          </a:p>
        </p:txBody>
      </p:sp>
    </p:spTree>
    <p:extLst>
      <p:ext uri="{BB962C8B-B14F-4D97-AF65-F5344CB8AC3E}">
        <p14:creationId xmlns:p14="http://schemas.microsoft.com/office/powerpoint/2010/main" val="93445575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1E4B2-808D-ED35-169F-2316D074D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9F4F4FE-557B-5233-0E7A-A85268B6A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23E005F-BFF8-298F-ABB4-F760D4C417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ED54817E-DF95-DF5B-B647-5BB365575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1683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Espiramicina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36FFF7B-897D-E3DA-6A56-F58974FE1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636912"/>
            <a:ext cx="5568284" cy="29661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Poco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anaerobicida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Especialmente activa sobre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gram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-positivas y poco sobre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gram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-negativas orales.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CMI: Activa aproximadamente 20% de bacterias patógenas orales.</a:t>
            </a:r>
          </a:p>
        </p:txBody>
      </p:sp>
    </p:spTree>
    <p:extLst>
      <p:ext uri="{BB962C8B-B14F-4D97-AF65-F5344CB8AC3E}">
        <p14:creationId xmlns:p14="http://schemas.microsoft.com/office/powerpoint/2010/main" val="405231558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7AAA9-4E71-40C1-17D5-D776963C5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E95D9250-2D23-4445-D0EA-7802C852E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2A9242-38BE-4367-AA25-03A0FF6566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7B4E2C3B-E3E0-A6B3-5536-C1190EFC03B9}"/>
              </a:ext>
            </a:extLst>
          </p:cNvPr>
          <p:cNvCxnSpPr>
            <a:cxnSpLocks/>
          </p:cNvCxnSpPr>
          <p:nvPr/>
        </p:nvCxnSpPr>
        <p:spPr>
          <a:xfrm>
            <a:off x="4572000" y="3438337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F7ADC6AD-EF83-2C0E-D7DA-85D6AC7F5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348880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Metronidazol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Espiramicina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B768C95-4FBA-964F-F89C-D2064635A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958970"/>
            <a:ext cx="556828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Activa aproximadamente sobre 60% de bacterias patógenas orales.</a:t>
            </a:r>
          </a:p>
        </p:txBody>
      </p:sp>
    </p:spTree>
    <p:extLst>
      <p:ext uri="{BB962C8B-B14F-4D97-AF65-F5344CB8AC3E}">
        <p14:creationId xmlns:p14="http://schemas.microsoft.com/office/powerpoint/2010/main" val="30532011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F06B6-807E-5C94-E1AD-30BC9BCDF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16527DA-0F0A-205A-C6D1-C63A0D0BB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2850757-039A-55D8-E567-816B3EDA87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0"/>
            <a:ext cx="9144000" cy="620688"/>
          </a:xfrm>
          <a:prstGeom prst="rect">
            <a:avLst/>
          </a:prstGeom>
        </p:spPr>
      </p:pic>
      <p:pic>
        <p:nvPicPr>
          <p:cNvPr id="5" name="Picture 2" descr="71">
            <a:extLst>
              <a:ext uri="{FF2B5EF4-FFF2-40B4-BE49-F238E27FC236}">
                <a16:creationId xmlns:a16="http://schemas.microsoft.com/office/drawing/2014/main" id="{EF351379-F0DB-8D0F-2256-3670DDD7B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54" y="1014370"/>
            <a:ext cx="4641850" cy="50990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72">
            <a:extLst>
              <a:ext uri="{FF2B5EF4-FFF2-40B4-BE49-F238E27FC236}">
                <a16:creationId xmlns:a16="http://schemas.microsoft.com/office/drawing/2014/main" id="{A91441A2-D78D-D3DA-59AA-D1BF74142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903" y="1014370"/>
            <a:ext cx="3402532" cy="50990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C18A61A-E0A3-51A9-83FF-A5E9AF68F4D1}"/>
              </a:ext>
            </a:extLst>
          </p:cNvPr>
          <p:cNvSpPr/>
          <p:nvPr/>
        </p:nvSpPr>
        <p:spPr>
          <a:xfrm flipH="1">
            <a:off x="5113611" y="2996952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40252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4D9EC-FEA6-CA26-49DC-98B06BCFB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C800A87-D0F3-B2A0-049D-BF59F4AF7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516C2E2-CAE5-6E8E-A752-A5E67629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35E7C364-3134-FFD9-CCFA-63A2811D2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92896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Profilaxis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1A795B8-D0E7-F07E-8A06-722306DCE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545098"/>
            <a:ext cx="5568284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2 gr., 1 hora antes (adultos)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50 mg./kg. peso (niños)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51335BC-CCE3-3821-2961-A740C3BC2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3065739"/>
            <a:ext cx="7532128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Amoxicilina</a:t>
            </a:r>
          </a:p>
        </p:txBody>
      </p:sp>
    </p:spTree>
    <p:extLst>
      <p:ext uri="{BB962C8B-B14F-4D97-AF65-F5344CB8AC3E}">
        <p14:creationId xmlns:p14="http://schemas.microsoft.com/office/powerpoint/2010/main" val="31634559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6CC2A-9BDC-57C2-689A-2205A53F6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D7E373C-FAFC-A8F0-3A66-97882D191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0BA874F-83E1-C42A-2CC5-B9E82D64E3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257EA7CC-8C2B-2547-C4EA-EB7285E0D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24744"/>
            <a:ext cx="7532128" cy="70788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Profilaxis</a:t>
            </a:r>
          </a:p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(Alérgicos penicilina)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332C9F1-8662-5ED6-8213-58037AE9E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536986"/>
            <a:ext cx="5568284" cy="9233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600 mg., 1 hora antes (adultos)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20 mg./kg., 1 hora antes (niños)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41C85CB-E2F7-5333-7945-AB0E77039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57627"/>
            <a:ext cx="7532128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Clindamicina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66FF75E-C59A-3BF1-4A0B-921AF1691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183815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500 mg., 1 hora antes (adultos)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726FA7F-F243-2502-43FA-376CEE578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3704456"/>
            <a:ext cx="7532128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Azitromicina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92813099-87B0-6B31-39EA-4723256E5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5234339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15 mg./kg., 1 hora antes (niños)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6FFBF763-C399-95D9-E6BB-EEC38B684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4754980"/>
            <a:ext cx="7532128" cy="3693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>
                <a:latin typeface="Palatino" pitchFamily="2" charset="77"/>
                <a:ea typeface="Palatino" pitchFamily="2" charset="77"/>
              </a:rPr>
              <a:t>Claritromicina</a:t>
            </a:r>
          </a:p>
        </p:txBody>
      </p:sp>
    </p:spTree>
    <p:extLst>
      <p:ext uri="{BB962C8B-B14F-4D97-AF65-F5344CB8AC3E}">
        <p14:creationId xmlns:p14="http://schemas.microsoft.com/office/powerpoint/2010/main" val="41765527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  <p:bldP spid="8" grpId="0" animBg="1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0A25F-35FC-1CD9-29F8-DF212BE84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86BDEE5-DEBB-0C77-B512-10B10EB82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EECC427-0F91-8134-1A43-B7BB1AD665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829F4DE4-EC6D-9038-49E6-475CF60322DE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>
            <a:off x="4572001" y="2620670"/>
            <a:ext cx="1279242" cy="6182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EB0D89CD-3F72-E3BD-BB96-F2E56B3AA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Conclusiones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D9E605D-A2FB-D39E-BE1B-417BD05E3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476" y="3235278"/>
            <a:ext cx="1704021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Tetraciclinas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A62BDBF-B92C-1FCC-3E9D-20910FAA6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251338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A.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Actinomycetemcomitans</a:t>
            </a: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8139F63F-BDC8-F042-B555-119BA8876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769552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¿Casos especiales?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011F3640-96DE-1B3C-1457-F22489F72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5303562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Amoxicilina  + Metronidazol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39495484-B9D3-2934-1F8B-D016996E0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232" y="3238890"/>
            <a:ext cx="1704021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NO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CE78E165-1F20-E57E-8D19-F68A4DA99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437" y="3911888"/>
            <a:ext cx="2781612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Penicilina /Amoxicilina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DF9F4B0-1B6C-F816-A0CC-3CC86D1A8697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 flipH="1">
            <a:off x="3274487" y="2620670"/>
            <a:ext cx="1297514" cy="6146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242B2C5-54DB-6D7D-1F43-5DF9D89247D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5851243" y="3608222"/>
            <a:ext cx="0" cy="3036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6639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nimBg="1" autoUpdateAnimBg="0"/>
      <p:bldP spid="8" grpId="0" animBg="1" autoUpdateAnimBg="0"/>
      <p:bldP spid="9" grpId="0"/>
      <p:bldP spid="10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77080-2594-F723-D3F1-BD74ADA38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B0C5F73-4668-45EE-9135-904AB996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E9CE16D4-9444-35D5-274B-4A6B3C9CE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Localización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B52B9D3-B3BA-16FC-B699-42AC6ED9DB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1B1DFB41-56FB-CB0F-D860-911471764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24944"/>
            <a:ext cx="7488832" cy="175432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Igual cantidad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en placa supragingival y subgingival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Mayor porcentaje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en placa subgingival que supragingival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Igual proporción de ambos en muestras de saliva y tejidos blandos que en placa supragingival</a:t>
            </a:r>
          </a:p>
        </p:txBody>
      </p:sp>
    </p:spTree>
    <p:extLst>
      <p:ext uri="{BB962C8B-B14F-4D97-AF65-F5344CB8AC3E}">
        <p14:creationId xmlns:p14="http://schemas.microsoft.com/office/powerpoint/2010/main" val="290192159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0E7FC-2251-17F1-A1B1-8F2669EA1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7FCBA1B-54A6-D5C2-9F79-F487856A4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BF6A15-3E8F-B75E-42AC-EB3D51501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AB67CF5-6009-5CD4-2BCC-DA27068F9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Conclusiones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DB8C85F-95BD-9EC0-3DF6-AFADE1F77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206120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1ª Elección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8092894-8238-219F-A264-2CC7298BE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740130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Amoxicilina - Ac. Clavulánico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005CD1-8BC2-CD62-13F9-7DD0E8238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405813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2ª Elección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CFF2936F-8B13-6E52-9FA7-76983E4E2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939823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Clindamicina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444159A-0D52-5523-395C-739A09BD9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605506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3ª Elección</a:t>
            </a: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07F307B-E824-669E-F72C-49B801F48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5139516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Azitromicina - Metronidazol - Espiramicina</a:t>
            </a:r>
          </a:p>
        </p:txBody>
      </p:sp>
    </p:spTree>
    <p:extLst>
      <p:ext uri="{BB962C8B-B14F-4D97-AF65-F5344CB8AC3E}">
        <p14:creationId xmlns:p14="http://schemas.microsoft.com/office/powerpoint/2010/main" val="240071570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  <p:bldP spid="11" grpId="0" animBg="1" autoUpdateAnimBg="0"/>
      <p:bldP spid="12" grpId="0" animBg="1" autoUpdateAnimBg="0"/>
      <p:bldP spid="14" grpId="0" animBg="1" autoUpdateAnimBg="0"/>
      <p:bldP spid="15" grpId="0" animBg="1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F89F1-E1C5-9755-82E9-02D1F96BB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DE33DDD-F598-B6AA-0559-C62345DE0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20814F0-5BB8-EB0D-2AB0-882BA49275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BB588282-513B-E03B-C077-FAA9E2F6F7D5}"/>
              </a:ext>
            </a:extLst>
          </p:cNvPr>
          <p:cNvCxnSpPr>
            <a:cxnSpLocks/>
          </p:cNvCxnSpPr>
          <p:nvPr/>
        </p:nvCxnSpPr>
        <p:spPr>
          <a:xfrm>
            <a:off x="4572000" y="2911565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3EA0F9F7-B6C2-E0A3-AC62-0D54E6C32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34888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Medicamentos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74554-C3AD-3923-DABF-34C24D177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432198"/>
            <a:ext cx="5568284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EFICACIA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SEGURIDAD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COSTE</a:t>
            </a:r>
          </a:p>
        </p:txBody>
      </p:sp>
    </p:spTree>
    <p:extLst>
      <p:ext uri="{BB962C8B-B14F-4D97-AF65-F5344CB8AC3E}">
        <p14:creationId xmlns:p14="http://schemas.microsoft.com/office/powerpoint/2010/main" val="338333433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6ED44-08FC-AF06-C53E-37088722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262D10E-0834-B6C9-B665-3842FF215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EB9558-69C7-64C2-966E-569B62B9C8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511210CB-B59C-4A1B-12B7-A3E5A69BBE65}"/>
              </a:ext>
            </a:extLst>
          </p:cNvPr>
          <p:cNvCxnSpPr>
            <a:cxnSpLocks/>
          </p:cNvCxnSpPr>
          <p:nvPr/>
        </p:nvCxnSpPr>
        <p:spPr>
          <a:xfrm>
            <a:off x="4572000" y="2911565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3613A31F-82F9-BAD0-40C7-4A9AC87BF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34888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Normas generales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8BA8101-F0D1-953F-2BE2-21C74ABC4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432198"/>
            <a:ext cx="5568284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Antibiótico adecuado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Dosis correcta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Tiempo apropiado</a:t>
            </a:r>
          </a:p>
        </p:txBody>
      </p:sp>
    </p:spTree>
    <p:extLst>
      <p:ext uri="{BB962C8B-B14F-4D97-AF65-F5344CB8AC3E}">
        <p14:creationId xmlns:p14="http://schemas.microsoft.com/office/powerpoint/2010/main" val="177194477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A00B4-4560-4290-C0CA-A851DEDEE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66DF87F-76C4-2419-29BE-B51BE7D16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FFED8F-16E9-9299-47BE-4008290757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7CF0C367-8C66-6726-24C3-B89CB0762B16}"/>
              </a:ext>
            </a:extLst>
          </p:cNvPr>
          <p:cNvCxnSpPr>
            <a:cxnSpLocks/>
          </p:cNvCxnSpPr>
          <p:nvPr/>
        </p:nvCxnSpPr>
        <p:spPr>
          <a:xfrm>
            <a:off x="4572000" y="2911565"/>
            <a:ext cx="0" cy="2621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62AF3B30-9F5A-6C98-4E84-6CFB0B603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34888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Enfermedad periodontal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3CC634D-EF0F-467A-5EA6-B24EAE024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432198"/>
            <a:ext cx="5568284" cy="2031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Diferentes entidades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Varias presentaciones clínicas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Distintos mecanismos patogénicos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Infección de origen bacteriano</a:t>
            </a:r>
          </a:p>
        </p:txBody>
      </p:sp>
    </p:spTree>
    <p:extLst>
      <p:ext uri="{BB962C8B-B14F-4D97-AF65-F5344CB8AC3E}">
        <p14:creationId xmlns:p14="http://schemas.microsoft.com/office/powerpoint/2010/main" val="52131867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6394E-6559-1DE2-C331-E1EC4B80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7394649-A27C-341A-F553-65A3C6DBF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B70640B-1013-6BD9-0506-BC002683DC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CA073131-72C0-A481-A62C-FBEC83376F3D}"/>
              </a:ext>
            </a:extLst>
          </p:cNvPr>
          <p:cNvCxnSpPr>
            <a:cxnSpLocks/>
            <a:stCxn id="15" idx="2"/>
            <a:endCxn id="9" idx="0"/>
          </p:cNvCxnSpPr>
          <p:nvPr/>
        </p:nvCxnSpPr>
        <p:spPr>
          <a:xfrm>
            <a:off x="4572000" y="3046830"/>
            <a:ext cx="1370560" cy="4444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>
            <a:extLst>
              <a:ext uri="{FF2B5EF4-FFF2-40B4-BE49-F238E27FC236}">
                <a16:creationId xmlns:a16="http://schemas.microsoft.com/office/drawing/2014/main" id="{4F7C26D4-DF1D-6B43-79F2-0B353AB3A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34076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Patógenos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4B3AE1D-D5F7-B02D-96A5-36F8FBE24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4994" y="3496232"/>
            <a:ext cx="233240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Periodontitis juvenil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9D4C15C-FFA5-1680-D19C-F21CEE018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1963306"/>
            <a:ext cx="556828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Más de 300 organismos asociados a enfermedad periodontal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035968A6-34A7-3744-F7F8-0924C1521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491246"/>
            <a:ext cx="274112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Periodontitis refractaria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C4F2482-5AF1-4DBA-5F40-4A3A9E2493D1}"/>
              </a:ext>
            </a:extLst>
          </p:cNvPr>
          <p:cNvCxnSpPr>
            <a:cxnSpLocks/>
            <a:stCxn id="15" idx="2"/>
            <a:endCxn id="5" idx="0"/>
          </p:cNvCxnSpPr>
          <p:nvPr/>
        </p:nvCxnSpPr>
        <p:spPr>
          <a:xfrm flipH="1">
            <a:off x="3181196" y="3046830"/>
            <a:ext cx="1390804" cy="4494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0">
            <a:extLst>
              <a:ext uri="{FF2B5EF4-FFF2-40B4-BE49-F238E27FC236}">
                <a16:creationId xmlns:a16="http://schemas.microsoft.com/office/drawing/2014/main" id="{A47A8E2A-D130-9BBB-30E0-38F64AD56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435" y="2677498"/>
            <a:ext cx="311513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A. </a:t>
            </a:r>
            <a:r>
              <a:rPr lang="es-ES_tradnl" altLang="es-ES" sz="1800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Actinomycetemcomitans</a:t>
            </a:r>
            <a:endParaRPr lang="es-ES_tradnl" altLang="es-ES" sz="1800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4B0AACE6-13E7-0D0F-D5DC-234DDD8FFBF5}"/>
              </a:ext>
            </a:extLst>
          </p:cNvPr>
          <p:cNvCxnSpPr>
            <a:cxnSpLocks/>
            <a:stCxn id="26" idx="2"/>
            <a:endCxn id="24" idx="0"/>
          </p:cNvCxnSpPr>
          <p:nvPr/>
        </p:nvCxnSpPr>
        <p:spPr>
          <a:xfrm>
            <a:off x="4572000" y="4604967"/>
            <a:ext cx="1370560" cy="4444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0">
            <a:extLst>
              <a:ext uri="{FF2B5EF4-FFF2-40B4-BE49-F238E27FC236}">
                <a16:creationId xmlns:a16="http://schemas.microsoft.com/office/drawing/2014/main" id="{C0C400D5-6EB9-ED37-684E-14C40708F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4994" y="5054369"/>
            <a:ext cx="2332404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Periodontitis crónica del adulto avanzada</a:t>
            </a: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33A0D901-0E1A-5DC1-1CBF-3357CEE74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049383"/>
            <a:ext cx="2741120" cy="6463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Absceso periodontal agudo</a:t>
            </a: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0A6A09CB-4901-C6BA-5589-59C63222D05A}"/>
              </a:ext>
            </a:extLst>
          </p:cNvPr>
          <p:cNvCxnSpPr>
            <a:cxnSpLocks/>
            <a:stCxn id="26" idx="2"/>
            <a:endCxn id="23" idx="0"/>
          </p:cNvCxnSpPr>
          <p:nvPr/>
        </p:nvCxnSpPr>
        <p:spPr>
          <a:xfrm flipH="1">
            <a:off x="3181196" y="4604967"/>
            <a:ext cx="1390804" cy="4494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0">
            <a:extLst>
              <a:ext uri="{FF2B5EF4-FFF2-40B4-BE49-F238E27FC236}">
                <a16:creationId xmlns:a16="http://schemas.microsoft.com/office/drawing/2014/main" id="{FABF0B32-5E5B-FB43-ABAC-9CF2D6400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435" y="4235635"/>
            <a:ext cx="3115130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Porphyromonas</a:t>
            </a:r>
            <a:r>
              <a:rPr lang="es-ES_tradnl" altLang="es-ES" sz="1800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gingivales</a:t>
            </a:r>
          </a:p>
        </p:txBody>
      </p:sp>
    </p:spTree>
    <p:extLst>
      <p:ext uri="{BB962C8B-B14F-4D97-AF65-F5344CB8AC3E}">
        <p14:creationId xmlns:p14="http://schemas.microsoft.com/office/powerpoint/2010/main" val="405233569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9" grpId="0"/>
      <p:bldP spid="15" grpId="0"/>
      <p:bldP spid="23" grpId="0" animBg="1" autoUpdateAnimBg="0"/>
      <p:bldP spid="24" grpId="0"/>
      <p:bldP spid="2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1379-F458-6446-8BE7-C72136106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1897653-3AB8-4906-4AF7-4CDC46661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59791FC-7644-6595-B8E1-A52A027BE5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95ACA9EA-A624-ED88-8DD4-9DFC3446F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00808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Aplicación clínica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de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tests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 microbiológicos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FA17242-9EFA-848E-950A-C5819E3A3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780928"/>
            <a:ext cx="5568284" cy="279307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Identificar factores riesgo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Evaluar severidad enfermedad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Determinar pronóstico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Establecer plan de tratamiento adecuado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Elegir antibiótico</a:t>
            </a:r>
          </a:p>
        </p:txBody>
      </p:sp>
    </p:spTree>
    <p:extLst>
      <p:ext uri="{BB962C8B-B14F-4D97-AF65-F5344CB8AC3E}">
        <p14:creationId xmlns:p14="http://schemas.microsoft.com/office/powerpoint/2010/main" val="39168430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91957-FFEB-D9D5-1535-C6171314D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F36B305-6661-FB66-3AA2-4E67BBB41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29A569-D8E8-5AA2-6B39-698D8DD983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23EBF5FE-1336-C18C-97A2-DE1ADA4B3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9675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Colonización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22F80E0-547D-E746-1BAB-1DF3F78FF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332711"/>
            <a:ext cx="5568284" cy="113107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Uno de los primeros colonizadores.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Sobre superficies radiculares limpias y sanas.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20A935B8-1C82-EEAD-A367-6EE21E22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1828655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3C32251-F0D6-92B8-0303-C7D358188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471902"/>
            <a:ext cx="5568284" cy="113107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Sobre zonas con inflamación con higiene oral pobre.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Sobre zonas con placa bacteriana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gram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-positiva.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F04288D-D634-A629-F9FC-01DBC6623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967846"/>
            <a:ext cx="5568284" cy="36933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57018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  <p:bldP spid="6" grpId="0" animBg="1" autoUpdateAnimBg="0"/>
      <p:bldP spid="7" grpId="0" animBg="1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30EBA-70E4-2110-8139-70E788081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0525CDE-8493-6F3C-1CA5-6017F3202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CE41FC0-1E72-F77D-3959-DF5F7E319F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311E969-4699-63D2-054C-DFC2F9F99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00808"/>
            <a:ext cx="7532128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Relación con signos</a:t>
            </a:r>
            <a:b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</a:b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de enfermedad periodontal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CF7E34A6-32E7-9064-F049-5E0AD0AD1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780928"/>
            <a:ext cx="5568284" cy="28700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Mayor relación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que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se asocia con: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Inflamación periodontal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Aumento de profundidad de sondaje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Pobre higiene oral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 Pérdida de inserción</a:t>
            </a:r>
          </a:p>
        </p:txBody>
      </p:sp>
    </p:spTree>
    <p:extLst>
      <p:ext uri="{BB962C8B-B14F-4D97-AF65-F5344CB8AC3E}">
        <p14:creationId xmlns:p14="http://schemas.microsoft.com/office/powerpoint/2010/main" val="59978899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43BEE-D81A-1EE8-17FC-3DB5D8A4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BF7B15C-B090-E7B4-6783-75486139A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E693265-31B2-8956-34D1-8CC448012D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46F92B7C-1E8E-6848-9077-9DF2E9FBE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2474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Efecto del tratamiento periodontal (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P.g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.)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F5F403D-5815-1DB4-EAE9-A955E5CC5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1772816"/>
            <a:ext cx="5568284" cy="12195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R.A.R.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Los niveles temporalmente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(se localiza en áreas de difícil acceso).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AFAF8B4D-468D-9922-748C-6937B4F6C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140968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R.A.R. + Cirugía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resectiva</a:t>
            </a: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Buenos resultados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74E68ED-D373-670A-C2DF-33AA1701B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181264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R.A.R. + Antibióticos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No asegura erradicación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3E136C4-FFCA-4DB7-A9C2-E393E6ED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529" y="5589240"/>
            <a:ext cx="6898941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Mejores resultados: R.A.R. + Cirugía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resectiva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+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Atb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 sistémico.</a:t>
            </a:r>
          </a:p>
        </p:txBody>
      </p:sp>
    </p:spTree>
    <p:extLst>
      <p:ext uri="{BB962C8B-B14F-4D97-AF65-F5344CB8AC3E}">
        <p14:creationId xmlns:p14="http://schemas.microsoft.com/office/powerpoint/2010/main" val="369330713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  <p:bldP spid="6" grpId="0" animBg="1" autoUpdateAnimBg="0"/>
      <p:bldP spid="7" grpId="0" animBg="1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DECB1-E127-6130-2B39-DA0AC9F67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860466A-5F9A-BCC2-5B23-1E090E812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8CCDA6-3771-4B4B-A5EF-CD25E8237F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D025F105-EDB2-75E2-020C-3F69CEB7A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24744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Efecto del tratamiento periodontal (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A.a</a:t>
            </a: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.)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A6279B7-5EF1-5CAB-2CCD-D778B4E37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1772816"/>
            <a:ext cx="5568284" cy="12195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R.A.R.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No lo elimina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(capacidad de invasión tejidos gingivales)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FFB24FD5-FA8A-DAC4-397F-D91D160AE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140968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R.A.R. + Cirugía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resectiva</a:t>
            </a: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Resultados no predecibles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6B79723-34FB-4703-3323-7E902FB92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181264"/>
            <a:ext cx="5568284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R.A.R. + Antibióticos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Locales: Ineficaces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Sistémicos: Amoxicilina + Metronidazol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E40168C-91E2-C2FE-36AE-E88E7855B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529" y="5723453"/>
            <a:ext cx="6898941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Mejores resultados: R.A.R. + Cirugía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resectiva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 + </a:t>
            </a: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Atb</a:t>
            </a: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. sistémico.</a:t>
            </a:r>
          </a:p>
        </p:txBody>
      </p:sp>
    </p:spTree>
    <p:extLst>
      <p:ext uri="{BB962C8B-B14F-4D97-AF65-F5344CB8AC3E}">
        <p14:creationId xmlns:p14="http://schemas.microsoft.com/office/powerpoint/2010/main" val="223348398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  <p:bldP spid="6" grpId="0" animBg="1" autoUpdateAnimBg="0"/>
      <p:bldP spid="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7DEC3-F484-2009-FA26-A633A088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5B398C1-5D56-10DF-1059-622A816C1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82497F1F-A3C6-735B-5673-EAC062980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Bacteriemias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46D52D-0E62-1C99-D64F-25ADC1B35F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6C0ADD5C-3CEA-4534-3963-46F8D0AEC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24944"/>
            <a:ext cx="7488832" cy="14773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40% tras exodoncia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38% tras masticación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25% por cepillado</a:t>
            </a:r>
          </a:p>
        </p:txBody>
      </p:sp>
    </p:spTree>
    <p:extLst>
      <p:ext uri="{BB962C8B-B14F-4D97-AF65-F5344CB8AC3E}">
        <p14:creationId xmlns:p14="http://schemas.microsoft.com/office/powerpoint/2010/main" val="134315720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C3688-AB4F-9E1E-250C-DB8371D7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E493719-9B20-D1CA-EF9E-267FF0737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C47ADF2-FC7E-267E-F575-2D0B505DEB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B9FF77E-5032-9365-10BC-FD3231FCF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3727" y="1268760"/>
            <a:ext cx="228578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Betalactámicos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00556FC-09AA-A8F0-6043-642F0D170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412" y="1268760"/>
            <a:ext cx="211393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latin typeface="Palatino" pitchFamily="2" charset="77"/>
                <a:ea typeface="Palatino" pitchFamily="2" charset="77"/>
              </a:rPr>
              <a:t>Metronizadol</a:t>
            </a:r>
            <a:endParaRPr lang="es-ES_tradnl" sz="24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D363793-934A-2C8F-1EBE-FCFE446CC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328" y="3451043"/>
            <a:ext cx="2066584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Tetraciclinas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5FC6A8B-3C68-3F8F-17A2-B07FD88BE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412" y="3451043"/>
            <a:ext cx="211393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Clindamicina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34CBED20-5815-0479-8E11-8CC457660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4440" y="4826430"/>
            <a:ext cx="182196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Macrólidos</a:t>
            </a: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82F8D0CA-8B4C-F239-2B23-B73E407319B2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2746620" y="1730425"/>
            <a:ext cx="0" cy="1720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F1297348-B23D-325C-B558-4F354C1CED92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6397380" y="1730425"/>
            <a:ext cx="0" cy="1720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BDE3901-68B9-6DAE-639B-DDA1C043F376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>
            <a:off x="2746620" y="1730425"/>
            <a:ext cx="1828800" cy="30960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E33491DD-111A-5294-87B9-11D6A4B57FBA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 flipH="1">
            <a:off x="4575420" y="1730425"/>
            <a:ext cx="1821960" cy="30960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36299AE0-DF32-84F8-023B-CF5CC37AFC74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>
            <a:off x="2746620" y="1730425"/>
            <a:ext cx="3650760" cy="1720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636C902B-24CC-8189-2B99-F5A8A735F63B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2746620" y="1730425"/>
            <a:ext cx="3650760" cy="1720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721AD017-F585-374C-BA33-493EFAB6FFC6}"/>
              </a:ext>
            </a:extLst>
          </p:cNvPr>
          <p:cNvCxnSpPr>
            <a:cxnSpLocks/>
            <a:stCxn id="8" idx="2"/>
            <a:endCxn id="9" idx="3"/>
          </p:cNvCxnSpPr>
          <p:nvPr/>
        </p:nvCxnSpPr>
        <p:spPr>
          <a:xfrm flipH="1">
            <a:off x="5486400" y="3912708"/>
            <a:ext cx="910980" cy="11445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256E58AE-897C-2766-1A24-6401AEA66CFF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3889513" y="1499593"/>
            <a:ext cx="1450899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E9A53098-CCF8-2A58-4623-843F18849B3C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3779912" y="3681876"/>
            <a:ext cx="15605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679EB23F-2586-7454-D2AC-505302BD5E77}"/>
              </a:ext>
            </a:extLst>
          </p:cNvPr>
          <p:cNvCxnSpPr>
            <a:cxnSpLocks/>
            <a:stCxn id="7" idx="2"/>
            <a:endCxn id="9" idx="1"/>
          </p:cNvCxnSpPr>
          <p:nvPr/>
        </p:nvCxnSpPr>
        <p:spPr>
          <a:xfrm>
            <a:off x="2746620" y="3912708"/>
            <a:ext cx="917820" cy="114455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11" name="Conector recto 25610">
            <a:extLst>
              <a:ext uri="{FF2B5EF4-FFF2-40B4-BE49-F238E27FC236}">
                <a16:creationId xmlns:a16="http://schemas.microsoft.com/office/drawing/2014/main" id="{1E72800E-BBB4-D4B0-6124-F11E0C403E44}"/>
              </a:ext>
            </a:extLst>
          </p:cNvPr>
          <p:cNvCxnSpPr>
            <a:cxnSpLocks/>
          </p:cNvCxnSpPr>
          <p:nvPr/>
        </p:nvCxnSpPr>
        <p:spPr>
          <a:xfrm flipH="1">
            <a:off x="5436096" y="3912708"/>
            <a:ext cx="720080" cy="91372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20" name="Conector recto 25619">
            <a:extLst>
              <a:ext uri="{FF2B5EF4-FFF2-40B4-BE49-F238E27FC236}">
                <a16:creationId xmlns:a16="http://schemas.microsoft.com/office/drawing/2014/main" id="{933C8794-34B0-AA2E-9873-AD0516CF2DEA}"/>
              </a:ext>
            </a:extLst>
          </p:cNvPr>
          <p:cNvCxnSpPr>
            <a:cxnSpLocks/>
          </p:cNvCxnSpPr>
          <p:nvPr/>
        </p:nvCxnSpPr>
        <p:spPr>
          <a:xfrm>
            <a:off x="6761719" y="5646577"/>
            <a:ext cx="47457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22" name="Conector recto 25621">
            <a:extLst>
              <a:ext uri="{FF2B5EF4-FFF2-40B4-BE49-F238E27FC236}">
                <a16:creationId xmlns:a16="http://schemas.microsoft.com/office/drawing/2014/main" id="{D7B4A478-BF00-7AEB-10BD-5B88AF2D0D6B}"/>
              </a:ext>
            </a:extLst>
          </p:cNvPr>
          <p:cNvCxnSpPr>
            <a:cxnSpLocks/>
          </p:cNvCxnSpPr>
          <p:nvPr/>
        </p:nvCxnSpPr>
        <p:spPr>
          <a:xfrm>
            <a:off x="6761719" y="5871864"/>
            <a:ext cx="47457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23" name="Conector recto 25622">
            <a:extLst>
              <a:ext uri="{FF2B5EF4-FFF2-40B4-BE49-F238E27FC236}">
                <a16:creationId xmlns:a16="http://schemas.microsoft.com/office/drawing/2014/main" id="{B2F74A60-E8D1-4807-9FAB-BD5BBC811C7D}"/>
              </a:ext>
            </a:extLst>
          </p:cNvPr>
          <p:cNvCxnSpPr>
            <a:cxnSpLocks/>
          </p:cNvCxnSpPr>
          <p:nvPr/>
        </p:nvCxnSpPr>
        <p:spPr>
          <a:xfrm>
            <a:off x="6761719" y="6110403"/>
            <a:ext cx="4745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8" name="Rectangle 9">
            <a:extLst>
              <a:ext uri="{FF2B5EF4-FFF2-40B4-BE49-F238E27FC236}">
                <a16:creationId xmlns:a16="http://schemas.microsoft.com/office/drawing/2014/main" id="{44412E75-C70F-55E7-74C5-7BFA31A8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6296" y="5479437"/>
            <a:ext cx="1325623" cy="30777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</a:rPr>
              <a:t>Sinergia</a:t>
            </a:r>
          </a:p>
        </p:txBody>
      </p:sp>
      <p:sp>
        <p:nvSpPr>
          <p:cNvPr id="25629" name="Rectangle 9">
            <a:extLst>
              <a:ext uri="{FF2B5EF4-FFF2-40B4-BE49-F238E27FC236}">
                <a16:creationId xmlns:a16="http://schemas.microsoft.com/office/drawing/2014/main" id="{DE3F1320-BD49-73B9-9807-5D0CBE0CB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6296" y="5717976"/>
            <a:ext cx="1325623" cy="30777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</a:rPr>
              <a:t>Adición</a:t>
            </a:r>
          </a:p>
        </p:txBody>
      </p:sp>
      <p:sp>
        <p:nvSpPr>
          <p:cNvPr id="25630" name="Rectangle 9">
            <a:extLst>
              <a:ext uri="{FF2B5EF4-FFF2-40B4-BE49-F238E27FC236}">
                <a16:creationId xmlns:a16="http://schemas.microsoft.com/office/drawing/2014/main" id="{601CDF6E-ECAB-D0C1-1379-A455AB7B9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6296" y="5949889"/>
            <a:ext cx="1325623" cy="30777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400" b="1" dirty="0">
                <a:latin typeface="Palatino" pitchFamily="2" charset="77"/>
                <a:ea typeface="Palatino" pitchFamily="2" charset="77"/>
              </a:rPr>
              <a:t>Antagonismo</a:t>
            </a:r>
          </a:p>
        </p:txBody>
      </p:sp>
    </p:spTree>
    <p:extLst>
      <p:ext uri="{BB962C8B-B14F-4D97-AF65-F5344CB8AC3E}">
        <p14:creationId xmlns:p14="http://schemas.microsoft.com/office/powerpoint/2010/main" val="887001460"/>
      </p:ext>
    </p:extLst>
  </p:cSld>
  <p:clrMapOvr>
    <a:masterClrMapping/>
  </p:clrMapOvr>
  <p:transition spd="slow">
    <p:circl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BA1C1-9F33-953B-4F76-042D6498D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5D96D6F-9566-AAE3-1CB7-B2C8DE0C3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3B18D7E-65C1-1C35-89BC-480430A752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5B9CC7B-24AC-C7A9-47A6-D2905FFD8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Criterios empíricos de la asociación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FD053E0-D8CF-2737-7689-D32FDD978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2276872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Bacteriostático + bacteriostático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Adición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3612DD3B-445E-A6F4-3E04-BC1BB5F97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3350298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Bactericida + bactericida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Sinergia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5CE527DC-991B-CD1B-F22F-1A74E6F8F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859" y="4423724"/>
            <a:ext cx="556828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Bactericida en fase activa + bacteriostático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Antagonista</a:t>
            </a: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800222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8" grpId="0" animBg="1" autoUpdateAnimBg="0"/>
      <p:bldP spid="9" grpId="0" animBg="1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EA974-BD3D-168B-21BA-3A3A7581D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DA92FAFC-55A6-B505-8CF4-56283C534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FF76A8C-1737-066C-B9B1-B24DDC2977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9B89A133-314F-8920-90AB-00214A522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3801656"/>
            <a:ext cx="7532128" cy="230832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Nunca te creas todo lo que oigas,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ni juzgues todo lo que veas,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ni hagas todo lo que puedas,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ni digas todo lo que sabes.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San Benito</a:t>
            </a:r>
          </a:p>
        </p:txBody>
      </p:sp>
      <p:pic>
        <p:nvPicPr>
          <p:cNvPr id="6" name="Picture 8" descr="73">
            <a:extLst>
              <a:ext uri="{FF2B5EF4-FFF2-40B4-BE49-F238E27FC236}">
                <a16:creationId xmlns:a16="http://schemas.microsoft.com/office/drawing/2014/main" id="{99892DBC-28FD-9AC3-83EB-3C267A039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 r="20688"/>
          <a:stretch>
            <a:fillRect/>
          </a:stretch>
        </p:blipFill>
        <p:spPr bwMode="auto">
          <a:xfrm>
            <a:off x="1663261" y="954684"/>
            <a:ext cx="2171560" cy="2484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74">
            <a:extLst>
              <a:ext uri="{FF2B5EF4-FFF2-40B4-BE49-F238E27FC236}">
                <a16:creationId xmlns:a16="http://schemas.microsoft.com/office/drawing/2014/main" id="{61010A83-E867-2325-DD67-76600DE93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821" y="954684"/>
            <a:ext cx="3695737" cy="2484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34FD61B3-9070-E673-6C35-DB8B69D33F86}"/>
              </a:ext>
            </a:extLst>
          </p:cNvPr>
          <p:cNvSpPr/>
          <p:nvPr/>
        </p:nvSpPr>
        <p:spPr>
          <a:xfrm flipH="1">
            <a:off x="3767528" y="158447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0696926"/>
      </p:ext>
    </p:extLst>
  </p:cSld>
  <p:clrMapOvr>
    <a:masterClrMapping/>
  </p:clrMapOvr>
  <p:transition spd="slow">
    <p:circl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0DFB2-9026-A92C-08D7-D3D9092FA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819C6C7-3AE0-F904-B32A-53D5CEBBB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116585-9BEB-336E-0533-1116F8D41D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2D9D582F-0F00-3A9F-BEAA-F8302E9A3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1683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Antifúngicos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D2ADA0C-2141-53D5-D264-DCCA5FB48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078" y="2564904"/>
            <a:ext cx="8189844" cy="29661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Nistatina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Antifúngico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poliénico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. Aplicación tópica. Vía sistémica toxico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Miconazol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Grupo imidazoles y triazoles. Inhiben síntesis de ergosterol y la cadena respiratoria del hongo	    Aplicación Tópica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AED617C1-BE6F-DDC8-20BB-3AECE5F09F1F}"/>
              </a:ext>
            </a:extLst>
          </p:cNvPr>
          <p:cNvCxnSpPr>
            <a:cxnSpLocks/>
          </p:cNvCxnSpPr>
          <p:nvPr/>
        </p:nvCxnSpPr>
        <p:spPr>
          <a:xfrm>
            <a:off x="4644008" y="4922507"/>
            <a:ext cx="28803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24927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1E7CC-4AB3-2F19-19EB-1451A8413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D92E9C4-3269-1E7C-DC65-993D358E5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AFAA5A0-6D9D-F678-DC95-256D4A2F5D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DCE26677-D296-5F87-EFBB-F14DF07D1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19675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Antifúngicos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12CC9BA7-45D3-9191-824A-0D41657E3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078" y="1844824"/>
            <a:ext cx="8189844" cy="421269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Ketoconazol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 dosis de 200 mg 1/2 veces/día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Niños 2-6 años	    50 mg/día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6-12 años	100 mg/día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Fluconazol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Potente.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Dosis 100 mg/día.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Es el que mejor actúa en la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Candidosis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Orofaríngea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Itraconazol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Sertaconazol</a:t>
            </a: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4E1EAA6-580F-C5A2-0654-91B0C9392D13}"/>
              </a:ext>
            </a:extLst>
          </p:cNvPr>
          <p:cNvCxnSpPr>
            <a:cxnSpLocks/>
          </p:cNvCxnSpPr>
          <p:nvPr/>
        </p:nvCxnSpPr>
        <p:spPr>
          <a:xfrm>
            <a:off x="4644008" y="2924944"/>
            <a:ext cx="28803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9D31F39D-2558-5CE8-BDFD-B0A1B315DCA3}"/>
              </a:ext>
            </a:extLst>
          </p:cNvPr>
          <p:cNvCxnSpPr>
            <a:cxnSpLocks/>
          </p:cNvCxnSpPr>
          <p:nvPr/>
        </p:nvCxnSpPr>
        <p:spPr>
          <a:xfrm>
            <a:off x="4211960" y="3356992"/>
            <a:ext cx="59242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0459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1BC4-7D6E-37B3-733D-C61AB3AD4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8998F89D-1394-32F0-6DD1-5D3939243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BAF8CB-F1D2-7E3B-EFCC-773D07B256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D696450-1D63-62DF-653F-D3AE40B3D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8884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Corticoides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72F8CDC-4410-2E00-6EE4-44E5AE9B3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983" y="2636912"/>
            <a:ext cx="326003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Glucocorticoides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Zona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fascicular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C5CAE06-8C8A-2DD8-1840-2E530977A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983" y="3680185"/>
            <a:ext cx="3260034" cy="88870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Mineralocorticoides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Zona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glomemlar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9766488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A9B13-0CA9-6F4D-E170-F822A7F9C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08CE06E-BDF9-4598-992B-902F64AE5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099CCAB-36B0-5674-8E69-6AC9BF545B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A4D6418-93D4-25D5-F49F-04D93A72F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1683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Minerolcorticoides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7448020-EF1A-7ACF-5D70-1626D566E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2829584"/>
            <a:ext cx="2782956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Aldosterona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7F3CAD3D-C804-5A8A-68A8-9149DE72B50D}"/>
              </a:ext>
            </a:extLst>
          </p:cNvPr>
          <p:cNvCxnSpPr>
            <a:cxnSpLocks/>
          </p:cNvCxnSpPr>
          <p:nvPr/>
        </p:nvCxnSpPr>
        <p:spPr>
          <a:xfrm>
            <a:off x="5004048" y="2492896"/>
            <a:ext cx="288032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1DF8B7AF-314C-CF1D-C472-61DA01CDE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791" y="3789040"/>
            <a:ext cx="5592418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Actúan sobre el equilibrio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hidroelectrolíco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Incrementando retención de Sodio y Agua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828F8906-F7D2-8D4E-C2E1-282CC87AF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9537" y="2829584"/>
            <a:ext cx="2782956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 err="1">
                <a:latin typeface="Palatino" pitchFamily="2" charset="77"/>
                <a:ea typeface="Palatino" pitchFamily="2" charset="77"/>
              </a:rPr>
              <a:t>Desoxixorticosterona</a:t>
            </a:r>
            <a:endParaRPr lang="es-ES_tradnl" altLang="es-ES" sz="1800" b="1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F560B739-937D-0C44-7CB5-1DEA9E7B9C98}"/>
              </a:ext>
            </a:extLst>
          </p:cNvPr>
          <p:cNvCxnSpPr>
            <a:cxnSpLocks/>
          </p:cNvCxnSpPr>
          <p:nvPr/>
        </p:nvCxnSpPr>
        <p:spPr>
          <a:xfrm flipH="1">
            <a:off x="3707904" y="2492896"/>
            <a:ext cx="249223" cy="3236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04C1906-F7C5-0279-DB04-40FE0C15B464}"/>
              </a:ext>
            </a:extLst>
          </p:cNvPr>
          <p:cNvCxnSpPr>
            <a:cxnSpLocks/>
          </p:cNvCxnSpPr>
          <p:nvPr/>
        </p:nvCxnSpPr>
        <p:spPr>
          <a:xfrm>
            <a:off x="4695191" y="4441141"/>
            <a:ext cx="0" cy="1915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82783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nimBg="1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FA0C1-A933-AF13-5E77-4C8CEAAEC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3882E69D-DF8A-145B-1296-316643687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4555A1-1D9E-3C95-4486-870CE5245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FB0F59D2-282A-0232-E455-BDF82FFEC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16832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Glucocorticoides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1702A62-C994-33BB-5E27-FC813E92E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2829584"/>
            <a:ext cx="2782956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Cortisol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B17AA2C-F67E-CC0C-CAB1-ED411C5D042A}"/>
              </a:ext>
            </a:extLst>
          </p:cNvPr>
          <p:cNvCxnSpPr>
            <a:cxnSpLocks/>
          </p:cNvCxnSpPr>
          <p:nvPr/>
        </p:nvCxnSpPr>
        <p:spPr>
          <a:xfrm>
            <a:off x="5004048" y="2492896"/>
            <a:ext cx="288032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D5B9013C-1DE1-5D6D-8D2C-93CEF034F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791" y="3789040"/>
            <a:ext cx="5592418" cy="130420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Acción antiinflamatoria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Acción inmunosupresora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Acción sobre metabolismo H de Carbono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D294DC4-FACA-F192-B835-EAFCFCA03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9537" y="2829584"/>
            <a:ext cx="2782956" cy="47320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Corticosterona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9081DED9-0580-F01C-24E3-9EE089A3A5C4}"/>
              </a:ext>
            </a:extLst>
          </p:cNvPr>
          <p:cNvCxnSpPr>
            <a:cxnSpLocks/>
          </p:cNvCxnSpPr>
          <p:nvPr/>
        </p:nvCxnSpPr>
        <p:spPr>
          <a:xfrm flipH="1">
            <a:off x="3707904" y="2492896"/>
            <a:ext cx="249223" cy="3236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34821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nimBg="1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144EF-6ED3-6887-30E4-6EDB977AA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D74BF956-3905-EA2E-620D-18EA2CBE0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98C5A70-73A5-B354-9710-48122CEB32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23783B81-AC6B-4624-3CD6-DCC061BBF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583" y="2828835"/>
            <a:ext cx="6612834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48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Corticoides</a:t>
            </a:r>
          </a:p>
        </p:txBody>
      </p:sp>
    </p:spTree>
    <p:extLst>
      <p:ext uri="{BB962C8B-B14F-4D97-AF65-F5344CB8AC3E}">
        <p14:creationId xmlns:p14="http://schemas.microsoft.com/office/powerpoint/2010/main" val="2036122483"/>
      </p:ext>
    </p:extLst>
  </p:cSld>
  <p:clrMapOvr>
    <a:masterClrMapping/>
  </p:clrMapOvr>
  <p:transition spd="slow">
    <p:circl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76CA8-EC26-5537-762A-F97C8AEE9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AD7A370-5BEC-33C3-4A97-C60BFC4B3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DC029E5-1942-CA11-8781-5F2D3809F2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D7727D3F-9ACD-D33D-9B5B-A849E7F7B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8884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Acción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antiinflamatória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B538E9A-CBFB-DB79-88AA-357045106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2489773"/>
            <a:ext cx="7460972" cy="245451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Reducen vasodilatación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Aumentan permeabilidad vascular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Inhibición síntesis y liberación de mediadores inflamatorio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(ac. Araquidónico, </a:t>
            </a:r>
            <a:r>
              <a:rPr lang="es-ES_tradnl" altLang="es-ES" sz="1400" dirty="0" err="1">
                <a:latin typeface="Palatino" pitchFamily="2" charset="77"/>
                <a:ea typeface="Palatino" pitchFamily="2" charset="77"/>
              </a:rPr>
              <a:t>linfocinas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, histamina, bradicinina, etc.)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Estimulan los procesos reparadores tisulares</a:t>
            </a:r>
          </a:p>
        </p:txBody>
      </p:sp>
    </p:spTree>
    <p:extLst>
      <p:ext uri="{BB962C8B-B14F-4D97-AF65-F5344CB8AC3E}">
        <p14:creationId xmlns:p14="http://schemas.microsoft.com/office/powerpoint/2010/main" val="385031140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4FFD8-6D26-3E38-C37B-4865E36BD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A015D352-84B0-CC0A-7188-F32C57CB6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53A0EED9-B644-193F-23B4-16D677705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06084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Patología sistémica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2C941B-275A-F7DF-D8C1-E5B3A6F735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F1C2E056-D214-D2A9-4A3D-E39A91CC7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5" y="2924944"/>
            <a:ext cx="7488832" cy="230832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Alteraciones cardiovasculares y riesgo de endocarditis bacteriana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Inmunodeprimidos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Prótesis articulares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Otros (</a:t>
            </a: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Diabéticos descompensados,  Renales terminales, Cirrosis)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113366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8E06-2C40-E7F3-8314-2C86482F2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E5AD845-731E-AF3A-B408-7969B7550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C61E50-688E-576B-BC15-405373252F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2A37640-5197-3393-C168-87A17787B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98884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Acción inmunosupresora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A6767CD-CE67-98AB-3AFE-E36333563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2489773"/>
            <a:ext cx="7460972" cy="141577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Disminuye el número de linfocitos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Acción sobre linfoquinas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(factor de necrosis, interleucina, etc.)</a:t>
            </a:r>
          </a:p>
        </p:txBody>
      </p:sp>
    </p:spTree>
    <p:extLst>
      <p:ext uri="{BB962C8B-B14F-4D97-AF65-F5344CB8AC3E}">
        <p14:creationId xmlns:p14="http://schemas.microsoft.com/office/powerpoint/2010/main" val="38352672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CC41D-7C09-53A2-7F60-472DD965A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FAA3A8F2-1604-6F21-3947-97944FAC7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A73BC97-5190-9BFD-C581-ACD39B067C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D8954090-C816-45EC-8CCB-F27DA278F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882763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Efectos indeseables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E186E38-ABB4-60FC-8867-D3A8DE82D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1383696"/>
            <a:ext cx="7460972" cy="500906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Insuficiencia suprarrenal secundaria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Síndrome de Cushing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Agravar una diabetes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Miopía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Osteoporosis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Trastornos conducta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Aumento susceptibilidad e infección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Gastritis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Agravar un glaucoma (contraindicados)</a:t>
            </a:r>
          </a:p>
        </p:txBody>
      </p:sp>
    </p:spTree>
    <p:extLst>
      <p:ext uri="{BB962C8B-B14F-4D97-AF65-F5344CB8AC3E}">
        <p14:creationId xmlns:p14="http://schemas.microsoft.com/office/powerpoint/2010/main" val="93893465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3A22-C321-8E5D-43C3-03B9C03B8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67AB8D7C-D853-ED13-6C9F-29E559AB8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6CDB061-0893-F3DD-8AD1-9F9BA1E04A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C93BAF37-F3E6-2C4F-281A-67CE9CB3C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564904"/>
            <a:ext cx="7532128" cy="156966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Palatino" pitchFamily="2" charset="77"/>
                <a:ea typeface="Palatino" pitchFamily="2" charset="77"/>
              </a:rPr>
              <a:t>“Los corticoides mal utilizados permiten al paciente llegar caminando hasta la sala de necropsias”.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Goodman y Gillman 1985</a:t>
            </a:r>
          </a:p>
        </p:txBody>
      </p:sp>
    </p:spTree>
    <p:extLst>
      <p:ext uri="{BB962C8B-B14F-4D97-AF65-F5344CB8AC3E}">
        <p14:creationId xmlns:p14="http://schemas.microsoft.com/office/powerpoint/2010/main" val="1089558688"/>
      </p:ext>
    </p:extLst>
  </p:cSld>
  <p:clrMapOvr>
    <a:masterClrMapping/>
  </p:clrMapOvr>
  <p:transition spd="slow">
    <p:circl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4151A-14E0-972D-2C32-E06BD0E4C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242DCA92-AFFB-5AA9-B9A0-417B8DE94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6D15BA0-0C37-0202-C895-1387A7BFC7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5D880146-46ED-79C1-0387-5EFA58F31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882763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Normas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A437B079-FBFF-FE11-5D19-09C260938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282" y="1514219"/>
            <a:ext cx="7299435" cy="34747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Dosis menor capaz de lograr el efecto supresión brusca puede ser grave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La vía tópica da una alta concentración a nivel local y baja a nivel sistémico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Fármacos con alto poder antiinflamatorio mínimo potencial metabólico y mineralocorticoide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Dieta pobre en sal y rica en potasio (Diuresis)</a:t>
            </a:r>
          </a:p>
          <a:p>
            <a:pPr marL="285750" indent="-285750" eaLnBrk="1" hangingPunct="1">
              <a:lnSpc>
                <a:spcPct val="140000"/>
              </a:lnSpc>
              <a:spcBef>
                <a:spcPct val="0"/>
              </a:spcBef>
              <a:buClr>
                <a:srgbClr val="FF0000"/>
              </a:buClr>
              <a:buFontTx/>
              <a:buChar char="•"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En tratamientos prolongados</a:t>
            </a:r>
            <a:br>
              <a:rPr lang="es-ES_tradnl" altLang="es-ES" sz="1800" dirty="0">
                <a:latin typeface="Palatino" pitchFamily="2" charset="77"/>
                <a:ea typeface="Palatino" pitchFamily="2" charset="77"/>
              </a:rPr>
            </a:b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(Dosis única a primera hora de la mañana, Después de tratamiento a días alternos)</a:t>
            </a:r>
          </a:p>
        </p:txBody>
      </p:sp>
    </p:spTree>
    <p:extLst>
      <p:ext uri="{BB962C8B-B14F-4D97-AF65-F5344CB8AC3E}">
        <p14:creationId xmlns:p14="http://schemas.microsoft.com/office/powerpoint/2010/main" val="315840876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02DAF-04A6-CB36-F147-F1D4C1714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4D9EFA63-0863-4FBE-BCB9-220B7ECEC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1D21161-B5FB-30F9-DB92-7437555A96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6877DF5-122F-24FB-1E1D-8DDC36A16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208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Vía tópica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FCE09F5-E498-E412-8F40-944A7362C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2921821"/>
            <a:ext cx="7460972" cy="168507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Acetonido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Triamcinolona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0,1 – 0,3 %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Prepionato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Clobetasol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0,03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Acetonido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Fluocinolona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0,1 – 0,3 % en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Orobase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5738199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45510-6449-616B-C180-853699F4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C65FEF37-D2A5-64E1-3481-C08F328AC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88C9576-1028-3DB6-D4E0-96E677ED7B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F948DFA7-8BC1-9117-8649-22C8888A9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208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Vía sistémica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401D7F3-3C6E-6E5A-52EF-DC0A3729A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2921821"/>
            <a:ext cx="7460972" cy="113107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Prednisora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Comienzo 40 mg/día y ajustar a la evolución del proceso</a:t>
            </a:r>
          </a:p>
        </p:txBody>
      </p:sp>
    </p:spTree>
    <p:extLst>
      <p:ext uri="{BB962C8B-B14F-4D97-AF65-F5344CB8AC3E}">
        <p14:creationId xmlns:p14="http://schemas.microsoft.com/office/powerpoint/2010/main" val="18953000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D4054-0712-EA41-FAB5-4BF719F17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5E3F9634-C0A7-9D8E-3633-ADA5F5D48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CF60AC1-464E-EF5D-FB2B-D97CF188F1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6C5CB4F8-735E-2D97-46E3-25DCAB806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242088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Vía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intralesional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425EA54-01E2-7F8F-9E26-2B6AB3F13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2921821"/>
            <a:ext cx="7460972" cy="113107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Valerato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de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Beatametanosa</a:t>
            </a: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 en inyección perilesional 1/semana durante 4-6 semanas</a:t>
            </a:r>
          </a:p>
        </p:txBody>
      </p:sp>
    </p:spTree>
    <p:extLst>
      <p:ext uri="{BB962C8B-B14F-4D97-AF65-F5344CB8AC3E}">
        <p14:creationId xmlns:p14="http://schemas.microsoft.com/office/powerpoint/2010/main" val="85401891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B3ED-8A79-12D4-C9C7-E961A0A2F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11E8A795-C253-20E1-BB4D-D8D63F859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A9C121A-A0D1-F316-9711-91DFBC7B5F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12EA7597-B077-6010-AC0F-1A82BD9E2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700808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Cándida </a:t>
            </a:r>
            <a:r>
              <a:rPr lang="es-ES_tradnl" sz="2400" b="1" dirty="0" err="1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albicans</a:t>
            </a:r>
            <a:endParaRPr lang="es-ES_tradnl" sz="2400" b="1" dirty="0">
              <a:solidFill>
                <a:srgbClr val="FF0000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3C754358-DE08-C380-6160-FF1316A6A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15" y="2201741"/>
            <a:ext cx="7460972" cy="5770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Patógeno oportunista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01C52B09-DA72-15E3-2926-7BDE6FCBB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590" y="3714962"/>
            <a:ext cx="1714261" cy="5770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Saprófito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3F0C8485-0DB4-E349-11C4-22222539E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8156" y="3160965"/>
            <a:ext cx="2683994" cy="168507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Cavidad oral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Tracto digestivo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Tracto genital femenino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6A598E4D-FF15-1FA6-3FB1-0E658E9B6F70}"/>
              </a:ext>
            </a:extLst>
          </p:cNvPr>
          <p:cNvSpPr/>
          <p:nvPr/>
        </p:nvSpPr>
        <p:spPr>
          <a:xfrm>
            <a:off x="3867342" y="3429000"/>
            <a:ext cx="196325" cy="136815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01148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3" grpId="0" animBg="1" autoUpdateAnimBg="0"/>
      <p:bldP spid="6" grpId="0" animBg="1" autoUpdateAnimBg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4696C-55CC-545D-2D2D-1A03D883E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A410C250-39BC-A22F-044C-05E5C24BC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AA4B97-10E2-80F1-A43F-F7B7576D8E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0B4B1BF0-042E-C340-F6B7-9A6719DB6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36" y="1628800"/>
            <a:ext cx="7532128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Especies del género cándida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84199BE6-1078-A70C-3D7A-A3BEB42B3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2292112"/>
            <a:ext cx="2683994" cy="279307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Albicans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Glabrata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Tropicalis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Krusei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Parapsilosis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EF03D40-D725-6DCA-3E0E-A19FDDBA4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502" y="2292112"/>
            <a:ext cx="2683994" cy="279307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Rugosa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Pseudotropicalis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Guillermondii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Famata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C. </a:t>
            </a:r>
            <a:r>
              <a:rPr lang="es-ES_tradnl" altLang="es-ES" sz="1800" dirty="0" err="1">
                <a:latin typeface="Palatino" pitchFamily="2" charset="77"/>
                <a:ea typeface="Palatino" pitchFamily="2" charset="77"/>
              </a:rPr>
              <a:t>Dubliniensii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625041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8" grpId="0" animBg="1" autoUpdateAnimBg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25E8A-359F-B98B-A131-EBF5283E4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7126D117-BF1E-8D39-6004-5B8390C2D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28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_tradnl" altLang="es-ES" sz="1800">
              <a:solidFill>
                <a:srgbClr val="FF3399"/>
              </a:solidFill>
              <a:latin typeface="Comic Sans MS" panose="030F0902030302020204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0EF8B9F-0166-CF63-4BB1-F255FB872F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983BBBDE-589E-0332-1981-03F0D1950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636912"/>
            <a:ext cx="2743200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</a:rPr>
              <a:t>Lengua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4F5E7F0-A920-0551-9930-D2157D42C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284984"/>
            <a:ext cx="2743200" cy="131959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dirty="0">
                <a:latin typeface="Palatino" pitchFamily="2" charset="77"/>
                <a:ea typeface="Palatino" pitchFamily="2" charset="77"/>
              </a:rPr>
              <a:t>Reservorio primario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s-ES_tradnl" altLang="es-ES" sz="1400" dirty="0">
                <a:latin typeface="Palatino" pitchFamily="2" charset="77"/>
                <a:ea typeface="Palatino" pitchFamily="2" charset="77"/>
              </a:rPr>
              <a:t>(Paladar, mejillas y otros)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s-ES_tradnl" altLang="es-ES" sz="1400" dirty="0">
              <a:latin typeface="Palatino" pitchFamily="2" charset="77"/>
              <a:ea typeface="Palatino" pitchFamily="2" charset="77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s-ES_tradnl" altLang="es-ES" sz="1800" b="1" dirty="0">
                <a:latin typeface="Palatino" pitchFamily="2" charset="77"/>
                <a:ea typeface="Palatino" pitchFamily="2" charset="77"/>
              </a:rPr>
              <a:t>Colonización</a:t>
            </a:r>
            <a:endParaRPr lang="es-ES_tradnl" altLang="es-ES" sz="1800" dirty="0">
              <a:latin typeface="Palatino" pitchFamily="2" charset="77"/>
              <a:ea typeface="Palatino" pitchFamily="2" charset="77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BA838E27-02E6-65B8-BA83-30108EAEF183}"/>
              </a:ext>
            </a:extLst>
          </p:cNvPr>
          <p:cNvCxnSpPr>
            <a:cxnSpLocks/>
          </p:cNvCxnSpPr>
          <p:nvPr/>
        </p:nvCxnSpPr>
        <p:spPr>
          <a:xfrm>
            <a:off x="1695128" y="3098577"/>
            <a:ext cx="0" cy="2346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998AB920-A946-7482-B092-DBAA8FF1E853}"/>
              </a:ext>
            </a:extLst>
          </p:cNvPr>
          <p:cNvCxnSpPr>
            <a:cxnSpLocks/>
          </p:cNvCxnSpPr>
          <p:nvPr/>
        </p:nvCxnSpPr>
        <p:spPr>
          <a:xfrm>
            <a:off x="1695128" y="4012977"/>
            <a:ext cx="0" cy="2346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Sin título-02">
            <a:extLst>
              <a:ext uri="{FF2B5EF4-FFF2-40B4-BE49-F238E27FC236}">
                <a16:creationId xmlns:a16="http://schemas.microsoft.com/office/drawing/2014/main" id="{B45A0F6B-5AFB-E8AD-D0B3-D9D3C3D58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721" y="1844824"/>
            <a:ext cx="5492627" cy="338811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EF511AE-0A57-9F53-AC64-E688434292B2}"/>
              </a:ext>
            </a:extLst>
          </p:cNvPr>
          <p:cNvSpPr/>
          <p:nvPr/>
        </p:nvSpPr>
        <p:spPr>
          <a:xfrm flipH="1">
            <a:off x="8532691" y="1991509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2758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</TotalTime>
  <Words>3281</Words>
  <Application>Microsoft Macintosh PowerPoint</Application>
  <PresentationFormat>Presentación en pantalla (4:3)</PresentationFormat>
  <Paragraphs>969</Paragraphs>
  <Slides>162</Slides>
  <Notes>162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162</vt:i4>
      </vt:variant>
    </vt:vector>
  </HeadingPairs>
  <TitlesOfParts>
    <vt:vector size="167" baseType="lpstr">
      <vt:lpstr>Arial</vt:lpstr>
      <vt:lpstr>Calibri</vt:lpstr>
      <vt:lpstr>Comic Sans MS</vt:lpstr>
      <vt:lpstr>Palatino</vt:lpstr>
      <vt:lpstr>Tema de Office</vt:lpstr>
      <vt:lpstr>Manejo Farmacológico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  APORTA  LA CIRUGIA  BUCAL Y LAS NUEVAS TECNOLOGÍAS A LA ESTÉTICA</dc:title>
  <dc:creator>Usuario</dc:creator>
  <cp:lastModifiedBy>Alebat Education</cp:lastModifiedBy>
  <cp:revision>110</cp:revision>
  <dcterms:created xsi:type="dcterms:W3CDTF">2016-06-11T09:05:40Z</dcterms:created>
  <dcterms:modified xsi:type="dcterms:W3CDTF">2024-10-22T08:32:46Z</dcterms:modified>
</cp:coreProperties>
</file>