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1126" r:id="rId2"/>
    <p:sldId id="296" r:id="rId3"/>
    <p:sldId id="1128" r:id="rId4"/>
    <p:sldId id="1129" r:id="rId5"/>
    <p:sldId id="1130" r:id="rId6"/>
    <p:sldId id="1132" r:id="rId7"/>
    <p:sldId id="1133" r:id="rId8"/>
    <p:sldId id="1134" r:id="rId9"/>
    <p:sldId id="1135" r:id="rId10"/>
    <p:sldId id="1136" r:id="rId11"/>
    <p:sldId id="1137" r:id="rId12"/>
    <p:sldId id="1138" r:id="rId13"/>
    <p:sldId id="1139" r:id="rId14"/>
    <p:sldId id="1140" r:id="rId15"/>
    <p:sldId id="1141" r:id="rId16"/>
    <p:sldId id="1142" r:id="rId17"/>
    <p:sldId id="1143" r:id="rId18"/>
    <p:sldId id="1144" r:id="rId19"/>
    <p:sldId id="1145" r:id="rId20"/>
    <p:sldId id="1146" r:id="rId21"/>
    <p:sldId id="1147" r:id="rId22"/>
    <p:sldId id="1149" r:id="rId23"/>
    <p:sldId id="1150" r:id="rId24"/>
    <p:sldId id="1151" r:id="rId25"/>
    <p:sldId id="1152" r:id="rId26"/>
    <p:sldId id="1153" r:id="rId27"/>
    <p:sldId id="1154" r:id="rId28"/>
    <p:sldId id="1155" r:id="rId29"/>
    <p:sldId id="1156" r:id="rId30"/>
    <p:sldId id="1157" r:id="rId31"/>
    <p:sldId id="1158" r:id="rId32"/>
    <p:sldId id="1159" r:id="rId33"/>
    <p:sldId id="1160" r:id="rId34"/>
    <p:sldId id="1161" r:id="rId35"/>
    <p:sldId id="1162" r:id="rId36"/>
    <p:sldId id="1163" r:id="rId37"/>
    <p:sldId id="1164" r:id="rId38"/>
    <p:sldId id="1165" r:id="rId39"/>
    <p:sldId id="1166" r:id="rId40"/>
    <p:sldId id="1167" r:id="rId41"/>
    <p:sldId id="1168" r:id="rId42"/>
    <p:sldId id="1169" r:id="rId43"/>
    <p:sldId id="1170" r:id="rId44"/>
    <p:sldId id="1171" r:id="rId45"/>
    <p:sldId id="1172" r:id="rId46"/>
    <p:sldId id="1173" r:id="rId47"/>
    <p:sldId id="1174" r:id="rId48"/>
    <p:sldId id="1175" r:id="rId49"/>
    <p:sldId id="1176" r:id="rId50"/>
    <p:sldId id="1177" r:id="rId51"/>
    <p:sldId id="1178" r:id="rId52"/>
    <p:sldId id="1179" r:id="rId53"/>
    <p:sldId id="345" r:id="rId54"/>
    <p:sldId id="1127" r:id="rId5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20"/>
    <p:restoredTop sz="94667"/>
  </p:normalViewPr>
  <p:slideViewPr>
    <p:cSldViewPr>
      <p:cViewPr varScale="1">
        <p:scale>
          <a:sx n="150" d="100"/>
          <a:sy n="150" d="100"/>
        </p:scale>
        <p:origin x="32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0CECD121-4A18-F82F-E0C0-2DCE7CCCF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309911EB-77C1-1997-9947-6C99A1CE5C6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2190B4-1D48-3E4E-BD25-6C7FD7570C3E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D2FDBBA-4448-363A-B2B3-76F60DB731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A767CBB-1249-D42F-FF51-AEDF437583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342C39C-8281-635B-5969-B701984A98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801C2BA-D058-249C-ABDF-084D3668E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7F0E848-F4BE-9B44-9599-0CAC1AD97DA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F0E848-F4BE-9B44-9599-0CAC1AD97DAA}" type="slidenum">
              <a:rPr lang="es-ES" altLang="es-ES" smtClean="0"/>
              <a:pPr>
                <a:defRPr/>
              </a:pPr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85185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C74FC-C255-1C28-3FD9-4D73D0E10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1D42020-5A97-B373-A17F-CD9A7B6CCB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0FF2A9E-A3F1-8D26-7596-430A257777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764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36F49-57D7-4A12-1E55-6788BB9F0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B7C2464-A111-A84E-C0F4-31A8D8DB24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2ED48290-32E5-2D07-33F7-3B8288CE24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546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4A584-A0D2-E7BF-24AC-0363AF257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4C5E2004-5E69-B11A-8330-87C6BCF7A1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7D7FF12-3614-9F53-FD89-9C134CC1F6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416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A467F-D547-7312-FD95-F25BD0A08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E5B6B01-8B31-D575-DD64-0BA925CA0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58D0D19-3EC7-76EE-83E9-3B71E1A3C4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033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9817C-B6DA-4A3A-1229-8162D992C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5FC6607-E44A-A86F-FF15-5E6671D386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094E2AE-C7C7-BAA7-6A19-4C4352716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346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81ABD-F65C-67FD-D22F-49E4D32ED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B1EBA06-A54B-8FBF-16B5-1CE84C2F2F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57BC2DC-F51C-12EB-55B3-EEEE14830E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7140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EF20E-3A18-B466-EA4B-C819ABC96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4AF694E-AF99-00AD-5CCE-5777129340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D406E3C-7EA3-1B04-D315-8985BE67A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181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AA27B-ABDC-FD54-6006-29A2B5DF7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4F28E4F-4276-0022-C31D-008E998B68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0C91C993-B023-12F1-9568-D33929C860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257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DE8E8-DB83-3BAD-5224-EE653413B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BCD9FDC-EF0A-04CD-F6A3-9F5CA7A059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06A8688F-8797-D317-584C-7B2D365495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5563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159BA-EE2A-A4DA-0CD3-BA13522EA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07AC042-0A13-9FBF-8EB0-CDA0BB52EA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CDB3A30-8036-2A77-0895-35AA8DE98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329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5B2CB79-9497-3811-80A0-C9E9FED93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9849CA35-3FDC-F646-7412-7AB5542B1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D8AEA-5CF1-414D-A841-FD2C82E6D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244C675-9DF8-051F-23B9-5D06D281BA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E20E9C0-89DE-51D7-C857-6642E7303F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96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EDA96-968A-D02A-06C2-DFE1EDC68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F069F69-A317-85E0-904F-76CD09EC0B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466E2A1-8757-9028-8F89-0115108B6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953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37099-3C8B-CF2A-92B7-5EE1DD863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FAECA8BD-7D89-B77A-7441-BDFA03E936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53D8D13-8910-5385-F3D0-F0FC435C6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8041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B2A2C-443E-58EB-4852-4B23EDCC2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0EA1335-9098-1794-7648-C1B9DA2D56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3C2FFBB-690D-E80C-E47C-C12A778813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31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C357B-9431-508A-609F-008F5A796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6499B20-305B-5150-8270-217CA108CE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4F9B558-7963-8B6B-5982-FC7BB9594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554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3BDF3-57B8-D5CB-55FE-AD3851362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34231B7-6322-83F2-2702-4103F78B21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2B3201E8-A7C6-0B8D-1D1C-77E5F3A46F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6599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8FD39-C1A0-1C4F-5E9C-9AB45EE29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57286B5-36B9-FD18-26AD-45CF63A7F8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CFF8AD0-6279-4A07-D680-42494BD407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315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209AB-1C6F-95AB-2F9D-860762F61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8F99A57-C299-A6E9-1440-1E4095E27E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FA948F5-EC23-B20B-460B-87F180B35C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277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ED6DC-9DB4-7F82-B462-4495CC7B5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D7E0311-3FAF-2646-855E-EB8103EE0C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2A18687-A793-DF5F-AA50-7D364E901E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4057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A8868-5F96-8931-3CCD-928EC9092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6960888-8FCC-BE77-FBDB-CF26F1E632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024BF85-4E96-2F61-8FD9-C20DE438DF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05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F6E8-6002-5E3F-1B94-9DB841071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BF053DC-B6B8-EF0F-A893-AADB37B1AC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BC5C1B3-2C03-E4A7-9C5F-707405D416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047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5D2B4-1A8C-3BF3-C662-E17531044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CFC5428-6AB3-EE27-DDAF-3B05951A9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F7271FF-3C9A-03AA-D581-B53835E9F8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0046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32BA8-5B32-881B-CE1A-3F784D53C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3CD8F4F-1496-8D56-9F43-75872B43C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45F8C85-5A78-B9DB-98F8-63BE2566AC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6407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C3F1A-F40B-C7BE-39DA-67ABB27A2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2564BF9-36F2-88E6-7284-622065F3E5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1C57B45-1719-6945-8407-9E89F86F4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8016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AF74C-2086-42E9-84D6-FF2167D6A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18A36A8-F9B4-026B-AE89-9FF41ED0D0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138B575-0CDB-983D-B808-DAC40F810E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2831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BD278-6C41-F30E-3731-86C8D7DBB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1AC1F4C-1FD5-E030-C556-C1CBE37C4F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976E486-8EF8-46A0-CFFA-FEBB39D8A1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807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AAB09-96E2-C312-3A18-ECFDF06CB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55C9AAC-0842-A4B7-ACD0-BC9A7B5CF4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6CBC1A0-E755-35E6-1302-C5E6862274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0849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ED489-4205-4CCA-9143-B86D2AE47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32C85CA9-0585-1C95-83B1-0894FC394C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097BBB5-BCE9-52F7-C6A4-1CEF7762CA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61687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1ADB1-D6D6-12F3-DFFC-1BF8739A9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C5D64FA-174F-6FA7-A219-1C54EBB99B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BE6CCBC-489E-392B-A1F6-5558DC3FCF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5258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19448-7135-204E-C6CE-E089831A1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B1D56F1-54DE-D18C-0A5A-C3A94C00D0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5DC8B4B-B66A-2B9A-617C-524294A762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8502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E686C-1BF3-8A6C-2208-8D3C5E470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48573654-E379-7B04-A30C-D0C0E23640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60EA4B3-F757-541F-D7F5-D25AA489AF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21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74436-0CFD-393F-FDBB-0FA454767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9A37271-2E15-3A65-D009-7F0C7D9B73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E04EC0D-410C-8E2B-7FD2-50436AA061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8847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2693-1D78-8AD6-F597-DC2F63DF6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491408EF-8AC4-B140-0F93-B0229D5AD9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9177A6A-4CDE-3EFB-DF61-4CEA7CEC8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3863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BC99E-4324-F4BB-37D3-F64313C3C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961DFBC6-D2A9-0A3A-DCA8-9A73C7B6BC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818C235-15A7-08BD-7D00-D4E833858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8902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AD71C-1B29-EFA0-B624-888BF5A81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9054854-0C67-409B-67F1-91F78C3E9A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9AA4605-E10F-848D-EE0D-F89DF6F15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2809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BA9CF-B530-A922-C22C-49C431A25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B4CD17F-8A3F-4885-5C27-12666A6EAF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E2BA119-29E2-7F10-44DA-C3C18C2499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0442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D1742-52C8-6D8C-EE82-F5CBE25F2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DFE3564-104B-3DCB-C97D-2165292F5D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B899780-03E8-1939-C7B1-55A556E540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6354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D326C-7F63-1696-8D44-4144A1BD7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F7D76A3-C5FC-B4A2-B8DB-5CFD120BFB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205026A-D94A-1D37-FAA4-03E07BB04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7324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8129-C9BB-3210-66CE-DBEDB238A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625E93E-C11D-EB51-D53C-D89930B3D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C7F10F3-42DE-55EE-7177-F6AFA45D52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415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7536E-C1F5-67D1-6AB2-2DDDD362D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E141E88-6023-99A8-C11F-69D53D5532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A219881-1356-F0DE-86FB-6D24CBB7E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671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91069-4B54-39FA-B571-9FCE0898A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4CBBFD-62C5-AD88-D307-E259AB51BA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3D1ED69-C75B-5067-31CF-FBFA29C62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001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87905-6B60-3A95-46C8-11DBCF3A5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1B86C710-845A-6CB9-8EEE-B15A64C439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CDD3913-85BD-EA09-0EAD-87F3182C5D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224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E24CE-90EF-C738-8DD5-E7AA59710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FF416AB7-BEF1-D0AD-2992-60BB346C01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7A04B4A-30B7-0836-ABFF-C817C6D052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13161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6BD6D-26BD-D907-BDFD-794C7D514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D5D0114-4EF7-4176-550E-84C34918B4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1F9EF85-6F12-5F9D-5E5F-096BD5D9F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4537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50256-406F-3E6A-A259-43EF0E024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63720EB-CF0F-BA9B-525A-B0C7171ED4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DADF94A-C8A2-43C9-DC58-55F61FEF77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420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17B60-F4F5-99DA-35F1-B64FBC4C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7263E4A-942C-2B2A-2583-F53CA70317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072BB31-ADC9-9E3A-7CC7-0A28BFA23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862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1 Marcador de imagen de diapositiva">
            <a:extLst>
              <a:ext uri="{FF2B5EF4-FFF2-40B4-BE49-F238E27FC236}">
                <a16:creationId xmlns:a16="http://schemas.microsoft.com/office/drawing/2014/main" id="{41F218E5-B012-F8E4-A4F5-7A1A658D1F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2 Marcador de notas">
            <a:extLst>
              <a:ext uri="{FF2B5EF4-FFF2-40B4-BE49-F238E27FC236}">
                <a16:creationId xmlns:a16="http://schemas.microsoft.com/office/drawing/2014/main" id="{AD1162F4-AE2B-0FBD-44DD-59C1B97AAE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102404" name="3 Marcador de número de diapositiva">
            <a:extLst>
              <a:ext uri="{FF2B5EF4-FFF2-40B4-BE49-F238E27FC236}">
                <a16:creationId xmlns:a16="http://schemas.microsoft.com/office/drawing/2014/main" id="{D84B68EA-FE9E-A76B-BB6E-8936C4A7EA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FF54552-9346-F44A-98A4-E8E65F1698EE}" type="slidenum">
              <a:rPr lang="es-ES" altLang="es-ES" smtClean="0"/>
              <a:pPr>
                <a:spcBef>
                  <a:spcPct val="0"/>
                </a:spcBef>
              </a:pPr>
              <a:t>53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F0E848-F4BE-9B44-9599-0CAC1AD97DAA}" type="slidenum">
              <a:rPr lang="es-ES" altLang="es-ES" smtClean="0"/>
              <a:pPr>
                <a:defRPr/>
              </a:pPr>
              <a:t>54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1115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052E4-96D9-49F7-9BBD-E860C2F54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7346EF9F-A5F7-2228-508F-48FB67CE6F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4476A42-C7B8-0ED5-A2D9-353E437D5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022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EC470-5905-0A51-1814-76155AA87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4D5D027-5C3E-A9DD-CB74-8983C405E2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4B8F688-5E78-8BA6-E979-CE98772ADE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41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D2EAF-70A8-C85A-C828-346449404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6B10D08-C5E5-93F2-075F-E96DB63372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8F54D7C8-B14C-A612-3C36-76A9A9C43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997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16C58-9189-DBB5-6346-9E6D9BAB0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1C69098-7480-200D-CBD1-9C935054C1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E5D050F-BA20-5A15-2A3C-DF5CBF32F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99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1ABFA99-FF37-FBA1-6EC3-CBCB7F5D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CC66-B82C-AC45-AA0D-7F68CFA8D063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331579D-03A8-C9EB-1CAE-4246F70D2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85505D7-2B76-299D-DF50-5DA69857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49A0C-F6CD-8B42-9A27-B12B7D8C3D5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41440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4F2D04F-E9BC-E9A8-2E6B-42ADDA8D1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8627D-9DDF-FD48-94DA-50BCCFB954C1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5274E938-17E1-917C-5873-A9B893C20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A4D22D4-46F3-258B-5FF6-C2CBA9C92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4B42-05A5-914F-8E15-118270CD94E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8382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F346F1E-AAD9-6BD4-8FD6-6925B23D0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5483A-913E-6B48-8B17-AA7007C470CC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B6362FA-10D8-3576-3BCB-F3B6FBCD6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8655E59-2FB5-4A12-3F78-7D03EF389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E607E-F38A-6643-9D5C-BA22280F1D9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90415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254AA1C-3DEC-5DF7-4D1B-715AF0AAF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438A-9121-A048-B603-71D48717BCB8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EEEB371-BE21-7B46-514A-268491768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1BAE8448-0CE2-F9AE-3918-DAAB302B5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FAFF5-C309-B848-80C4-4445EFB8AE2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626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AA10B8CB-7CD9-B91A-16B1-48F85699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69180-0B3B-1747-8F34-9C4D65E4A26E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9C9DC2F-C743-9102-085E-6A338AA3E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26684305-FB96-3BB1-0BB4-6B14EBCA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76ABE-3BBB-9641-B208-4AC3BB2DC0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7121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CA0303F-F9D6-9848-8CD1-5F53968A8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CACE4-0EC0-DD46-9D15-B2EA94DE4D2A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48ABBA95-4FE9-66A6-0EA3-83A9FD989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4F820814-2B9D-4239-18D8-9FA3759F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80086-80B3-EF42-9D2D-1F041AEEC82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0018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9325EE73-0AB1-7CD1-9894-AD7276CFC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7303E-DE39-3748-B70B-2AD94437334D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AD571292-F8E5-B14B-C82E-62F2E5212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B8AF57AD-1967-A3CA-2ACD-A50D9D715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99011-D50E-9E41-89A9-7BE08C18216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579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43088B92-B187-E6CA-6CE5-F80AE06FD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388F9-4049-EC40-A0D1-6D34A2658671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688E88FB-5048-0F2E-C209-063B75146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163FCDF3-73CF-E15E-AC88-D42C83596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8A3FA-8CD3-4142-80EE-E5844C0FF2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3354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FEA515B1-1013-C440-E355-D1AD5071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D1C40-939E-0247-B060-377737428A19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768CCCCA-DA43-71DA-6703-466CC244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37FE7794-B2B6-34E7-7BD8-2898C111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554DA-97CF-4542-8579-BF5C88FCA8D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0023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D089BE35-5870-4106-4DD7-30E54300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16E04-569A-5A4E-9FCD-0CB860945D6E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3A608C1A-8877-69D6-322C-8799CA788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A1BE6A07-FE71-84D8-4E23-5CDC2791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1B4FB-B9AE-694C-A29B-C3EAE3127A3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8132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681C2517-8FB8-5777-FC0B-71802AE7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2FD00-69CA-CE48-B089-130DD1AE5CE0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B3CB4813-C661-F7E8-9ADD-2AF253106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013E185B-A3F8-9EBF-08E9-B316A5690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3D9B8-729A-C44A-BFB8-389F97BA621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170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D413349A-87D8-9935-7AAF-EA85750CD55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759AFCD5-BD8E-70D7-0EDE-880F92AA836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4A4C2F26-0BC5-371C-9FB2-8439935261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0E0286-F496-6D4C-AC7D-BC9B6EFC86DF}" type="datetimeFigureOut">
              <a:rPr lang="es-ES"/>
              <a:pPr>
                <a:defRPr/>
              </a:pPr>
              <a:t>3/10/24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9986ED0-409B-903A-177D-F2BC52BFC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CF08D55-9D57-BF49-543A-2893C8F4E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D47E3AE-B51D-C146-B916-2C42D79855B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04F2E42-0BC5-5C0D-3DFC-6C562F51D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sp>
        <p:nvSpPr>
          <p:cNvPr id="3074" name="CuadroTexto 3">
            <a:extLst>
              <a:ext uri="{FF2B5EF4-FFF2-40B4-BE49-F238E27FC236}">
                <a16:creationId xmlns:a16="http://schemas.microsoft.com/office/drawing/2014/main" id="{C70D94FC-8474-6428-E558-07067EEC7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4899" y="4355492"/>
            <a:ext cx="36816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Manifestaciones adversas de los medicamentos.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800" b="1" dirty="0">
                <a:latin typeface="Palatino" pitchFamily="2" charset="77"/>
                <a:ea typeface="Palatino" pitchFamily="2" charset="77"/>
              </a:rPr>
              <a:t>CONSEJO GENERAL DE ODONTOLOGOS Y ESTOMATOLOGOS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E5B24F3-CE82-6BA4-A612-13AEE9D0A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70" y="1484784"/>
            <a:ext cx="3906402" cy="295232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612AECA-64FB-9DB0-5A51-164D8C5B6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BCA096EA-C9E5-C28F-2665-8B44BEA49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261686"/>
            <a:ext cx="6840438" cy="1392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Ciencia que estudia el origen, composición, propiedades físicas químicas, mecanismo de acción, efectos biológicos, absorción, destino y excreción, usos clínicos y toxicidad de los medicamentos.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64ED161-FC82-0C3C-AA6E-D0D921279D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7EE1194-7675-F625-AECC-F3C1983F4754}"/>
              </a:ext>
            </a:extLst>
          </p:cNvPr>
          <p:cNvSpPr/>
          <p:nvPr/>
        </p:nvSpPr>
        <p:spPr>
          <a:xfrm rot="5400000">
            <a:off x="4549141" y="2416775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6974931-92D3-DF0A-CA63-25DBD358A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260656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FARMACOLOGÍA</a:t>
            </a:r>
          </a:p>
        </p:txBody>
      </p:sp>
    </p:spTree>
    <p:extLst>
      <p:ext uri="{BB962C8B-B14F-4D97-AF65-F5344CB8AC3E}">
        <p14:creationId xmlns:p14="http://schemas.microsoft.com/office/powerpoint/2010/main" val="1180397475"/>
      </p:ext>
    </p:extLst>
  </p:cSld>
  <p:clrMapOvr>
    <a:masterClrMapping/>
  </p:clrMapOvr>
  <p:transition spd="slow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AEACF8D-9382-1A30-B860-744448400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61E787EC-8BAB-AB64-12BB-B592DD5A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767469"/>
            <a:ext cx="6840438" cy="44435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ORIGEN FARMACOCINÉTICO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EC62AE-768E-74D2-D0CA-0FED992D04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E6D7262-354B-565B-B432-21DFB2CA1830}"/>
              </a:ext>
            </a:extLst>
          </p:cNvPr>
          <p:cNvSpPr/>
          <p:nvPr/>
        </p:nvSpPr>
        <p:spPr>
          <a:xfrm rot="5400000">
            <a:off x="4549141" y="1064839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DFEAA13-115F-5148-BD9A-F4134CA5D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08720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ITERACCIONES FARMACOLÓGICAS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E754F9-113E-36F7-702A-930B470C5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984" y="2122878"/>
            <a:ext cx="2952328" cy="261224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PH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Motilidad gastrointestinal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Complejos insolubles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Bloqueo de enzimas 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Microbiota intestinal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Alimentos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1FFCEE9-FF98-C320-0BDD-572DCDDCD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278" y="3269372"/>
            <a:ext cx="180020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Absorción</a:t>
            </a: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E74DFDB6-33F5-321A-0223-D747440B51C2}"/>
              </a:ext>
            </a:extLst>
          </p:cNvPr>
          <p:cNvSpPr/>
          <p:nvPr/>
        </p:nvSpPr>
        <p:spPr>
          <a:xfrm>
            <a:off x="3995936" y="2410910"/>
            <a:ext cx="144016" cy="2184595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4 Flecha abajo">
            <a:extLst>
              <a:ext uri="{FF2B5EF4-FFF2-40B4-BE49-F238E27FC236}">
                <a16:creationId xmlns:a16="http://schemas.microsoft.com/office/drawing/2014/main" id="{6BCF8683-7263-66C4-355C-E1D0649AD412}"/>
              </a:ext>
            </a:extLst>
          </p:cNvPr>
          <p:cNvSpPr/>
          <p:nvPr/>
        </p:nvSpPr>
        <p:spPr>
          <a:xfrm rot="16200000">
            <a:off x="3831136" y="480993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9" name="4 Flecha abajo">
            <a:extLst>
              <a:ext uri="{FF2B5EF4-FFF2-40B4-BE49-F238E27FC236}">
                <a16:creationId xmlns:a16="http://schemas.microsoft.com/office/drawing/2014/main" id="{9D0C6376-8E06-C081-2559-7A5E2DA068C8}"/>
              </a:ext>
            </a:extLst>
          </p:cNvPr>
          <p:cNvSpPr/>
          <p:nvPr/>
        </p:nvSpPr>
        <p:spPr>
          <a:xfrm rot="16200000">
            <a:off x="3831138" y="5401822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0" name="4 Flecha abajo">
            <a:extLst>
              <a:ext uri="{FF2B5EF4-FFF2-40B4-BE49-F238E27FC236}">
                <a16:creationId xmlns:a16="http://schemas.microsoft.com/office/drawing/2014/main" id="{C41E5412-D105-392F-201A-4A3867826F96}"/>
              </a:ext>
            </a:extLst>
          </p:cNvPr>
          <p:cNvSpPr/>
          <p:nvPr/>
        </p:nvSpPr>
        <p:spPr>
          <a:xfrm rot="16200000">
            <a:off x="3831138" y="6007085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2CE517D1-D110-506A-3601-0809DC459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279" y="4806344"/>
            <a:ext cx="180020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Distribución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276B5C75-7E9F-752E-F0CD-90B9E3573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280" y="5404287"/>
            <a:ext cx="180020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Metabolismo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D03C38C3-DAA6-6218-130D-F5C760414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9279" y="6009550"/>
            <a:ext cx="180020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Excreción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F4B24D51-0069-93BB-57FB-981D9D3CB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754" y="4807849"/>
            <a:ext cx="4107685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Aines y antidiabéticos orales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Metotrexato y aspirina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E994E820-BE0C-C55A-5756-3DBDF3BE1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754" y="5404287"/>
            <a:ext cx="4107684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HIGADO (aclaramiento hepático)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Inhibición enzimática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E333CA0A-7009-20F9-3C9F-1EB2DA80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4754" y="6009550"/>
            <a:ext cx="180020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PH Orina</a:t>
            </a:r>
          </a:p>
        </p:txBody>
      </p:sp>
    </p:spTree>
    <p:extLst>
      <p:ext uri="{BB962C8B-B14F-4D97-AF65-F5344CB8AC3E}">
        <p14:creationId xmlns:p14="http://schemas.microsoft.com/office/powerpoint/2010/main" val="1851781375"/>
      </p:ext>
    </p:extLst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BF76398-6C65-70BA-FF00-42E0DF24D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ED33716E-1175-02D7-0CEC-613F467C6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269790"/>
            <a:ext cx="6840438" cy="1392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Medicamentos que reduzcan el efecto de otros y el empleo simultáneo de varios medicamentos para potenciarse entre si y obtener un beneficio terapéutico que de otra manera será difícil de conseguir.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2AA8DB7-E92F-AEB0-DE3A-71034506A6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E1B2AD5-8ABE-8643-AB04-9630B2C2BB85}"/>
              </a:ext>
            </a:extLst>
          </p:cNvPr>
          <p:cNvSpPr/>
          <p:nvPr/>
        </p:nvSpPr>
        <p:spPr>
          <a:xfrm rot="5400000">
            <a:off x="4549141" y="1424879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F60A5A-2D7F-21C4-98AE-C028E88D2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268760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ITERACCIONES FARMACOLÓGICAS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82475E-3F09-AF49-81BA-9128E2397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935088"/>
            <a:ext cx="6840438" cy="86206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EFECTOS SUMATORIOS O POTENCIACIÓN      RIFAMPICINA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ISONIACIDA O SULFAMETOSAZOL      TRIMETROPIM</a:t>
            </a:r>
          </a:p>
        </p:txBody>
      </p:sp>
      <p:sp>
        <p:nvSpPr>
          <p:cNvPr id="6" name="4 Flecha abajo">
            <a:extLst>
              <a:ext uri="{FF2B5EF4-FFF2-40B4-BE49-F238E27FC236}">
                <a16:creationId xmlns:a16="http://schemas.microsoft.com/office/drawing/2014/main" id="{E3748DB0-9EE6-C733-0F13-F70732ED1B69}"/>
              </a:ext>
            </a:extLst>
          </p:cNvPr>
          <p:cNvSpPr/>
          <p:nvPr/>
        </p:nvSpPr>
        <p:spPr>
          <a:xfrm rot="16200000">
            <a:off x="6089147" y="4109573"/>
            <a:ext cx="164578" cy="174536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" name="Cruz 6">
            <a:extLst>
              <a:ext uri="{FF2B5EF4-FFF2-40B4-BE49-F238E27FC236}">
                <a16:creationId xmlns:a16="http://schemas.microsoft.com/office/drawing/2014/main" id="{9DF2C9DF-47D3-95FF-D408-15E1A05DBEB0}"/>
              </a:ext>
            </a:extLst>
          </p:cNvPr>
          <p:cNvSpPr/>
          <p:nvPr/>
        </p:nvSpPr>
        <p:spPr>
          <a:xfrm>
            <a:off x="5652120" y="4559397"/>
            <a:ext cx="144016" cy="144016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Cruz 8">
            <a:extLst>
              <a:ext uri="{FF2B5EF4-FFF2-40B4-BE49-F238E27FC236}">
                <a16:creationId xmlns:a16="http://schemas.microsoft.com/office/drawing/2014/main" id="{923AC4DA-4F1A-70D4-CC32-FF7FDC1350AC}"/>
              </a:ext>
            </a:extLst>
          </p:cNvPr>
          <p:cNvSpPr/>
          <p:nvPr/>
        </p:nvSpPr>
        <p:spPr>
          <a:xfrm>
            <a:off x="1403648" y="4559397"/>
            <a:ext cx="144016" cy="144016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17EE18CC-73F7-4B9C-51C3-B9C7C7D11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5008238"/>
            <a:ext cx="6840438" cy="86206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ANTAGONISMO       AINES      DIURETICOS TIAZIDICOS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UNOS  ( + )  LA DIURESIS	            OTROS  ( - )  EL FLUJO RENAL</a:t>
            </a:r>
          </a:p>
        </p:txBody>
      </p:sp>
      <p:sp>
        <p:nvSpPr>
          <p:cNvPr id="11" name="4 Flecha abajo">
            <a:extLst>
              <a:ext uri="{FF2B5EF4-FFF2-40B4-BE49-F238E27FC236}">
                <a16:creationId xmlns:a16="http://schemas.microsoft.com/office/drawing/2014/main" id="{D79B90FA-5301-2287-A1A6-CB7674C1C533}"/>
              </a:ext>
            </a:extLst>
          </p:cNvPr>
          <p:cNvSpPr/>
          <p:nvPr/>
        </p:nvSpPr>
        <p:spPr>
          <a:xfrm rot="16200000">
            <a:off x="3496859" y="5182723"/>
            <a:ext cx="164578" cy="174536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3" name="Cruz 12">
            <a:extLst>
              <a:ext uri="{FF2B5EF4-FFF2-40B4-BE49-F238E27FC236}">
                <a16:creationId xmlns:a16="http://schemas.microsoft.com/office/drawing/2014/main" id="{532D1A1F-C0BB-4052-41FF-488CAF5FDA30}"/>
              </a:ext>
            </a:extLst>
          </p:cNvPr>
          <p:cNvSpPr/>
          <p:nvPr/>
        </p:nvSpPr>
        <p:spPr>
          <a:xfrm>
            <a:off x="4572000" y="5208264"/>
            <a:ext cx="144016" cy="144016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9660645"/>
      </p:ext>
    </p:extLst>
  </p:cSld>
  <p:clrMapOvr>
    <a:masterClrMapping/>
  </p:clrMapOvr>
  <p:transition spd="slow"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33AEA59-280B-2980-5C4E-702F23014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59CDB70B-1E44-D61F-919C-EB5DBE44F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649067"/>
            <a:ext cx="6840438" cy="74337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Entre el principio activo y el excipiente en relación con la absorción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34025B5-99BA-780B-0FDF-E1436772F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FD8C079-BAA3-A4A2-45AD-4A6CE039E09A}"/>
              </a:ext>
            </a:extLst>
          </p:cNvPr>
          <p:cNvSpPr/>
          <p:nvPr/>
        </p:nvSpPr>
        <p:spPr>
          <a:xfrm rot="5400000">
            <a:off x="4549141" y="2804156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6D55B9-CA05-5B5A-173D-405E3601A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64803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ITERACCIONES FARMACOLÓGICAS O GALÉNICAS</a:t>
            </a:r>
          </a:p>
        </p:txBody>
      </p:sp>
    </p:spTree>
    <p:extLst>
      <p:ext uri="{BB962C8B-B14F-4D97-AF65-F5344CB8AC3E}">
        <p14:creationId xmlns:p14="http://schemas.microsoft.com/office/powerpoint/2010/main" val="2970966497"/>
      </p:ext>
    </p:extLst>
  </p:cSld>
  <p:clrMapOvr>
    <a:masterClrMapping/>
  </p:clrMapOvr>
  <p:transition spd="slow"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0A51587-CE7F-315E-AF20-6C77EE97C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F9480FB5-9016-8CAA-609F-3B00D23169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649066"/>
            <a:ext cx="6840438" cy="1364109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MANIFESTACIONES SISTÉMICAS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INTERACCIONES FARMACOLÓGICAS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PATOLOGIA ORAL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8E2D46A-C245-C6E8-9632-74736073C7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3A18CA9F-BFF5-FC46-A2C0-EE6F9B0FE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64803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MANIFESTACIONES ADVERSAS</a:t>
            </a:r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1B3B0E36-46EF-3146-55D2-387D49891594}"/>
              </a:ext>
            </a:extLst>
          </p:cNvPr>
          <p:cNvSpPr/>
          <p:nvPr/>
        </p:nvSpPr>
        <p:spPr>
          <a:xfrm>
            <a:off x="4438967" y="3136725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0165865"/>
      </p:ext>
    </p:extLst>
  </p:cSld>
  <p:clrMapOvr>
    <a:masterClrMapping/>
  </p:clrMapOvr>
  <p:transition spd="slow"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C8DB71A-AD8D-EAB3-B93A-21645D2C0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B792B07-DAAA-0BA1-BEE2-ED206957B9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85368705-67D7-D1FC-7E87-7D96AEDBD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2682" y="1052736"/>
            <a:ext cx="2268091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REACCIÓN TIPO A</a:t>
            </a:r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7C62EBFA-C632-E9EF-ED0C-BBD75A5A7A0A}"/>
              </a:ext>
            </a:extLst>
          </p:cNvPr>
          <p:cNvSpPr/>
          <p:nvPr/>
        </p:nvSpPr>
        <p:spPr>
          <a:xfrm rot="16200000">
            <a:off x="4443041" y="1054757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17A13C-2FD1-3E06-A4A6-A81AE1DB4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2741904"/>
            <a:ext cx="2268091" cy="52486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REACCIÓN TIPO B</a:t>
            </a:r>
          </a:p>
        </p:txBody>
      </p:sp>
      <p:sp>
        <p:nvSpPr>
          <p:cNvPr id="6" name="4 Flecha abajo">
            <a:extLst>
              <a:ext uri="{FF2B5EF4-FFF2-40B4-BE49-F238E27FC236}">
                <a16:creationId xmlns:a16="http://schemas.microsoft.com/office/drawing/2014/main" id="{24252753-48A6-2D88-9F18-42A8D08B6EDF}"/>
              </a:ext>
            </a:extLst>
          </p:cNvPr>
          <p:cNvSpPr/>
          <p:nvPr/>
        </p:nvSpPr>
        <p:spPr>
          <a:xfrm rot="16200000">
            <a:off x="4418063" y="2775607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3D41C7C-B1AA-2C4A-0C8F-3768ED5A4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644100"/>
            <a:ext cx="6840438" cy="77678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Copperplate"/>
              </a:rPr>
              <a:t>RESPUESTA DIFERENTE ANTE UNA O DIFERENTES DOSIS DE UN MISMO FARMACO           AUMENTO TIEMPO SANGRADO CON ASPIRINA</a:t>
            </a:r>
          </a:p>
        </p:txBody>
      </p:sp>
      <p:sp>
        <p:nvSpPr>
          <p:cNvPr id="9" name="4 Flecha abajo">
            <a:extLst>
              <a:ext uri="{FF2B5EF4-FFF2-40B4-BE49-F238E27FC236}">
                <a16:creationId xmlns:a16="http://schemas.microsoft.com/office/drawing/2014/main" id="{8FA4623A-E0B2-FE73-992B-10FE07653170}"/>
              </a:ext>
            </a:extLst>
          </p:cNvPr>
          <p:cNvSpPr/>
          <p:nvPr/>
        </p:nvSpPr>
        <p:spPr>
          <a:xfrm rot="16200000">
            <a:off x="2920795" y="2105734"/>
            <a:ext cx="164578" cy="174536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981AEF73-7640-4AD9-CD8E-4F9078ADF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5054" y="2741904"/>
            <a:ext cx="2268091" cy="52486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IDIOSINCRACIA</a:t>
            </a: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1DD8774B-4E73-A7C7-B598-CDC642FF1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989304"/>
            <a:ext cx="2268091" cy="52486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FARMACOLOGÍA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64BF35E2-8405-68AC-9D71-9E3729135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390350"/>
            <a:ext cx="6840438" cy="86206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Copperplate"/>
              </a:rPr>
              <a:t>SON IMPRESCINDIBLES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sz="1400" dirty="0">
                <a:latin typeface="Palatino" pitchFamily="2" charset="77"/>
                <a:ea typeface="Palatino" pitchFamily="2" charset="77"/>
                <a:cs typeface="Copperplate"/>
              </a:rPr>
              <a:t>NO RESPONDEN A LA FARMACOLOGIA CONOCIDA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endParaRPr lang="es-ES" sz="1400" dirty="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17" name="4 Flecha abajo">
            <a:extLst>
              <a:ext uri="{FF2B5EF4-FFF2-40B4-BE49-F238E27FC236}">
                <a16:creationId xmlns:a16="http://schemas.microsoft.com/office/drawing/2014/main" id="{3AA9AE5E-114B-5CD5-5399-95D4A9B2EDC1}"/>
              </a:ext>
            </a:extLst>
          </p:cNvPr>
          <p:cNvSpPr/>
          <p:nvPr/>
        </p:nvSpPr>
        <p:spPr>
          <a:xfrm>
            <a:off x="4438967" y="4293259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3FBA19E1-1B90-5C29-5484-78985400B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5047700"/>
            <a:ext cx="6840438" cy="13336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HIPERPIREXIA MALIGNA POR ANESTESICOS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endParaRPr lang="es-ES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PORFIRIA AGUDA POR BARBITURICOS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endParaRPr lang="es-ES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REACCIONES DE HIPERSENSIBILIDAD INMEDIATA, RETARDADA, CITOTOXICA O MEDIADA POR COMPLEJOS INMUNES</a:t>
            </a:r>
          </a:p>
        </p:txBody>
      </p:sp>
    </p:spTree>
    <p:extLst>
      <p:ext uri="{BB962C8B-B14F-4D97-AF65-F5344CB8AC3E}">
        <p14:creationId xmlns:p14="http://schemas.microsoft.com/office/powerpoint/2010/main" val="2523616703"/>
      </p:ext>
    </p:extLst>
  </p:cSld>
  <p:clrMapOvr>
    <a:masterClrMapping/>
  </p:clrMapOvr>
  <p:transition spd="slow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9CBBCD8-AD14-47F4-18E5-44EAE4D40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BE6A98AC-01E4-AB63-A97D-384707F79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703" y="2431383"/>
            <a:ext cx="2844155" cy="93206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SHOCK ANAFILÁCTICO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ESTADOS ATÓPICOS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A865FAB-89FE-156A-69F4-947519A973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9B6B6776-197B-0B7A-F5F7-476653A90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48471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HIPERSENSIBILIDAD INMEDIATA</a:t>
            </a:r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ECE95EA1-115D-1A1A-0DD1-34193FAAF861}"/>
              </a:ext>
            </a:extLst>
          </p:cNvPr>
          <p:cNvSpPr/>
          <p:nvPr/>
        </p:nvSpPr>
        <p:spPr>
          <a:xfrm>
            <a:off x="3351747" y="3547156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EF5AF1-8BD8-D378-66E5-1A0229CF8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TIPO I</a:t>
            </a:r>
          </a:p>
        </p:txBody>
      </p:sp>
      <p:sp>
        <p:nvSpPr>
          <p:cNvPr id="6" name="Abrir llave 5">
            <a:extLst>
              <a:ext uri="{FF2B5EF4-FFF2-40B4-BE49-F238E27FC236}">
                <a16:creationId xmlns:a16="http://schemas.microsoft.com/office/drawing/2014/main" id="{A5EC03CE-CF45-FB40-7CCE-60CE775FB0DF}"/>
              </a:ext>
            </a:extLst>
          </p:cNvPr>
          <p:cNvSpPr/>
          <p:nvPr/>
        </p:nvSpPr>
        <p:spPr>
          <a:xfrm>
            <a:off x="5024935" y="2122257"/>
            <a:ext cx="146174" cy="165618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5015380-C0E6-7989-458C-AC20762A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4088" y="1951332"/>
            <a:ext cx="1811183" cy="189216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Asma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Rinitis </a:t>
            </a:r>
            <a:r>
              <a:rPr lang="es-ES" dirty="0" err="1">
                <a:latin typeface="Palatino" pitchFamily="2" charset="77"/>
                <a:ea typeface="Palatino" pitchFamily="2" charset="77"/>
                <a:cs typeface="Copperplate"/>
              </a:rPr>
              <a:t>alergica</a:t>
            </a:r>
            <a:endParaRPr lang="es-ES" dirty="0">
              <a:latin typeface="Palatino" pitchFamily="2" charset="77"/>
              <a:ea typeface="Palatino" pitchFamily="2" charset="77"/>
              <a:cs typeface="Copperplate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 err="1">
                <a:latin typeface="Palatino" pitchFamily="2" charset="77"/>
                <a:ea typeface="Palatino" pitchFamily="2" charset="77"/>
                <a:cs typeface="Copperplate"/>
              </a:rPr>
              <a:t>Rash</a:t>
            </a: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</a:t>
            </a:r>
            <a:r>
              <a:rPr lang="es-ES" dirty="0" err="1">
                <a:latin typeface="Palatino" pitchFamily="2" charset="77"/>
                <a:ea typeface="Palatino" pitchFamily="2" charset="77"/>
                <a:cs typeface="Copperplate"/>
              </a:rPr>
              <a:t>cutaneo</a:t>
            </a:r>
            <a:endParaRPr lang="es-ES" dirty="0">
              <a:latin typeface="Palatino" pitchFamily="2" charset="77"/>
              <a:ea typeface="Palatino" pitchFamily="2" charset="77"/>
              <a:cs typeface="Copperplate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Angioedema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0DAD778-EB9B-72AB-9FBF-E6B0BB95E7FB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0881FF3-010A-838A-8907-A05DD1CD2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427871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IgE    Ag             LIBERAN SUSTANCIAS DE LOS MASTOCITOS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BF515F0-9462-3705-9FB9-A230ED38C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213" y="4553021"/>
            <a:ext cx="2412107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(Desgranulación)</a:t>
            </a:r>
          </a:p>
        </p:txBody>
      </p:sp>
      <p:sp>
        <p:nvSpPr>
          <p:cNvPr id="11" name="Cruz 10">
            <a:extLst>
              <a:ext uri="{FF2B5EF4-FFF2-40B4-BE49-F238E27FC236}">
                <a16:creationId xmlns:a16="http://schemas.microsoft.com/office/drawing/2014/main" id="{2E835619-02CF-BAB8-0E05-3C760A431449}"/>
              </a:ext>
            </a:extLst>
          </p:cNvPr>
          <p:cNvSpPr/>
          <p:nvPr/>
        </p:nvSpPr>
        <p:spPr>
          <a:xfrm>
            <a:off x="1691680" y="4440017"/>
            <a:ext cx="144016" cy="144016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4 Flecha abajo">
            <a:extLst>
              <a:ext uri="{FF2B5EF4-FFF2-40B4-BE49-F238E27FC236}">
                <a16:creationId xmlns:a16="http://schemas.microsoft.com/office/drawing/2014/main" id="{2A78DF89-B05C-72B8-1E37-9E7DB3E0CD1D}"/>
              </a:ext>
            </a:extLst>
          </p:cNvPr>
          <p:cNvSpPr/>
          <p:nvPr/>
        </p:nvSpPr>
        <p:spPr>
          <a:xfrm rot="16200000">
            <a:off x="2365996" y="4278718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3" name="4 Flecha abajo">
            <a:extLst>
              <a:ext uri="{FF2B5EF4-FFF2-40B4-BE49-F238E27FC236}">
                <a16:creationId xmlns:a16="http://schemas.microsoft.com/office/drawing/2014/main" id="{974DF58D-BB4A-82F2-3931-B16CC53B82F5}"/>
              </a:ext>
            </a:extLst>
          </p:cNvPr>
          <p:cNvSpPr/>
          <p:nvPr/>
        </p:nvSpPr>
        <p:spPr>
          <a:xfrm rot="16200000">
            <a:off x="2365998" y="5483229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3CD5EC20-D376-3A62-75A7-5292069CF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808" y="5047700"/>
            <a:ext cx="2412107" cy="13336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BRADIQUININA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SEROTONINA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HISTAMINA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PROSTAGLANDINAS</a:t>
            </a:r>
          </a:p>
        </p:txBody>
      </p:sp>
    </p:spTree>
    <p:extLst>
      <p:ext uri="{BB962C8B-B14F-4D97-AF65-F5344CB8AC3E}">
        <p14:creationId xmlns:p14="http://schemas.microsoft.com/office/powerpoint/2010/main" val="3515607819"/>
      </p:ext>
    </p:extLst>
  </p:cSld>
  <p:clrMapOvr>
    <a:masterClrMapping/>
  </p:clrMapOvr>
  <p:transition spd="slow"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E535385-1706-AD52-92AC-9B8702D8B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96D6021-99DE-F77D-B994-F39D877B62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AC24DF64-8778-DB40-DC3E-A9031A8E9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74260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ETIPATOGENIA DE LA ENFERMEDAD ALÉRGICA</a:t>
            </a: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56EB6019-A67A-22C0-CE54-20E4A20CB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5"/>
          <a:stretch/>
        </p:blipFill>
        <p:spPr bwMode="auto">
          <a:xfrm>
            <a:off x="2459088" y="2276872"/>
            <a:ext cx="5857328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id="{70FC4AD5-102E-9AF8-4C3E-424E12F64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0888"/>
            <a:ext cx="20764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827769CF-0C63-B724-F1D6-4B5EBA5116A9}"/>
              </a:ext>
            </a:extLst>
          </p:cNvPr>
          <p:cNvSpPr/>
          <p:nvPr/>
        </p:nvSpPr>
        <p:spPr>
          <a:xfrm flipH="1">
            <a:off x="2764733" y="302788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244579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7A5C3F7-2A0B-9213-E289-0ED01B127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FF81E4F-9EA0-511E-A796-30141501F2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D03E3AD4-9B3B-927B-E59E-D4023998B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48471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CITÓXICAS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F9874D-F908-8F54-1983-C377A85CC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TIPO II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294B032-99B4-01C1-2DF5-0A155FB5B6C1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47DA013C-BC63-07AB-3BB2-6F494C131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10547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Ig</a:t>
            </a: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 M IgG</a:t>
            </a:r>
          </a:p>
        </p:txBody>
      </p:sp>
      <p:sp>
        <p:nvSpPr>
          <p:cNvPr id="13" name="4 Flecha abajo">
            <a:extLst>
              <a:ext uri="{FF2B5EF4-FFF2-40B4-BE49-F238E27FC236}">
                <a16:creationId xmlns:a16="http://schemas.microsoft.com/office/drawing/2014/main" id="{BB437FEE-F107-70F8-203F-7C4FEA64DB7F}"/>
              </a:ext>
            </a:extLst>
          </p:cNvPr>
          <p:cNvSpPr/>
          <p:nvPr/>
        </p:nvSpPr>
        <p:spPr>
          <a:xfrm>
            <a:off x="4438967" y="259250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819132CE-CCB4-B55E-7A71-17B49420D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21037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Se combina con Ag de la superficie celular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2A69E30F-3126-05A5-8D9B-7C0511F6C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441687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Sistema de complemento</a:t>
            </a:r>
          </a:p>
        </p:txBody>
      </p:sp>
      <p:sp>
        <p:nvSpPr>
          <p:cNvPr id="17" name="4 Flecha abajo">
            <a:extLst>
              <a:ext uri="{FF2B5EF4-FFF2-40B4-BE49-F238E27FC236}">
                <a16:creationId xmlns:a16="http://schemas.microsoft.com/office/drawing/2014/main" id="{ABFA32DD-2078-A0C2-51E5-8BA6A23195BE}"/>
              </a:ext>
            </a:extLst>
          </p:cNvPr>
          <p:cNvSpPr/>
          <p:nvPr/>
        </p:nvSpPr>
        <p:spPr>
          <a:xfrm>
            <a:off x="4438967" y="378630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5A921158-8631-08C3-866A-44401A669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569322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LISIS CELULAR</a:t>
            </a:r>
          </a:p>
        </p:txBody>
      </p:sp>
      <p:sp>
        <p:nvSpPr>
          <p:cNvPr id="19" name="4 Flecha abajo">
            <a:extLst>
              <a:ext uri="{FF2B5EF4-FFF2-40B4-BE49-F238E27FC236}">
                <a16:creationId xmlns:a16="http://schemas.microsoft.com/office/drawing/2014/main" id="{EE771EAB-E5EA-F1D0-833A-A534839555A6}"/>
              </a:ext>
            </a:extLst>
          </p:cNvPr>
          <p:cNvSpPr/>
          <p:nvPr/>
        </p:nvSpPr>
        <p:spPr>
          <a:xfrm>
            <a:off x="4438967" y="506265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5795862"/>
      </p:ext>
    </p:extLst>
  </p:cSld>
  <p:clrMapOvr>
    <a:masterClrMapping/>
  </p:clrMapOvr>
  <p:transition spd="slow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A40E5EF-1A6F-0B11-1DF5-3D43D81FF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6216F0E-B13B-D2D7-A3A1-D06BB315CA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59CF8486-E906-9996-C246-225636D2C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48471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HIPERSENSIBILIDAD MEDIADA POR COMPLEJOS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D4664B-DA7E-C123-5C09-180C0F78A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TIPO III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C2BC7FC-2F82-8739-4015-AE3FFCA0170E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67B6752-87CB-F6D6-A92C-BB8C21AAA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10547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Complejos Ag + </a:t>
            </a:r>
            <a:r>
              <a:rPr lang="es-ES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Ae</a:t>
            </a: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 que circulan y pueden localizarse en el endotelio vascular</a:t>
            </a:r>
          </a:p>
        </p:txBody>
      </p:sp>
      <p:sp>
        <p:nvSpPr>
          <p:cNvPr id="13" name="4 Flecha abajo">
            <a:extLst>
              <a:ext uri="{FF2B5EF4-FFF2-40B4-BE49-F238E27FC236}">
                <a16:creationId xmlns:a16="http://schemas.microsoft.com/office/drawing/2014/main" id="{17D27EB7-322D-3733-8A4E-DA018DE23A04}"/>
              </a:ext>
            </a:extLst>
          </p:cNvPr>
          <p:cNvSpPr/>
          <p:nvPr/>
        </p:nvSpPr>
        <p:spPr>
          <a:xfrm>
            <a:off x="4438967" y="2884211"/>
            <a:ext cx="266066" cy="294004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7457B21B-EDB5-9B41-C71B-78402796B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21037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Transcurre 7/10 días después de la administración del fármaco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009D5B62-4DB1-C75B-6799-320B418CA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441687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Fiebre, </a:t>
            </a:r>
            <a:r>
              <a:rPr lang="es-ES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rash</a:t>
            </a: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 cutáneo, </a:t>
            </a:r>
            <a:r>
              <a:rPr lang="es-ES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linfadenopatia</a:t>
            </a: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, inflamación articulaciones</a:t>
            </a:r>
          </a:p>
        </p:txBody>
      </p:sp>
      <p:sp>
        <p:nvSpPr>
          <p:cNvPr id="17" name="4 Flecha abajo">
            <a:extLst>
              <a:ext uri="{FF2B5EF4-FFF2-40B4-BE49-F238E27FC236}">
                <a16:creationId xmlns:a16="http://schemas.microsoft.com/office/drawing/2014/main" id="{85A8B71F-9A70-CF6E-1DFA-774265C6C04D}"/>
              </a:ext>
            </a:extLst>
          </p:cNvPr>
          <p:cNvSpPr/>
          <p:nvPr/>
        </p:nvSpPr>
        <p:spPr>
          <a:xfrm>
            <a:off x="4438967" y="378630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45867DD8-7E19-372A-2B61-7C5182F0C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569322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SULFAMIDAS, PENICILINAS, ESTREPTOMICINA</a:t>
            </a:r>
          </a:p>
        </p:txBody>
      </p:sp>
      <p:sp>
        <p:nvSpPr>
          <p:cNvPr id="19" name="4 Flecha abajo">
            <a:extLst>
              <a:ext uri="{FF2B5EF4-FFF2-40B4-BE49-F238E27FC236}">
                <a16:creationId xmlns:a16="http://schemas.microsoft.com/office/drawing/2014/main" id="{1F369CDD-6D52-D3EF-320F-A7E438F8FA12}"/>
              </a:ext>
            </a:extLst>
          </p:cNvPr>
          <p:cNvSpPr/>
          <p:nvPr/>
        </p:nvSpPr>
        <p:spPr>
          <a:xfrm>
            <a:off x="4438967" y="506265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6917163"/>
      </p:ext>
    </p:extLst>
  </p:cSld>
  <p:clrMapOvr>
    <a:masterClrMapping/>
  </p:clrMapOvr>
  <p:transition spd="slow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B2FF0562-EB55-87D4-5F12-2BE6F514F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261686"/>
            <a:ext cx="6840438" cy="1392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Sustancia química que interacciona con sistemas biológicos modificando su comportamiento, sea esa modificación favorable o desfavorable, para el material viviente.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266F5EE-3ECC-40B0-80CF-2B5D9FD4A7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9FD7D39-2486-ADC0-05C4-D20CE755C25D}"/>
              </a:ext>
            </a:extLst>
          </p:cNvPr>
          <p:cNvSpPr/>
          <p:nvPr/>
        </p:nvSpPr>
        <p:spPr>
          <a:xfrm rot="5400000">
            <a:off x="4549141" y="2416775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92507FF-65D5-2AD9-A417-491D8C9D2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260656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FÁRMACO</a:t>
            </a:r>
          </a:p>
        </p:txBody>
      </p:sp>
    </p:spTree>
  </p:cSld>
  <p:clrMapOvr>
    <a:masterClrMapping/>
  </p:clrMapOvr>
  <p:transition spd="slow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20C74B8-082D-6FE8-D465-C6CE40352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E1FB312-7F71-968A-7B0D-C95FD2D1E6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61232D57-0CC1-414D-88B5-09C7EA1B6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84475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HIPERSENSIBILIDAD RETARDADA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3DBEEC8-5088-50B2-4150-440A246CB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12474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TIPO IV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FB88DFA-3941-4A07-195D-8C76491F6EDF}"/>
              </a:ext>
            </a:extLst>
          </p:cNvPr>
          <p:cNvSpPr/>
          <p:nvPr/>
        </p:nvSpPr>
        <p:spPr>
          <a:xfrm rot="5400000">
            <a:off x="4549141" y="110585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117E40A0-57FB-CA70-4EA5-33FE93C54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46551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Linfocitos T sensibilizados y macrófagos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47B294B3-6725-343C-870D-97019B16C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57041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Linfoquinas destructivas</a:t>
            </a: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214E7A9E-EE9C-5F79-BD3E-9DBE11C56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4776917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DERMATITIS DE CONTACTO, RECHAZO DE TRANSPLANTES</a:t>
            </a:r>
          </a:p>
        </p:txBody>
      </p:sp>
      <p:sp>
        <p:nvSpPr>
          <p:cNvPr id="17" name="4 Flecha abajo">
            <a:extLst>
              <a:ext uri="{FF2B5EF4-FFF2-40B4-BE49-F238E27FC236}">
                <a16:creationId xmlns:a16="http://schemas.microsoft.com/office/drawing/2014/main" id="{3A5EEF1E-62F1-B8A1-80B8-BAFBD14A863D}"/>
              </a:ext>
            </a:extLst>
          </p:cNvPr>
          <p:cNvSpPr/>
          <p:nvPr/>
        </p:nvSpPr>
        <p:spPr>
          <a:xfrm>
            <a:off x="4438967" y="414634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Flecha abajo">
            <a:extLst>
              <a:ext uri="{FF2B5EF4-FFF2-40B4-BE49-F238E27FC236}">
                <a16:creationId xmlns:a16="http://schemas.microsoft.com/office/drawing/2014/main" id="{FB74B492-337E-1FEA-BC7B-87BEA70A460F}"/>
              </a:ext>
            </a:extLst>
          </p:cNvPr>
          <p:cNvSpPr/>
          <p:nvPr/>
        </p:nvSpPr>
        <p:spPr>
          <a:xfrm>
            <a:off x="4438967" y="2952544"/>
            <a:ext cx="266066" cy="462569"/>
          </a:xfrm>
          <a:prstGeom prst="downArrow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8275503"/>
      </p:ext>
    </p:extLst>
  </p:cSld>
  <p:clrMapOvr>
    <a:masterClrMapping/>
  </p:clrMapOvr>
  <p:transition spd="slow"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A41EFFA-3584-3340-3AEF-76CB07A58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22EA599-CA71-3219-8020-163566B69D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E15F847B-8B90-09E8-2900-F0A9C7EE8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12474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ETAPAS DEL RECONOCIMIENTO ANTIGÉNICO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B166383-BB7B-46E2-4EF2-38CEC241330C}"/>
              </a:ext>
            </a:extLst>
          </p:cNvPr>
          <p:cNvSpPr/>
          <p:nvPr/>
        </p:nvSpPr>
        <p:spPr>
          <a:xfrm rot="5400000">
            <a:off x="4549141" y="110585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70E8E110-9EDA-5000-5BC3-6820CE484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863" y="1844759"/>
            <a:ext cx="4354274" cy="427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93713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6304968-F5F3-6E2F-EE5A-13F9D7FD7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9C35392A-A42D-C1BD-E9CD-DCD9CB109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1700808"/>
            <a:ext cx="4392488" cy="369570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Lesiones de mucosa oral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Lesiones periodontales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Lesiones dentarias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Lesiones en glándulas salivares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Lesiones desarrollo en labio y paladar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Alteraciones musculares y neurológicas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Infecciones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Edema facial 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Manifestaciones de discrasias sanguíneas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F3473A9-BD6F-5685-1F5D-10EFA32FA3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775157CA-1139-37E0-E4A1-236FEF1393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3429000"/>
            <a:ext cx="324036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CLÍNICA</a:t>
            </a: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6DE300F6-2056-4AC3-D7F6-1490520805BD}"/>
              </a:ext>
            </a:extLst>
          </p:cNvPr>
          <p:cNvSpPr/>
          <p:nvPr/>
        </p:nvSpPr>
        <p:spPr>
          <a:xfrm>
            <a:off x="3360956" y="1844824"/>
            <a:ext cx="130924" cy="355169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63398379"/>
      </p:ext>
    </p:extLst>
  </p:cSld>
  <p:clrMapOvr>
    <a:masterClrMapping/>
  </p:clrMapOvr>
  <p:transition spd="slow"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298E52F-BF06-3B1C-AD90-0C38CF425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FE8C228-2AF3-19CF-1EE3-7408A44E24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FCFD5290-D0D6-72F9-6129-F9D2F5D21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48471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ULCERACIONES POR APLICACIÓN LOCAL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846B74-4883-F70A-33B9-C38F665FE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37A9668-745A-32A5-B0A2-6C5524C04D0A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30D75E4-960D-90CA-7F40-C7915CC88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2570449"/>
            <a:ext cx="3420219" cy="261966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Ácido acetilsalicílico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Colutorios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Peróxido de hidrógeno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Isoprenalina</a:t>
            </a:r>
            <a:endParaRPr lang="es-ES" sz="16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Ergotamina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Cocaína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Aines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Barbitúricos</a:t>
            </a:r>
          </a:p>
        </p:txBody>
      </p:sp>
      <p:pic>
        <p:nvPicPr>
          <p:cNvPr id="5" name="Picture 1032">
            <a:extLst>
              <a:ext uri="{FF2B5EF4-FFF2-40B4-BE49-F238E27FC236}">
                <a16:creationId xmlns:a16="http://schemas.microsoft.com/office/drawing/2014/main" id="{5CFE6EC9-D3D2-4B64-4556-2C51A22E5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/>
        </p:blipFill>
        <p:spPr bwMode="auto">
          <a:xfrm>
            <a:off x="3959795" y="2420888"/>
            <a:ext cx="5184205" cy="3852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97BC7B7-653E-C954-AC83-4BC583315D6A}"/>
              </a:ext>
            </a:extLst>
          </p:cNvPr>
          <p:cNvSpPr/>
          <p:nvPr/>
        </p:nvSpPr>
        <p:spPr>
          <a:xfrm flipH="1">
            <a:off x="3892502" y="257441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68994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0AC088F-C631-6A65-816A-F06504C2C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454F357-41F0-0454-CB4C-A3282E9D2A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26B569E7-B047-AD3B-D613-5B50F4655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48471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APLICACIÓN LOCAL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E3EA82-B075-E629-F0CE-6B2C2E957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6417B815-85A3-D000-8CEF-50CF602CDC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6"/>
          <a:stretch/>
        </p:blipFill>
        <p:spPr bwMode="auto">
          <a:xfrm>
            <a:off x="0" y="2854986"/>
            <a:ext cx="4801246" cy="400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>
            <a:extLst>
              <a:ext uri="{FF2B5EF4-FFF2-40B4-BE49-F238E27FC236}">
                <a16:creationId xmlns:a16="http://schemas.microsoft.com/office/drawing/2014/main" id="{76D8038E-8540-80C9-FEAC-A999DE5C21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8" b="6723"/>
          <a:stretch/>
        </p:blipFill>
        <p:spPr bwMode="auto">
          <a:xfrm>
            <a:off x="4797953" y="2854986"/>
            <a:ext cx="3540548" cy="400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A28A964-A9B2-0B1C-B74B-2E16B0E9D7E2}"/>
              </a:ext>
            </a:extLst>
          </p:cNvPr>
          <p:cNvSpPr/>
          <p:nvPr/>
        </p:nvSpPr>
        <p:spPr>
          <a:xfrm flipH="1">
            <a:off x="4711998" y="2860055"/>
            <a:ext cx="171912" cy="1563995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E209428-DB13-DB22-380B-94DFE9803074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8F67C1A-CF9E-F5B6-BEE5-3E101ED63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47" y="2284532"/>
            <a:ext cx="3420219" cy="50907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Mucositis por radioterapia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D8A58EFF-5BEA-E173-34B8-F635C03F5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998" y="2209616"/>
            <a:ext cx="3626503" cy="50907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Reacción alérgica acrílico</a:t>
            </a:r>
          </a:p>
        </p:txBody>
      </p:sp>
    </p:spTree>
    <p:extLst>
      <p:ext uri="{BB962C8B-B14F-4D97-AF65-F5344CB8AC3E}">
        <p14:creationId xmlns:p14="http://schemas.microsoft.com/office/powerpoint/2010/main" val="4053483014"/>
      </p:ext>
    </p:extLst>
  </p:cSld>
  <p:clrMapOvr>
    <a:masterClrMapping/>
  </p:clrMapOvr>
  <p:transition spd="slow"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CAEAACA-1CD3-AA1C-B6E2-407279407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C3BE3EC-3997-8FDF-07ED-4169ACE660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0984106B-321C-2665-7EEE-ED653E7CD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148471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CAMBIOS COLORACIÓN</a:t>
            </a:r>
          </a:p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Contacto directo / Absorción fármaco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C5B0FA-61F5-4704-F8BC-CDAB5F2FE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8EAE52F-E2B3-77EF-3676-79A678E82108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48E04B1-826E-B7A9-50A0-D5CC68DDD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600" y="2708920"/>
            <a:ext cx="3420219" cy="295239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Bismuto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Antipalúdicos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Fenotiacinas</a:t>
            </a:r>
            <a:endParaRPr lang="es-ES" sz="16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Anticonceptivos orales 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Minociclina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Clorhexidina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Penicilina</a:t>
            </a: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54101CA0-8980-5796-FD00-FD324E4EB7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6" b="17234"/>
          <a:stretch/>
        </p:blipFill>
        <p:spPr bwMode="auto">
          <a:xfrm>
            <a:off x="5364088" y="2521541"/>
            <a:ext cx="3779912" cy="434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0FB235C-C898-8D1D-A0A8-78ED1A95A4DE}"/>
              </a:ext>
            </a:extLst>
          </p:cNvPr>
          <p:cNvSpPr/>
          <p:nvPr/>
        </p:nvSpPr>
        <p:spPr>
          <a:xfrm flipH="1">
            <a:off x="5337673" y="256490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420166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51831D0-19C3-868F-2ECC-F6644FCD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82F1257-2285-3C0D-9C76-150CE57EB1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1ADBB09E-B22B-35B2-E18A-598BE606F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171857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REACCIONES HIPERSENSIBILIDAD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28DE4A-E1B6-F04D-17D9-4989015FE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E297C16-88E2-4530-9F4A-BBC757AAE0C3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BEEA0006-0FBB-0D9A-44C1-4CF8A16C4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992" y="2204251"/>
            <a:ext cx="3420219" cy="93637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REACIONES TIPO I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REACIONES TIPO IV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3F84D2B2-A8E9-6626-BCAE-5DDB4632AA25}"/>
              </a:ext>
            </a:extLst>
          </p:cNvPr>
          <p:cNvGrpSpPr/>
          <p:nvPr/>
        </p:nvGrpSpPr>
        <p:grpSpPr>
          <a:xfrm>
            <a:off x="0" y="1814076"/>
            <a:ext cx="3779912" cy="5039883"/>
            <a:chOff x="0" y="1828800"/>
            <a:chExt cx="3200400" cy="4267200"/>
          </a:xfrm>
        </p:grpSpPr>
        <p:pic>
          <p:nvPicPr>
            <p:cNvPr id="5" name="Picture 12">
              <a:extLst>
                <a:ext uri="{FF2B5EF4-FFF2-40B4-BE49-F238E27FC236}">
                  <a16:creationId xmlns:a16="http://schemas.microsoft.com/office/drawing/2014/main" id="{AE398CDD-7666-2D5D-CF06-53D72672DF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28800"/>
              <a:ext cx="3200400" cy="213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CB1B055B-66F5-2F12-9BA0-C9DD63499C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62400"/>
              <a:ext cx="3200400" cy="213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388C60E-8F41-F64B-1328-A8B5AC9CEDBC}"/>
              </a:ext>
            </a:extLst>
          </p:cNvPr>
          <p:cNvSpPr/>
          <p:nvPr/>
        </p:nvSpPr>
        <p:spPr>
          <a:xfrm flipH="1">
            <a:off x="3712619" y="372181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90E234AC-6F8D-25F2-485A-1694B585F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992" y="4805974"/>
            <a:ext cx="4248472" cy="98118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ESTOMATOSIS MEDICAMENTOSA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ESTOMATITIS CONTACTO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F9360EC9-90DA-1B9A-4695-68768DE55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434112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TETRACICLINAS</a:t>
            </a:r>
          </a:p>
        </p:txBody>
      </p:sp>
    </p:spTree>
    <p:extLst>
      <p:ext uri="{BB962C8B-B14F-4D97-AF65-F5344CB8AC3E}">
        <p14:creationId xmlns:p14="http://schemas.microsoft.com/office/powerpoint/2010/main" val="2737734285"/>
      </p:ext>
    </p:extLst>
  </p:cSld>
  <p:clrMapOvr>
    <a:masterClrMapping/>
  </p:clrMapOvr>
  <p:transition spd="slow">
    <p:circl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38056AF-BAA3-1E7E-758B-990D253DD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69E2CF0-AB67-F4DB-B69B-52A7B9B76D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B7566301-F82A-CA41-8F14-ADAD93A4B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873719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REACCIÓN  MEDICAMENTOSA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B36C331-076B-16F4-9913-A8266C081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935C5D8-E030-A4D4-3BB0-3DF32C4807DE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51199FC1-0B6C-EB28-4F9E-34F491D74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764" y="2302524"/>
            <a:ext cx="4248472" cy="47058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Analgésicos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3BCBCB5-3DE1-DD0D-F48E-6F9B5FF98C81}"/>
              </a:ext>
            </a:extLst>
          </p:cNvPr>
          <p:cNvGrpSpPr/>
          <p:nvPr/>
        </p:nvGrpSpPr>
        <p:grpSpPr>
          <a:xfrm>
            <a:off x="1" y="3205887"/>
            <a:ext cx="9144000" cy="3649285"/>
            <a:chOff x="683568" y="3867172"/>
            <a:chExt cx="7487021" cy="2988000"/>
          </a:xfrm>
        </p:grpSpPr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ED59D0FE-1E36-9F2B-47DB-877E6CA43D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51" r="13375"/>
            <a:stretch/>
          </p:blipFill>
          <p:spPr bwMode="auto">
            <a:xfrm>
              <a:off x="683568" y="3867172"/>
              <a:ext cx="3276227" cy="298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B871ADDC-2917-4CF3-6CCC-2799C52183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67"/>
            <a:stretch/>
          </p:blipFill>
          <p:spPr bwMode="auto">
            <a:xfrm>
              <a:off x="3958629" y="3867172"/>
              <a:ext cx="4211960" cy="298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0B996FA0-40E3-10FB-585A-0A79F0B8638A}"/>
              </a:ext>
            </a:extLst>
          </p:cNvPr>
          <p:cNvSpPr/>
          <p:nvPr/>
        </p:nvSpPr>
        <p:spPr>
          <a:xfrm flipH="1">
            <a:off x="3932584" y="320588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1058119"/>
      </p:ext>
    </p:extLst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0E666B6F-4FDA-A4C1-B831-88A4912C0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E0D3B7D-3F4B-E8DB-4B9C-E9CDA4512C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B64CEDED-B66D-6A97-665F-13FCA15E7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3859923"/>
            <a:ext cx="2808014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ANTIMICÓTICOS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5F6110-879D-10FC-8F38-0CB0D2EEF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2780928"/>
            <a:ext cx="2808014" cy="81941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</a:t>
            </a:r>
          </a:p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50C5A01-8693-9320-AAA7-DE6D19D444AC}"/>
              </a:ext>
            </a:extLst>
          </p:cNvPr>
          <p:cNvSpPr/>
          <p:nvPr/>
        </p:nvSpPr>
        <p:spPr>
          <a:xfrm rot="5400000">
            <a:off x="2064716" y="3029717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84EDB862-7028-AF85-B5A4-A3FD50107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086" y="560578"/>
            <a:ext cx="4932914" cy="629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475782C-B2F0-7F1F-23FB-5B4F8255FB2E}"/>
              </a:ext>
            </a:extLst>
          </p:cNvPr>
          <p:cNvSpPr/>
          <p:nvPr/>
        </p:nvSpPr>
        <p:spPr>
          <a:xfrm flipH="1">
            <a:off x="4143793" y="56057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16634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CD504F9-A1F8-4F7D-33DB-4DEE4A466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BB9E537-0398-8F6A-D809-20C360B1E5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E5DDB77A-80FC-43B4-0178-50A1401E5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SULFAMETOXAZOL - TRIMETROPIM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620DF8-E315-13B1-3EF6-B4BEB8A0F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EBF97EC-0D72-14BE-D34A-F66F0179D695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945126B-8EB9-A43C-6FFE-D944F7E92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307" y="2217887"/>
            <a:ext cx="6305386" cy="419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692007F-0A1C-345D-B86A-07863AFDA674}"/>
              </a:ext>
            </a:extLst>
          </p:cNvPr>
          <p:cNvSpPr/>
          <p:nvPr/>
        </p:nvSpPr>
        <p:spPr>
          <a:xfrm flipH="1">
            <a:off x="7657400" y="221788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339798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C45CF83-74ED-4BC5-0E86-D0E3BC78E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DFFC0795-1FAA-1724-43DA-D78B8A1DB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672" y="3408448"/>
            <a:ext cx="1620019" cy="73501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ACCIÓN FAVORABLE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A3CD886-BA40-29A6-96A8-B6D5E153AC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49EF2A1-0685-1D2D-E0CC-1B86FC28EBB4}"/>
              </a:ext>
            </a:extLst>
          </p:cNvPr>
          <p:cNvSpPr/>
          <p:nvPr/>
        </p:nvSpPr>
        <p:spPr>
          <a:xfrm rot="5400000">
            <a:off x="4549141" y="2416775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31DC740-A0E6-CA43-70C1-DB45378AE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260656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FÁRMACO</a:t>
            </a:r>
          </a:p>
        </p:txBody>
      </p:sp>
      <p:sp>
        <p:nvSpPr>
          <p:cNvPr id="5" name="1 Flecha abajo">
            <a:extLst>
              <a:ext uri="{FF2B5EF4-FFF2-40B4-BE49-F238E27FC236}">
                <a16:creationId xmlns:a16="http://schemas.microsoft.com/office/drawing/2014/main" id="{1D209D93-8355-B02A-BF3A-84E5DE21F1AC}"/>
              </a:ext>
            </a:extLst>
          </p:cNvPr>
          <p:cNvSpPr/>
          <p:nvPr/>
        </p:nvSpPr>
        <p:spPr>
          <a:xfrm>
            <a:off x="3491880" y="3429000"/>
            <a:ext cx="273050" cy="73501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493" tIns="28745" rIns="57493" bIns="2874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rgbClr val="FF0000"/>
              </a:solidFill>
            </a:endParaRPr>
          </a:p>
        </p:txBody>
      </p:sp>
      <p:sp>
        <p:nvSpPr>
          <p:cNvPr id="6" name="1 Flecha abajo">
            <a:extLst>
              <a:ext uri="{FF2B5EF4-FFF2-40B4-BE49-F238E27FC236}">
                <a16:creationId xmlns:a16="http://schemas.microsoft.com/office/drawing/2014/main" id="{7E74335A-CA45-790D-0D1C-46044B700E15}"/>
              </a:ext>
            </a:extLst>
          </p:cNvPr>
          <p:cNvSpPr/>
          <p:nvPr/>
        </p:nvSpPr>
        <p:spPr>
          <a:xfrm>
            <a:off x="5379072" y="3429000"/>
            <a:ext cx="273050" cy="73501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493" tIns="28745" rIns="57493" bIns="2874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rgbClr val="FF0000"/>
              </a:solidFill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00CD90B-A394-E4CB-967A-AC094E80C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4311" y="3419688"/>
            <a:ext cx="2060278" cy="73501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ACCIÓN DESFAVORABLE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2E8BD07-206C-887D-8FBD-974EC1699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3524" y="4509120"/>
            <a:ext cx="2308922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MEDICAMENTO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8BB07951-97FD-121B-448D-A15F57ABF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0072" y="4509120"/>
            <a:ext cx="2376264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NOXA O VENENEO</a:t>
            </a:r>
          </a:p>
        </p:txBody>
      </p:sp>
    </p:spTree>
    <p:extLst>
      <p:ext uri="{BB962C8B-B14F-4D97-AF65-F5344CB8AC3E}">
        <p14:creationId xmlns:p14="http://schemas.microsoft.com/office/powerpoint/2010/main" val="3820924289"/>
      </p:ext>
    </p:extLst>
  </p:cSld>
  <p:clrMapOvr>
    <a:masterClrMapping/>
  </p:clrMapOvr>
  <p:transition spd="slow">
    <p:circl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01DEC1D-539B-6F3F-E6FD-884338D73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16E4D0F-482B-732A-AF96-30D1789E38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52258AB4-B6E7-2764-CE4B-E411A9F6C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SULFAMIDAS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77B283-8A7B-535F-DE29-6808BD946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C8BBCD-7EF3-1DCF-354D-943B97F8F75F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7E5AF2A5-CC67-ABF4-C22C-F20710046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06" y="2233358"/>
            <a:ext cx="6222788" cy="417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D061F95-E649-69DE-9187-CFA5DC9C090C}"/>
              </a:ext>
            </a:extLst>
          </p:cNvPr>
          <p:cNvSpPr/>
          <p:nvPr/>
        </p:nvSpPr>
        <p:spPr>
          <a:xfrm flipH="1">
            <a:off x="7616101" y="223335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69239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94CD35E-1C7F-23FD-7123-D62F7AD53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24AA3CB-97AC-718F-65C9-6D302FFEAB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8D99E01A-B163-9BEF-6084-BC936372D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SULFAMIDAS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EB4209-D894-1D3B-6D0D-03C315989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3B6778C-6521-7A44-4C69-B252BC21AB42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0F70DB42-72BB-03E1-F0C8-1F5DB5197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070" y="2233358"/>
            <a:ext cx="6241859" cy="4147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72D26B5-1ED9-3B5F-DD35-35027B2088E5}"/>
              </a:ext>
            </a:extLst>
          </p:cNvPr>
          <p:cNvSpPr/>
          <p:nvPr/>
        </p:nvSpPr>
        <p:spPr>
          <a:xfrm flipH="1">
            <a:off x="7625636" y="223335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248877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EF26C50-4A0B-AD6F-A981-699CF2012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BB0D588-0522-3C78-E585-5571CDB006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D53E996A-9706-405E-BD25-354279AD6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ANTIINFLAMATORIOS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B38673-BBB4-F7B2-97AD-F2E9550EB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A5B9C9A-FC99-70EC-FA8E-D3D0CEB85B95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ACF4D1D0-A48D-398D-5108-81B96EF6A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/>
          <a:stretch/>
        </p:blipFill>
        <p:spPr bwMode="auto">
          <a:xfrm>
            <a:off x="683568" y="2225158"/>
            <a:ext cx="3996582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CC03F8CB-C0EE-5B64-6055-83C19DC5F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64791"/>
            <a:ext cx="4953000" cy="320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DA56F49A-4A68-B6FB-0547-098D69DA89EA}"/>
              </a:ext>
            </a:extLst>
          </p:cNvPr>
          <p:cNvSpPr/>
          <p:nvPr/>
        </p:nvSpPr>
        <p:spPr>
          <a:xfrm flipH="1">
            <a:off x="3352579" y="365212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1866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2C72B41-3703-D7AB-822E-EA939C48D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5309950-0BF2-C3E1-D4FA-B133387917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F22CEE98-4DF9-CA4F-A136-0A91DD6A9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ANTIINFLAMATORIOS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5A98D5-9C7B-BF0D-1A3C-3C4836E80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859E0DF-E324-7408-2223-5A8221DD0E07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2F2611C7-02FD-DEC6-C279-75F50EF276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9" r="24898"/>
          <a:stretch/>
        </p:blipFill>
        <p:spPr bwMode="auto">
          <a:xfrm>
            <a:off x="755576" y="2455648"/>
            <a:ext cx="3852452" cy="391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3618DE1A-D736-CCD7-7B0A-CD5241CAE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1" b="17195"/>
          <a:stretch/>
        </p:blipFill>
        <p:spPr bwMode="auto">
          <a:xfrm>
            <a:off x="4608029" y="2451055"/>
            <a:ext cx="3578909" cy="392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58936D8A-1FF6-FE6D-F591-AE7EE6EA5D90}"/>
              </a:ext>
            </a:extLst>
          </p:cNvPr>
          <p:cNvSpPr/>
          <p:nvPr/>
        </p:nvSpPr>
        <p:spPr>
          <a:xfrm flipH="1">
            <a:off x="4540736" y="367742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40871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5AECE2C-8EB6-C129-6EB3-52C9F0822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78C0F46-CD8E-F2AE-8BF0-FEF94DB918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AAD3A5FC-E53B-D6D6-6457-BB7BC17E2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309" y="1627582"/>
            <a:ext cx="4679382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EPITEMA MULTIFORME (Stevens Johnson)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4657DC-7F16-2C6F-0CBC-605696861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24459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1216982-2815-0BF2-35F3-3AA71D704AE5}"/>
              </a:ext>
            </a:extLst>
          </p:cNvPr>
          <p:cNvSpPr/>
          <p:nvPr/>
        </p:nvSpPr>
        <p:spPr>
          <a:xfrm rot="5400000">
            <a:off x="4549141" y="904177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2DE4D20F-D7E3-0EF1-D19E-D3F8444A8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30705"/>
            <a:ext cx="4419600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63223E50-A92C-5DF9-51DB-1311793EC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56125"/>
            <a:ext cx="441960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6F576AF9-9167-72DA-5824-D94F03FBEA50}"/>
              </a:ext>
            </a:extLst>
          </p:cNvPr>
          <p:cNvSpPr/>
          <p:nvPr/>
        </p:nvSpPr>
        <p:spPr>
          <a:xfrm flipH="1">
            <a:off x="4352307" y="351652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CCD12E6B-90C1-0748-2036-825AC153B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5531078"/>
            <a:ext cx="2171093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marL="285750" indent="-28575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 panose="020B0604020202020204" pitchFamily="34" charset="0"/>
              <a:buChar char="•"/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 </a:t>
            </a: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ACETIL SALICÍLICO</a:t>
            </a:r>
          </a:p>
        </p:txBody>
      </p:sp>
    </p:spTree>
    <p:extLst>
      <p:ext uri="{BB962C8B-B14F-4D97-AF65-F5344CB8AC3E}">
        <p14:creationId xmlns:p14="http://schemas.microsoft.com/office/powerpoint/2010/main" val="210097602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4FB1620-4D9F-11E3-D4AC-103EE20A7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5CC1F61-5FF7-2CE4-A7B6-CDE9D49AFF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464E6106-A3DC-1161-1E24-EF1E23403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REACCIÓN POR FOSAMAX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E74906-B0CF-DDDF-715D-E3B242498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A7ECBC1-DCE4-D857-1052-BB9D8720E000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8A58E0D-EE7C-1483-07E1-C81A354E01A2}"/>
              </a:ext>
            </a:extLst>
          </p:cNvPr>
          <p:cNvGrpSpPr/>
          <p:nvPr/>
        </p:nvGrpSpPr>
        <p:grpSpPr>
          <a:xfrm>
            <a:off x="663400" y="2335313"/>
            <a:ext cx="7889922" cy="3453511"/>
            <a:chOff x="663400" y="2276872"/>
            <a:chExt cx="8876984" cy="3885559"/>
          </a:xfrm>
        </p:grpSpPr>
        <p:grpSp>
          <p:nvGrpSpPr>
            <p:cNvPr id="5" name="Group 12">
              <a:extLst>
                <a:ext uri="{FF2B5EF4-FFF2-40B4-BE49-F238E27FC236}">
                  <a16:creationId xmlns:a16="http://schemas.microsoft.com/office/drawing/2014/main" id="{C09AE79C-D98D-1C18-537F-A59EFC1B7B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400" y="2276872"/>
              <a:ext cx="2972496" cy="1981664"/>
              <a:chOff x="192" y="1200"/>
              <a:chExt cx="2064" cy="1376"/>
            </a:xfrm>
          </p:grpSpPr>
          <p:pic>
            <p:nvPicPr>
              <p:cNvPr id="6" name="Picture 9">
                <a:extLst>
                  <a:ext uri="{FF2B5EF4-FFF2-40B4-BE49-F238E27FC236}">
                    <a16:creationId xmlns:a16="http://schemas.microsoft.com/office/drawing/2014/main" id="{67364D18-205E-A61B-D0DB-CB9EEDD4F4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" y="1200"/>
                <a:ext cx="2064" cy="13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7" name="Text Box 6">
                <a:extLst>
                  <a:ext uri="{FF2B5EF4-FFF2-40B4-BE49-F238E27FC236}">
                    <a16:creationId xmlns:a16="http://schemas.microsoft.com/office/drawing/2014/main" id="{DE325855-8442-D556-8213-FFC8FAE2FF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" y="2237"/>
                <a:ext cx="803" cy="32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defRPr/>
                </a:pPr>
                <a:r>
                  <a:rPr lang="es-ES_tradnl" altLang="es-ES" dirty="0">
                    <a:solidFill>
                      <a:schemeClr val="bg1"/>
                    </a:solidFill>
                    <a:latin typeface="Palatino" pitchFamily="2" charset="77"/>
                    <a:ea typeface="Palatino" pitchFamily="2" charset="77"/>
                  </a:rPr>
                  <a:t>INICIO</a:t>
                </a:r>
              </a:p>
            </p:txBody>
          </p:sp>
        </p:grpSp>
        <p:grpSp>
          <p:nvGrpSpPr>
            <p:cNvPr id="9" name="Group 13">
              <a:extLst>
                <a:ext uri="{FF2B5EF4-FFF2-40B4-BE49-F238E27FC236}">
                  <a16:creationId xmlns:a16="http://schemas.microsoft.com/office/drawing/2014/main" id="{4DF1FDA8-C5C1-5F58-DC1E-154997FD3D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3400" y="4258536"/>
              <a:ext cx="2972496" cy="1903895"/>
              <a:chOff x="192" y="2736"/>
              <a:chExt cx="2064" cy="1322"/>
            </a:xfrm>
          </p:grpSpPr>
          <p:pic>
            <p:nvPicPr>
              <p:cNvPr id="10" name="Picture 10">
                <a:extLst>
                  <a:ext uri="{FF2B5EF4-FFF2-40B4-BE49-F238E27FC236}">
                    <a16:creationId xmlns:a16="http://schemas.microsoft.com/office/drawing/2014/main" id="{05567D21-8485-EF49-8E8C-553B41EB7D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" y="2736"/>
                <a:ext cx="2063" cy="1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14" name="Text Box 7">
                <a:extLst>
                  <a:ext uri="{FF2B5EF4-FFF2-40B4-BE49-F238E27FC236}">
                    <a16:creationId xmlns:a16="http://schemas.microsoft.com/office/drawing/2014/main" id="{E7E42B4C-3373-C1B5-965E-8FAFB02655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" y="3716"/>
                <a:ext cx="803" cy="2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s-ES_tradnl" altLang="es-ES" dirty="0">
                    <a:solidFill>
                      <a:schemeClr val="bg1"/>
                    </a:solidFill>
                    <a:latin typeface="Palatino" pitchFamily="2" charset="77"/>
                    <a:ea typeface="Palatino" pitchFamily="2" charset="77"/>
                  </a:rPr>
                  <a:t>7 DÍAS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6AAA926-CD2A-53B3-ED5B-F0547E5F11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5896" y="2276872"/>
              <a:ext cx="5904488" cy="3885559"/>
              <a:chOff x="2496" y="1392"/>
              <a:chExt cx="3024" cy="1990"/>
            </a:xfrm>
          </p:grpSpPr>
          <p:pic>
            <p:nvPicPr>
              <p:cNvPr id="16" name="Picture 11">
                <a:extLst>
                  <a:ext uri="{FF2B5EF4-FFF2-40B4-BE49-F238E27FC236}">
                    <a16:creationId xmlns:a16="http://schemas.microsoft.com/office/drawing/2014/main" id="{132486EB-7FF1-3B0B-BE29-096FFAB115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6" y="1392"/>
                <a:ext cx="3024" cy="19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17" name="Text Box 8">
                <a:extLst>
                  <a:ext uri="{FF2B5EF4-FFF2-40B4-BE49-F238E27FC236}">
                    <a16:creationId xmlns:a16="http://schemas.microsoft.com/office/drawing/2014/main" id="{CAA55C32-F52A-5BAF-FF9C-6A8F50C057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6" y="3120"/>
                <a:ext cx="672" cy="23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s-ES_tradnl" altLang="es-ES" dirty="0">
                    <a:solidFill>
                      <a:schemeClr val="bg1"/>
                    </a:solidFill>
                    <a:latin typeface="Palatino" pitchFamily="2" charset="77"/>
                    <a:ea typeface="Palatino" pitchFamily="2" charset="77"/>
                  </a:rPr>
                  <a:t>12 DÍAS</a:t>
                </a:r>
              </a:p>
            </p:txBody>
          </p:sp>
        </p:grpSp>
      </p:grp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1C6296F-4BEA-46D4-FC3C-F5F9B8FC1505}"/>
              </a:ext>
            </a:extLst>
          </p:cNvPr>
          <p:cNvSpPr/>
          <p:nvPr/>
        </p:nvSpPr>
        <p:spPr>
          <a:xfrm flipH="1">
            <a:off x="3238081" y="386861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9610363"/>
      </p:ext>
    </p:extLst>
  </p:cSld>
  <p:clrMapOvr>
    <a:masterClrMapping/>
  </p:clrMapOvr>
  <p:transition spd="slow">
    <p:circl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71AD2F0-4946-6DAF-A0CA-DFEB73A32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E922C3D-798A-4EB8-3533-8F6D31085F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AE54A8E9-1EA1-17CE-DC2B-A4EA43A1E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REACCIONES LIQUENOIDES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3BFCCB-14BB-F352-DC4F-4383D1549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1B7D522-4E19-C297-E7A4-2679CC341B7C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B92F3F79-94C4-24AA-202F-4FF09D12F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61601"/>
            <a:ext cx="6192688" cy="396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B4D59B7-F018-4325-CEFB-472134855868}"/>
              </a:ext>
            </a:extLst>
          </p:cNvPr>
          <p:cNvSpPr/>
          <p:nvPr/>
        </p:nvSpPr>
        <p:spPr>
          <a:xfrm flipH="1">
            <a:off x="7601051" y="2361601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16451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494BCFA-D82E-2024-F68E-CE9722589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A8F5F2-C0D8-4BA9-C837-1CEC37637C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F171D67A-8658-0397-5847-C161BDDB3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171857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QUIMIOTERÁPICOS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39BB29-77A9-369A-3728-6EB4C3A59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6E229488-0901-301B-EEFF-198F1E086A45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C7AA3180-0805-5332-2499-86972F384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992" y="2204251"/>
            <a:ext cx="3420219" cy="93637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CITOTOXICIDAD DIRECTA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CITOTOXICIDAD INDIRECTA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57E6240-0A18-F0FE-655A-B4503E6FA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9992" y="4581128"/>
            <a:ext cx="4248472" cy="135004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INFECCIÓN BACTERIANA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INFECCIONES MICÓTICAS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INFECCIONES VÍRICAS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269C5FCE-561A-75F0-02B3-F549A6E767F1}"/>
              </a:ext>
            </a:extLst>
          </p:cNvPr>
          <p:cNvGrpSpPr/>
          <p:nvPr/>
        </p:nvGrpSpPr>
        <p:grpSpPr>
          <a:xfrm>
            <a:off x="-1" y="1810473"/>
            <a:ext cx="3779911" cy="5043305"/>
            <a:chOff x="0" y="1810473"/>
            <a:chExt cx="3505200" cy="4676775"/>
          </a:xfrm>
        </p:grpSpPr>
        <p:pic>
          <p:nvPicPr>
            <p:cNvPr id="17" name="Picture 10">
              <a:extLst>
                <a:ext uri="{FF2B5EF4-FFF2-40B4-BE49-F238E27FC236}">
                  <a16:creationId xmlns:a16="http://schemas.microsoft.com/office/drawing/2014/main" id="{ACEB6310-B686-8F14-FFE6-3272B34505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10473"/>
              <a:ext cx="3505200" cy="2325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1">
              <a:extLst>
                <a:ext uri="{FF2B5EF4-FFF2-40B4-BE49-F238E27FC236}">
                  <a16:creationId xmlns:a16="http://schemas.microsoft.com/office/drawing/2014/main" id="{7F1523E7-AE46-5C2B-E61A-3DDDAB563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136161"/>
              <a:ext cx="3505200" cy="235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ángulo 18">
            <a:extLst>
              <a:ext uri="{FF2B5EF4-FFF2-40B4-BE49-F238E27FC236}">
                <a16:creationId xmlns:a16="http://schemas.microsoft.com/office/drawing/2014/main" id="{19435B00-90B2-7153-9E23-13B1817CA6FB}"/>
              </a:ext>
            </a:extLst>
          </p:cNvPr>
          <p:cNvSpPr/>
          <p:nvPr/>
        </p:nvSpPr>
        <p:spPr>
          <a:xfrm flipH="1">
            <a:off x="3712619" y="372181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708247"/>
      </p:ext>
    </p:extLst>
  </p:cSld>
  <p:clrMapOvr>
    <a:masterClrMapping/>
  </p:clrMapOvr>
  <p:transition spd="slow">
    <p:circl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3E0E4C5-AC73-9C91-9134-6A10DF8F5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0C59214-FAFD-8A98-D99E-CF668406D2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6A021FA8-4646-6EC1-8822-F6B331233A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1627582"/>
            <a:ext cx="432048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CITOSTÁTICOS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21A0CD-6A85-C84B-8978-B26B40BF0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919851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6BB7780-80CA-62DD-A518-161FDB595529}"/>
              </a:ext>
            </a:extLst>
          </p:cNvPr>
          <p:cNvSpPr/>
          <p:nvPr/>
        </p:nvSpPr>
        <p:spPr>
          <a:xfrm rot="5400000">
            <a:off x="4549141" y="900960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7E162E88-8858-E745-D63C-DC795E820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486078"/>
            <a:ext cx="44958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>
            <a:extLst>
              <a:ext uri="{FF2B5EF4-FFF2-40B4-BE49-F238E27FC236}">
                <a16:creationId xmlns:a16="http://schemas.microsoft.com/office/drawing/2014/main" id="{41DEC543-0189-CCCA-DF9A-F197E6F32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22296"/>
            <a:ext cx="4495800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C89302EE-4A42-1469-A755-42A8824C9159}"/>
              </a:ext>
            </a:extLst>
          </p:cNvPr>
          <p:cNvSpPr/>
          <p:nvPr/>
        </p:nvSpPr>
        <p:spPr>
          <a:xfrm flipH="1">
            <a:off x="4968059" y="3781208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99260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F2D7C08C-ED3A-B0E7-BCEA-A1AB507EF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BBAEA70F-52E8-D370-3AC4-4F9CB1386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8843" y="1837742"/>
            <a:ext cx="3546314" cy="461559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ANTIEPILÉPTICOS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Hidantoínas</a:t>
            </a:r>
            <a:endParaRPr lang="es-ES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Valproato sódico</a:t>
            </a:r>
            <a:b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</a:br>
            <a:endParaRPr lang="es-ES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</a:rPr>
              <a:t>ANTAGONISTAS DEL CALCIO 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Nifedipina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Verapamilo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Diltiacum</a:t>
            </a:r>
            <a:br>
              <a:rPr lang="es-ES" sz="1200" dirty="0">
                <a:latin typeface="Palatino" pitchFamily="2" charset="77"/>
                <a:ea typeface="Palatino" pitchFamily="2" charset="77"/>
                <a:cs typeface="Copperplate"/>
              </a:rPr>
            </a:br>
            <a:endParaRPr lang="es-ES" sz="1200" dirty="0">
              <a:latin typeface="Palatino" pitchFamily="2" charset="77"/>
              <a:ea typeface="Palatino" pitchFamily="2" charset="77"/>
              <a:cs typeface="Copperplate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dirty="0">
                <a:latin typeface="Palatino" pitchFamily="2" charset="77"/>
                <a:ea typeface="Palatino" pitchFamily="2" charset="77"/>
              </a:rPr>
              <a:t>OTROS FÁRMACOS 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Ciclosporina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Eritromicina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Anticonceptivos orales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5F42F85-8C13-5C4F-9FDD-9B84A3CB0F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C844787-A7B8-0712-73DB-6241C0440574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4BB078D-0216-033E-0B5D-8A35C8CA9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PERIODONTALES</a:t>
            </a:r>
          </a:p>
        </p:txBody>
      </p:sp>
    </p:spTree>
    <p:extLst>
      <p:ext uri="{BB962C8B-B14F-4D97-AF65-F5344CB8AC3E}">
        <p14:creationId xmlns:p14="http://schemas.microsoft.com/office/powerpoint/2010/main" val="4208260472"/>
      </p:ext>
    </p:extLst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BE949AD-A827-3492-7685-4237A90FE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44C5278A-5EFD-BDB1-7537-D2BB3C2D7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261686"/>
            <a:ext cx="6840438" cy="1392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Toda sustancia química que puede utilizarse para el tratamiento, curación, alivio, prevención o diagnóstico de las enfermedades.</a:t>
            </a:r>
          </a:p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endParaRPr lang="es-ES" dirty="0"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FEBB55-9063-8FB0-97F9-07F461BB92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41F36A3-AF06-53A5-336B-82E5ED9D3CDD}"/>
              </a:ext>
            </a:extLst>
          </p:cNvPr>
          <p:cNvSpPr/>
          <p:nvPr/>
        </p:nvSpPr>
        <p:spPr>
          <a:xfrm rot="5400000">
            <a:off x="4549141" y="2416775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3167760-405A-5B9A-AD5C-C91EF7C6E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260656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FÁRMACO</a:t>
            </a:r>
          </a:p>
        </p:txBody>
      </p:sp>
    </p:spTree>
    <p:extLst>
      <p:ext uri="{BB962C8B-B14F-4D97-AF65-F5344CB8AC3E}">
        <p14:creationId xmlns:p14="http://schemas.microsoft.com/office/powerpoint/2010/main" val="1452983195"/>
      </p:ext>
    </p:extLst>
  </p:cSld>
  <p:clrMapOvr>
    <a:masterClrMapping/>
  </p:clrMapOvr>
  <p:transition spd="slow">
    <p:circl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52442D7B-1A53-7CE4-D970-E82670E14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F26BDE3-D2EF-1FE7-544B-D1A2293E56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32EBBE0-967C-62D6-DF4B-BB5162204A29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3CC850-84EE-2957-9475-273301A55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HIDANTOÍNA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B5EC4092-F1A0-BC70-52DA-A7E8FE301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912768" cy="468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1B7AEB7-A04F-6620-0516-2FC80B67F125}"/>
              </a:ext>
            </a:extLst>
          </p:cNvPr>
          <p:cNvSpPr/>
          <p:nvPr/>
        </p:nvSpPr>
        <p:spPr>
          <a:xfrm flipH="1">
            <a:off x="7961091" y="184339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835804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758DF28-4F57-97AF-8111-54EFE2A56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E4293C-4653-2DA5-F651-4A4A227F3C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E3AE3CE-26CF-4742-E23D-701B29411AF8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0F0A794-0CF8-87D7-F0F0-536EEF53B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HIDANTOÍNA</a:t>
            </a: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76E8D002-DFDC-6B53-45F9-C308D3DF1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06747"/>
            <a:ext cx="48768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7A9E2CE6-0D61-F826-3EA2-48DA1936D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602038"/>
            <a:ext cx="4649788" cy="302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E1E4118-6D15-DB94-1CB0-3F96E5A1D5ED}"/>
              </a:ext>
            </a:extLst>
          </p:cNvPr>
          <p:cNvSpPr/>
          <p:nvPr/>
        </p:nvSpPr>
        <p:spPr>
          <a:xfrm flipH="1">
            <a:off x="4199907" y="3789040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812578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8545E6FF-AFEC-8388-FE68-DF04D8E38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BD848EA-30A4-8518-A480-F5BDBE5529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452AE85-79B6-CF2C-B39E-F053D7E3ED97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EFBAF07-B58C-4507-0E0C-6D8116B7D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HIDANTOÍNA</a:t>
            </a:r>
          </a:p>
        </p:txBody>
      </p:sp>
      <p:pic>
        <p:nvPicPr>
          <p:cNvPr id="8" name="Picture 15">
            <a:extLst>
              <a:ext uri="{FF2B5EF4-FFF2-40B4-BE49-F238E27FC236}">
                <a16:creationId xmlns:a16="http://schemas.microsoft.com/office/drawing/2014/main" id="{1603ADFC-B6D3-A1B1-B50B-2666633F2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3393"/>
            <a:ext cx="6912768" cy="459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CF6CF68-557C-CFE3-DC94-A851B5C2FB54}"/>
              </a:ext>
            </a:extLst>
          </p:cNvPr>
          <p:cNvSpPr/>
          <p:nvPr/>
        </p:nvSpPr>
        <p:spPr>
          <a:xfrm flipH="1">
            <a:off x="7961091" y="184339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518862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4F90222-2DAD-5E7A-B5BA-ADCD74CE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91BDA5C-4B97-0B25-E377-594B63AAF9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65BBC9D-DB71-FE5E-ED04-EB7D622B1A36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98D9A91-EC91-006A-174A-349DFAF03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HIDANTOÍNA</a:t>
            </a:r>
          </a:p>
        </p:txBody>
      </p:sp>
      <p:pic>
        <p:nvPicPr>
          <p:cNvPr id="10" name="Picture 2055">
            <a:extLst>
              <a:ext uri="{FF2B5EF4-FFF2-40B4-BE49-F238E27FC236}">
                <a16:creationId xmlns:a16="http://schemas.microsoft.com/office/drawing/2014/main" id="{F7D2467C-4405-AEC1-1D9B-C364AE984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3484722"/>
            <a:ext cx="48768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2054">
            <a:extLst>
              <a:ext uri="{FF2B5EF4-FFF2-40B4-BE49-F238E27FC236}">
                <a16:creationId xmlns:a16="http://schemas.microsoft.com/office/drawing/2014/main" id="{F985A435-1527-B6BF-E0B9-0DB8A1B3F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89" y="1906747"/>
            <a:ext cx="487680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6D720C2-5BC9-0787-A91D-D114FC1444AD}"/>
              </a:ext>
            </a:extLst>
          </p:cNvPr>
          <p:cNvSpPr/>
          <p:nvPr/>
        </p:nvSpPr>
        <p:spPr>
          <a:xfrm flipH="1">
            <a:off x="5201696" y="3645024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410542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F5E04A8-623E-FF18-4E89-DBE37BD12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0F8C194-3A0D-7628-5D45-7FC59E3318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F09F5E4-F895-F568-DFC1-54F885AB4EB9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ABAE854-5803-30E1-A39E-2FCD90DD6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HIDANTOÍNA</a:t>
            </a:r>
          </a:p>
        </p:txBody>
      </p:sp>
      <p:pic>
        <p:nvPicPr>
          <p:cNvPr id="15" name="Picture 7">
            <a:extLst>
              <a:ext uri="{FF2B5EF4-FFF2-40B4-BE49-F238E27FC236}">
                <a16:creationId xmlns:a16="http://schemas.microsoft.com/office/drawing/2014/main" id="{A69CA968-AEE7-1E95-D94B-DD57448F5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88" y="1907650"/>
            <a:ext cx="480060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0BFBCF16-3CF2-95BB-3E31-57B7DC8FD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087" y="3460910"/>
            <a:ext cx="4876800" cy="31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3AF6016A-1709-512D-6327-4DA4505FE456}"/>
              </a:ext>
            </a:extLst>
          </p:cNvPr>
          <p:cNvSpPr/>
          <p:nvPr/>
        </p:nvSpPr>
        <p:spPr>
          <a:xfrm flipH="1">
            <a:off x="3959795" y="3573016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61597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2FDC7CB-481C-D6D5-3178-895B8E4F2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16EB0BB-07A8-BE7D-690C-3963BB5751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59A50A1-028F-FA45-9AA3-443918C6800F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9812927-1B8E-235A-27F7-15DAA2806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NIFEDIPINO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E902BD8D-68CE-35CF-A1E1-C1DE8C6FD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64" y="1843393"/>
            <a:ext cx="6944072" cy="4605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4D7297D-E124-F952-EFF8-25A14EF42134}"/>
              </a:ext>
            </a:extLst>
          </p:cNvPr>
          <p:cNvSpPr/>
          <p:nvPr/>
        </p:nvSpPr>
        <p:spPr>
          <a:xfrm flipH="1">
            <a:off x="7976743" y="1843393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812856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717C657-1086-38A0-ABA2-9ACA3B152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8C402E0-2F1A-6130-97C7-D898749AA0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68680B87-6094-ABA7-BA48-15B84F6B9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EN LA MUCOSA ORAL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8A328F3-6E9D-0127-CD52-0AA619496511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96F8AA40-8E63-B098-4483-519598813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124" y="2570449"/>
            <a:ext cx="3504696" cy="261966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CARIES DENTAL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Litio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Antidepresivos tricíclicos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ALTERACIÓN MORFOLÓGICA DENTARIA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CAMBIOS EN EL COLOR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Tetraciclina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Flúor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ALTERACIÓN DEL DESARROLLO DENTARIO 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Fenitoínas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Anestésicos locales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Antineoplásicos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F1BBA0CD-C1A9-33EB-61D7-AC000E51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820" y="2420888"/>
            <a:ext cx="519518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AAC4368-9E3D-E444-769A-A32B68DFDA6A}"/>
              </a:ext>
            </a:extLst>
          </p:cNvPr>
          <p:cNvSpPr/>
          <p:nvPr/>
        </p:nvSpPr>
        <p:spPr>
          <a:xfrm flipH="1">
            <a:off x="3892502" y="257441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026219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C089E7A-DF9B-2D30-775A-59554B416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CF2F84-BDE7-ED07-2F2A-0B1694985A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380987E2-60CF-8450-5429-B064576E2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764704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GLANDULAS SALIVARES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3BBA48-7B68-A380-26DD-7D4C7B7876E1}"/>
              </a:ext>
            </a:extLst>
          </p:cNvPr>
          <p:cNvSpPr/>
          <p:nvPr/>
        </p:nvSpPr>
        <p:spPr>
          <a:xfrm rot="5400000">
            <a:off x="4549141" y="745813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23FF6C4B-3ABD-C751-6319-DFC1852B3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2570449"/>
            <a:ext cx="3504696" cy="2619667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XEROSTOMÍA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PTIALISMO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DOLOR E INFLAMACIÓN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Antihipertensivos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Nifedipina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Compuestos yodados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Doxiciclina</a:t>
            </a:r>
          </a:p>
          <a:p>
            <a:pPr marL="342900" indent="-342900">
              <a:spcBef>
                <a:spcPct val="20000"/>
              </a:spcBef>
              <a:buClr>
                <a:srgbClr val="FF0000"/>
              </a:buClr>
              <a:buSzPct val="110000"/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Warfarina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A3801CC9-A227-C1C6-5AE7-927373D82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95" y="2420888"/>
            <a:ext cx="5184205" cy="347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E315390-CB93-1E47-1EBA-95D57885744D}"/>
              </a:ext>
            </a:extLst>
          </p:cNvPr>
          <p:cNvSpPr/>
          <p:nvPr/>
        </p:nvSpPr>
        <p:spPr>
          <a:xfrm flipH="1">
            <a:off x="3892502" y="2574417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198890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C80424D-C335-8BCF-1E34-BD8997D24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F1B8AA96-B140-DD9D-C92B-B2DE9A375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8843" y="3061878"/>
            <a:ext cx="3546314" cy="180728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CORTICOIDES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sz="1200" b="1" i="1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DIAZEPAN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 ANTICONCONVULSIVOS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 SULFASALAZINA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586C534-4938-34CC-B193-0E5D0E87CC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D16150C-5530-2EF4-1448-FE1DF81E3093}"/>
              </a:ext>
            </a:extLst>
          </p:cNvPr>
          <p:cNvSpPr/>
          <p:nvPr/>
        </p:nvSpPr>
        <p:spPr>
          <a:xfrm rot="5400000">
            <a:off x="4549141" y="2216967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F5A5B34-2040-0A78-D701-772B416239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060848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LESIONES DESARROLLO LABIO Y PALADAR</a:t>
            </a:r>
          </a:p>
        </p:txBody>
      </p:sp>
    </p:spTree>
    <p:extLst>
      <p:ext uri="{BB962C8B-B14F-4D97-AF65-F5344CB8AC3E}">
        <p14:creationId xmlns:p14="http://schemas.microsoft.com/office/powerpoint/2010/main" val="505328859"/>
      </p:ext>
    </p:extLst>
  </p:cSld>
  <p:clrMapOvr>
    <a:masterClrMapping/>
  </p:clrMapOvr>
  <p:transition spd="slow">
    <p:circl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4EF7556-47B2-6203-4A9B-B271BBBA5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353CEBE1-C0C0-DB5B-C62A-F5E260D72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8843" y="1837742"/>
            <a:ext cx="3546314" cy="461559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DISQUINESIAS AGUDAS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Antipsicóticos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Metoclopramida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Carbamazepina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 err="1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Diazóxido</a:t>
            </a:r>
            <a:b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</a:br>
            <a:endParaRPr lang="es-ES" sz="1200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</a:rPr>
              <a:t> DISQUENESIAS CRÓNICAS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Levodopa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sz="1200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Reserpina</a:t>
            </a:r>
            <a:br>
              <a:rPr lang="es-ES" sz="1200" dirty="0">
                <a:latin typeface="Palatino" pitchFamily="2" charset="77"/>
                <a:ea typeface="Palatino" pitchFamily="2" charset="77"/>
                <a:cs typeface="Copperplate"/>
              </a:rPr>
            </a:br>
            <a:endParaRPr lang="es-ES" sz="1200" dirty="0">
              <a:latin typeface="Palatino" pitchFamily="2" charset="77"/>
              <a:ea typeface="Palatino" pitchFamily="2" charset="77"/>
              <a:cs typeface="Copperplate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dirty="0">
                <a:latin typeface="Palatino" pitchFamily="2" charset="77"/>
                <a:ea typeface="Palatino" pitchFamily="2" charset="77"/>
              </a:rPr>
              <a:t>NEURITIS</a:t>
            </a:r>
          </a:p>
          <a:p>
            <a:pPr algn="ctr">
              <a:lnSpc>
                <a:spcPct val="150000"/>
              </a:lnSpc>
              <a:spcBef>
                <a:spcPct val="20000"/>
              </a:spcBef>
              <a:buClr>
                <a:srgbClr val="FF0000"/>
              </a:buClr>
              <a:buSzPct val="110000"/>
              <a:defRPr/>
            </a:pPr>
            <a:r>
              <a:rPr lang="es-ES" dirty="0">
                <a:latin typeface="Palatino" pitchFamily="2" charset="77"/>
                <a:ea typeface="Palatino" pitchFamily="2" charset="77"/>
              </a:rPr>
              <a:t>ANOMALÍAS DEL GUSTO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6B6BD9-77B7-882E-A419-7E94E92F7D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2ED8AFF-94F6-2E56-5EC3-CE7C5F4D19E3}"/>
              </a:ext>
            </a:extLst>
          </p:cNvPr>
          <p:cNvSpPr/>
          <p:nvPr/>
        </p:nvSpPr>
        <p:spPr>
          <a:xfrm rot="5400000">
            <a:off x="4549141" y="992831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2658478-AA31-97C2-8876-D28EB2639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836712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DESORDENES MUSCULARES Y NEUROLÓGICOS</a:t>
            </a:r>
          </a:p>
        </p:txBody>
      </p:sp>
    </p:spTree>
    <p:extLst>
      <p:ext uri="{BB962C8B-B14F-4D97-AF65-F5344CB8AC3E}">
        <p14:creationId xmlns:p14="http://schemas.microsoft.com/office/powerpoint/2010/main" val="383150594"/>
      </p:ext>
    </p:extLst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DD1FEF2-0FDE-DC89-F0BD-526BE169A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5AD5E2FD-92A8-C97E-D387-EB576B959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261686"/>
            <a:ext cx="6840438" cy="45417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LEY DEL MEDICAMENTO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A710EE3-EA57-FA8C-1C01-A160364C64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4F7F766-ADB1-D5EB-D0C9-53087A942443}"/>
              </a:ext>
            </a:extLst>
          </p:cNvPr>
          <p:cNvSpPr/>
          <p:nvPr/>
        </p:nvSpPr>
        <p:spPr>
          <a:xfrm rot="5400000">
            <a:off x="4549141" y="2416775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6628ABB-A3A8-C867-E1C0-F0480E30D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260656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b="1" dirty="0">
                <a:latin typeface="Palatino" pitchFamily="2" charset="77"/>
                <a:ea typeface="Palatino" pitchFamily="2" charset="77"/>
                <a:cs typeface="Copperplate"/>
              </a:rPr>
              <a:t>FÁRMACO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21B5BD-59C7-1BC1-8FB4-E8B632DFC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3715858"/>
            <a:ext cx="6840438" cy="189550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Toda sustancia medicinal y sus asociaciones o combinaciones destinadas a su utilización en las personas o en los animales, que se presente dotada de propiedades para prevenir, diagnosticar, tratar o curar enfermedades o dolencias o para afectar a funciones corporales o al estado mental.</a:t>
            </a:r>
          </a:p>
        </p:txBody>
      </p:sp>
    </p:spTree>
    <p:extLst>
      <p:ext uri="{BB962C8B-B14F-4D97-AF65-F5344CB8AC3E}">
        <p14:creationId xmlns:p14="http://schemas.microsoft.com/office/powerpoint/2010/main" val="1825089728"/>
      </p:ext>
    </p:extLst>
  </p:cSld>
  <p:clrMapOvr>
    <a:masterClrMapping/>
  </p:clrMapOvr>
  <p:transition spd="slow">
    <p:circl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895D183-F2F6-52E2-18DA-A77607673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B438CBD-58EC-29BC-D218-2782038685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DA7B0843-35CC-945F-7297-74F4BFEFC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256" y="2925478"/>
            <a:ext cx="4320480" cy="214908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  <a:cs typeface="Copperplate"/>
              </a:rPr>
              <a:t>CORTICOIDES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sz="1800" b="1" i="1" dirty="0">
                <a:solidFill>
                  <a:srgbClr val="FFCC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alt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ANTIMICROBIANOS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ANTIMETABOLICOS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CITOTOXICOS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dirty="0">
                <a:solidFill>
                  <a:schemeClr val="tx1"/>
                </a:solidFill>
                <a:latin typeface="Palatino" pitchFamily="2" charset="77"/>
                <a:ea typeface="Palatino" pitchFamily="2" charset="77"/>
              </a:rPr>
              <a:t> ANTICONCEPTIVOS ORALES</a:t>
            </a:r>
            <a:endParaRPr lang="es-ES" dirty="0">
              <a:solidFill>
                <a:schemeClr val="tx1"/>
              </a:solidFill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B703B6-262F-EEA8-8BA3-0381A2D65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8381" y="1772816"/>
            <a:ext cx="3942230" cy="63745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INFECCIONES INDUCIDAS</a:t>
            </a:r>
          </a:p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O AGRAVADAS POR FARMACOS</a:t>
            </a:r>
          </a:p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endParaRPr lang="es-ES" dirty="0">
              <a:solidFill>
                <a:srgbClr val="FF0000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6D7336A-9286-AF2C-A994-90C617F6A1CA}"/>
              </a:ext>
            </a:extLst>
          </p:cNvPr>
          <p:cNvSpPr/>
          <p:nvPr/>
        </p:nvSpPr>
        <p:spPr>
          <a:xfrm rot="5400000">
            <a:off x="6096637" y="2055668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5B0459F1-07E5-5739-60ED-143BB8DF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12" y="548680"/>
            <a:ext cx="310611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5099FD50-1B17-D2BF-4BD7-2DCB05726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91" y="2606274"/>
            <a:ext cx="3114122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7FE3F5A-97BB-9FCB-48A0-F1C37A40EA47}"/>
              </a:ext>
            </a:extLst>
          </p:cNvPr>
          <p:cNvSpPr/>
          <p:nvPr/>
        </p:nvSpPr>
        <p:spPr>
          <a:xfrm flipH="1">
            <a:off x="2977157" y="2026125"/>
            <a:ext cx="134585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204324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B547E47-8D64-9B47-F49D-D3C1C3AE5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0ED25DFB-5086-464F-1128-9AE169946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3061878"/>
            <a:ext cx="5616624" cy="180728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BRONCO DILATADORES CON ADRENALINA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DROPERIDOL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BENZIL ALCOHOL</a:t>
            </a:r>
            <a:endParaRPr lang="es-ES" dirty="0">
              <a:latin typeface="Palatino" pitchFamily="2" charset="77"/>
              <a:ea typeface="Palatino" pitchFamily="2" charset="77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52D6A08-B7F9-7FA2-2E50-5FA9A8F23E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A1090D4-9AA6-7EF7-8A42-D8D1B0E1719C}"/>
              </a:ext>
            </a:extLst>
          </p:cNvPr>
          <p:cNvSpPr/>
          <p:nvPr/>
        </p:nvSpPr>
        <p:spPr>
          <a:xfrm rot="5400000">
            <a:off x="4549141" y="2216967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BAA005-A870-38D1-250E-726C3868E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060848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EDEMA FACIAL</a:t>
            </a:r>
          </a:p>
        </p:txBody>
      </p:sp>
    </p:spTree>
    <p:extLst>
      <p:ext uri="{BB962C8B-B14F-4D97-AF65-F5344CB8AC3E}">
        <p14:creationId xmlns:p14="http://schemas.microsoft.com/office/powerpoint/2010/main" val="1090780712"/>
      </p:ext>
    </p:extLst>
  </p:cSld>
  <p:clrMapOvr>
    <a:masterClrMapping/>
  </p:clrMapOvr>
  <p:transition spd="slow">
    <p:circl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49B68E5-E333-73CD-8547-8542AB031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3E881D53-4FAB-4380-4524-AF7C35C75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3061878"/>
            <a:ext cx="5616624" cy="180728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IBUPROFENO</a:t>
            </a:r>
          </a:p>
          <a:p>
            <a:pPr algn="ctr">
              <a:lnSpc>
                <a:spcPct val="150000"/>
              </a:lnSpc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 TRIMETROPIM – SULFAMETOXAZOL</a:t>
            </a:r>
          </a:p>
          <a:p>
            <a:pPr algn="ctr">
              <a:lnSpc>
                <a:spcPct val="150000"/>
              </a:lnSpc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 BETALACTAMICOS</a:t>
            </a:r>
          </a:p>
          <a:p>
            <a:pPr algn="ctr">
              <a:lnSpc>
                <a:spcPct val="150000"/>
              </a:lnSpc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 WARFANINA SÓDICA</a:t>
            </a:r>
          </a:p>
          <a:p>
            <a:pPr algn="ctr">
              <a:lnSpc>
                <a:spcPct val="150000"/>
              </a:lnSpc>
              <a:defRPr/>
            </a:pPr>
            <a:r>
              <a:rPr lang="es-ES_tradnl" altLang="es-ES" dirty="0">
                <a:latin typeface="Palatino" pitchFamily="2" charset="77"/>
                <a:ea typeface="Palatino" pitchFamily="2" charset="77"/>
              </a:rPr>
              <a:t> COCAÍNA</a:t>
            </a:r>
          </a:p>
          <a:p>
            <a:pPr>
              <a:buFontTx/>
              <a:buChar char="•"/>
              <a:defRPr/>
            </a:pPr>
            <a:endParaRPr lang="es-ES_tradnl" altLang="es-ES" sz="1800" b="1" i="1" dirty="0">
              <a:solidFill>
                <a:srgbClr val="FFCC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C9FB961-B210-10CB-B7FA-894C622817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945816AD-D17B-D819-801D-BF5DA90B30DB}"/>
              </a:ext>
            </a:extLst>
          </p:cNvPr>
          <p:cNvSpPr/>
          <p:nvPr/>
        </p:nvSpPr>
        <p:spPr>
          <a:xfrm rot="5400000">
            <a:off x="4549141" y="2216967"/>
            <a:ext cx="45719" cy="1224410"/>
          </a:xfrm>
          <a:prstGeom prst="rect">
            <a:avLst/>
          </a:prstGeom>
          <a:solidFill>
            <a:srgbClr val="FF0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71C234E-1C2C-B8FD-62DB-6EDC6E579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1781" y="2060848"/>
            <a:ext cx="6840438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MANIFESTACIONES DE DISCRASIAS SANGUÍNEAS</a:t>
            </a:r>
          </a:p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endParaRPr lang="es-ES" dirty="0">
              <a:solidFill>
                <a:srgbClr val="FF0000"/>
              </a:solidFill>
              <a:latin typeface="Palatino" pitchFamily="2" charset="77"/>
              <a:ea typeface="Palatino" pitchFamily="2" charset="77"/>
              <a:cs typeface="Copperplate"/>
            </a:endParaRPr>
          </a:p>
        </p:txBody>
      </p:sp>
    </p:spTree>
    <p:extLst>
      <p:ext uri="{BB962C8B-B14F-4D97-AF65-F5344CB8AC3E}">
        <p14:creationId xmlns:p14="http://schemas.microsoft.com/office/powerpoint/2010/main" val="3472342504"/>
      </p:ext>
    </p:extLst>
  </p:cSld>
  <p:clrMapOvr>
    <a:masterClrMapping/>
  </p:clrMapOvr>
  <p:transition spd="slow">
    <p:circl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EBB246-9128-B8AF-FBB3-A1CAA79175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645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" t="517" r="1482" b="955"/>
          <a:stretch/>
        </p:blipFill>
        <p:spPr bwMode="auto">
          <a:xfrm>
            <a:off x="0" y="692695"/>
            <a:ext cx="9144000" cy="616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6E4F162-F37A-EFD4-CC97-BE330FC058AF}"/>
              </a:ext>
            </a:extLst>
          </p:cNvPr>
          <p:cNvSpPr/>
          <p:nvPr/>
        </p:nvSpPr>
        <p:spPr>
          <a:xfrm>
            <a:off x="-18256" y="521296"/>
            <a:ext cx="9180512" cy="6336704"/>
          </a:xfrm>
          <a:prstGeom prst="rect">
            <a:avLst/>
          </a:prstGeom>
          <a:solidFill>
            <a:schemeClr val="tx1">
              <a:alpha val="7387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13304107-447A-E599-1DCC-6207179EC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992" y="836712"/>
            <a:ext cx="352839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Que el amor a mi oficio me llene todas las horas.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000" i="1" dirty="0">
              <a:solidFill>
                <a:schemeClr val="bg1"/>
              </a:solidFill>
              <a:latin typeface="Palatino" pitchFamily="2" charset="77"/>
              <a:ea typeface="Palatino" pitchFamily="2" charset="77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000" i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Que ni la ruindad, ni la avaricia, ni el deseo de fama o reputación enturbien mi mente.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31B9BADF-6B67-D34F-26AC-1D9A2713E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9992" y="2898575"/>
            <a:ext cx="396043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</a:rPr>
              <a:t>MAIMÓNIDES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797FB4D-51A9-7B75-EE34-B38224C713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04F2E42-0BC5-5C0D-3DFC-6C562F51D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19989" b="4713"/>
          <a:stretch/>
        </p:blipFill>
        <p:spPr>
          <a:xfrm>
            <a:off x="0" y="0"/>
            <a:ext cx="6214754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E5B24F3-CE82-6BA4-A612-13AEE9D0A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70" y="1484784"/>
            <a:ext cx="3906402" cy="2952328"/>
          </a:xfrm>
          <a:prstGeom prst="rect">
            <a:avLst/>
          </a:prstGeom>
        </p:spPr>
      </p:pic>
      <p:sp>
        <p:nvSpPr>
          <p:cNvPr id="5" name="CuadroTexto 3">
            <a:extLst>
              <a:ext uri="{FF2B5EF4-FFF2-40B4-BE49-F238E27FC236}">
                <a16:creationId xmlns:a16="http://schemas.microsoft.com/office/drawing/2014/main" id="{137CAC0A-5388-C89E-A12F-859D77A02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4899" y="4355492"/>
            <a:ext cx="36816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000" dirty="0">
                <a:latin typeface="Palatino" pitchFamily="2" charset="77"/>
                <a:ea typeface="Palatino" pitchFamily="2" charset="77"/>
              </a:rPr>
              <a:t>Manifestaciones adversas de los medicamentos.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800" b="1" dirty="0">
                <a:latin typeface="Palatino" pitchFamily="2" charset="77"/>
                <a:ea typeface="Palatino" pitchFamily="2" charset="77"/>
              </a:rPr>
              <a:t>CONSEJO GENERAL DE ODONTOLOGOS Y ESTOMATOLOGOS</a:t>
            </a:r>
          </a:p>
        </p:txBody>
      </p:sp>
    </p:spTree>
    <p:extLst>
      <p:ext uri="{BB962C8B-B14F-4D97-AF65-F5344CB8AC3E}">
        <p14:creationId xmlns:p14="http://schemas.microsoft.com/office/powerpoint/2010/main" val="1102518615"/>
      </p:ext>
    </p:extLst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01F3AFA-906D-A47B-524D-EB4105A0C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ADA12000-6223-BF65-7DC7-A0EF9055D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204864"/>
            <a:ext cx="2628131" cy="3047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Farmacognosia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Farmacodinamia Farmacocinética </a:t>
            </a:r>
            <a:r>
              <a:rPr lang="es-ES" dirty="0" err="1">
                <a:latin typeface="Palatino" pitchFamily="2" charset="77"/>
                <a:ea typeface="Palatino" pitchFamily="2" charset="77"/>
                <a:cs typeface="Copperplate"/>
              </a:rPr>
              <a:t>Farmacometría</a:t>
            </a: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</a:t>
            </a:r>
            <a:r>
              <a:rPr lang="es-ES" dirty="0" err="1">
                <a:latin typeface="Palatino" pitchFamily="2" charset="77"/>
                <a:ea typeface="Palatino" pitchFamily="2" charset="77"/>
                <a:cs typeface="Copperplate"/>
              </a:rPr>
              <a:t>Farmatoxicología</a:t>
            </a: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 Farmacogenética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Farmacología clínica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AA5542B-C36F-06AE-7A22-5613ED0725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AA73621A-B6FA-1422-C956-3D98B944B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885" y="3495374"/>
            <a:ext cx="2124075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RAMAS</a:t>
            </a: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10B2213C-337F-348C-7475-B8FEABBA68AE}"/>
              </a:ext>
            </a:extLst>
          </p:cNvPr>
          <p:cNvSpPr/>
          <p:nvPr/>
        </p:nvSpPr>
        <p:spPr>
          <a:xfrm>
            <a:off x="3995936" y="2468541"/>
            <a:ext cx="144016" cy="252028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00422891"/>
      </p:ext>
    </p:extLst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F05C5E2-8127-C0A7-C262-B866EF682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49966A8F-9E5F-0EEC-39B4-1ED589BEE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204864"/>
            <a:ext cx="3024336" cy="3047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Difusión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Transporte activo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Pinocitosis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Filtración a través de poros 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Difusión pasiva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4BD5E0-E089-F4A2-7005-4A8086FA69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43ED8BE4-66D7-AA43-E5CE-38D4C1CFE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3495374"/>
            <a:ext cx="324036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PASO DE MEMBRANAS</a:t>
            </a: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08B87564-2472-0630-FF79-D2CA60E1D91A}"/>
              </a:ext>
            </a:extLst>
          </p:cNvPr>
          <p:cNvSpPr/>
          <p:nvPr/>
        </p:nvSpPr>
        <p:spPr>
          <a:xfrm>
            <a:off x="3995936" y="2468541"/>
            <a:ext cx="144016" cy="252028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580529"/>
      </p:ext>
    </p:extLst>
  </p:cSld>
  <p:clrMapOvr>
    <a:masterClrMapping/>
  </p:clrMapOvr>
  <p:transition spd="slow"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7DFF2A7-04DF-01C2-2899-0932696D5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FBE28A5E-2DEF-7F4E-18DD-CF849CDF0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204864"/>
            <a:ext cx="3024336" cy="3047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Vía digestiva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Vía rectal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Vía nasal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Vía respiratoria 	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Vía percutánea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Vía mucosa bucal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1224D75-A32A-EF22-9990-4556B432D3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C509F441-AFD5-F3AB-2E4C-669667F86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3495374"/>
            <a:ext cx="324036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VÍAS DE ABSORCIÓN</a:t>
            </a: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4A6B5247-501F-D877-D3EA-D0FAB58E99EA}"/>
              </a:ext>
            </a:extLst>
          </p:cNvPr>
          <p:cNvSpPr/>
          <p:nvPr/>
        </p:nvSpPr>
        <p:spPr>
          <a:xfrm>
            <a:off x="3995936" y="2468541"/>
            <a:ext cx="144016" cy="252028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86137451"/>
      </p:ext>
    </p:extLst>
  </p:cSld>
  <p:clrMapOvr>
    <a:masterClrMapping/>
  </p:clrMapOvr>
  <p:transition spd="slow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D19B841D-7CAD-D29B-8278-C7820FDBA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892" name="Rectangle 4">
            <a:extLst>
              <a:ext uri="{FF2B5EF4-FFF2-40B4-BE49-F238E27FC236}">
                <a16:creationId xmlns:a16="http://schemas.microsoft.com/office/drawing/2014/main" id="{9DC8F21A-4801-B871-F251-286E7495D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204864"/>
            <a:ext cx="3024336" cy="304763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Subcutánea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Intramuscular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latin typeface="Palatino" pitchFamily="2" charset="77"/>
                <a:ea typeface="Palatino" pitchFamily="2" charset="77"/>
                <a:cs typeface="Copperplate"/>
              </a:rPr>
              <a:t>Intravenosa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4B645CF-971E-5D7E-17F3-B875FFABEE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" t="1442" r="1159" b="89784"/>
          <a:stretch/>
        </p:blipFill>
        <p:spPr>
          <a:xfrm>
            <a:off x="0" y="-5544"/>
            <a:ext cx="9144000" cy="620688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3F33A189-8E16-CCE9-2F6E-64B0C79CE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3495374"/>
            <a:ext cx="3240360" cy="46661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22" tIns="45195" rIns="90422" bIns="45195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lang="es-ES" dirty="0">
                <a:solidFill>
                  <a:srgbClr val="FF0000"/>
                </a:solidFill>
                <a:latin typeface="Palatino" pitchFamily="2" charset="77"/>
                <a:ea typeface="Palatino" pitchFamily="2" charset="77"/>
                <a:cs typeface="Copperplate"/>
              </a:rPr>
              <a:t>VÍAS PARENTALES</a:t>
            </a: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A700AF48-382A-64BB-BD87-1F257D012ABE}"/>
              </a:ext>
            </a:extLst>
          </p:cNvPr>
          <p:cNvSpPr/>
          <p:nvPr/>
        </p:nvSpPr>
        <p:spPr>
          <a:xfrm>
            <a:off x="3995936" y="2468541"/>
            <a:ext cx="144016" cy="252028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6575341"/>
      </p:ext>
    </p:extLst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886</Words>
  <Application>Microsoft Macintosh PowerPoint</Application>
  <PresentationFormat>Presentación en pantalla (4:3)</PresentationFormat>
  <Paragraphs>268</Paragraphs>
  <Slides>54</Slides>
  <Notes>54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59" baseType="lpstr">
      <vt:lpstr>Arial</vt:lpstr>
      <vt:lpstr>Arial Narrow</vt:lpstr>
      <vt:lpstr>Calibri</vt:lpstr>
      <vt:lpstr>Palatino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Microsoft Office User</cp:lastModifiedBy>
  <cp:revision>83</cp:revision>
  <dcterms:created xsi:type="dcterms:W3CDTF">2017-09-19T15:01:38Z</dcterms:created>
  <dcterms:modified xsi:type="dcterms:W3CDTF">2024-10-03T07:10:55Z</dcterms:modified>
</cp:coreProperties>
</file>