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4" r:id="rId3"/>
    <p:sldId id="341"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44"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36"/>
    <p:restoredTop sz="96405"/>
  </p:normalViewPr>
  <p:slideViewPr>
    <p:cSldViewPr snapToGrid="0">
      <p:cViewPr>
        <p:scale>
          <a:sx n="189" d="100"/>
          <a:sy n="189" d="100"/>
        </p:scale>
        <p:origin x="1168" y="7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18/11/24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524629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18/11/24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61991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18/11/24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266619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18/11/24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51287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3C0305E-9B38-F746-A73B-877C1ECE1F0E}" type="datetimeFigureOut">
              <a:rPr lang="es-ES" smtClean="0"/>
              <a:t>18/11/24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064152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3C0305E-9B38-F746-A73B-877C1ECE1F0E}" type="datetimeFigureOut">
              <a:rPr lang="es-ES" smtClean="0"/>
              <a:t>18/11/24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31561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3C0305E-9B38-F746-A73B-877C1ECE1F0E}" type="datetimeFigureOut">
              <a:rPr lang="es-ES" smtClean="0"/>
              <a:t>18/11/24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095338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3C0305E-9B38-F746-A73B-877C1ECE1F0E}" type="datetimeFigureOut">
              <a:rPr lang="es-ES" smtClean="0"/>
              <a:t>18/11/24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3348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0305E-9B38-F746-A73B-877C1ECE1F0E}" type="datetimeFigureOut">
              <a:rPr lang="es-ES" smtClean="0"/>
              <a:t>18/11/24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672600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3C0305E-9B38-F746-A73B-877C1ECE1F0E}" type="datetimeFigureOut">
              <a:rPr lang="es-ES" smtClean="0"/>
              <a:t>18/11/24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976459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3C0305E-9B38-F746-A73B-877C1ECE1F0E}" type="datetimeFigureOut">
              <a:rPr lang="es-ES" smtClean="0"/>
              <a:t>18/11/24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073614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0305E-9B38-F746-A73B-877C1ECE1F0E}" type="datetimeFigureOut">
              <a:rPr lang="es-ES" smtClean="0"/>
              <a:t>18/11/24</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C6B8E-2AB8-FA47-A2DF-233E3C332A6D}" type="slidenum">
              <a:rPr lang="es-ES" smtClean="0"/>
              <a:t>‹Nº›</a:t>
            </a:fld>
            <a:endParaRPr lang="es-ES"/>
          </a:p>
        </p:txBody>
      </p:sp>
    </p:spTree>
    <p:extLst>
      <p:ext uri="{BB962C8B-B14F-4D97-AF65-F5344CB8AC3E}">
        <p14:creationId xmlns:p14="http://schemas.microsoft.com/office/powerpoint/2010/main" val="1155894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443F7FB-836D-1CDE-B29F-A6D68F5ED043}"/>
              </a:ext>
            </a:extLst>
          </p:cNvPr>
          <p:cNvPicPr>
            <a:picLocks noChangeAspect="1"/>
          </p:cNvPicPr>
          <p:nvPr/>
        </p:nvPicPr>
        <p:blipFill rotWithShape="1">
          <a:blip r:embed="rId2">
            <a:extLst>
              <a:ext uri="{28A0092B-C50C-407E-A947-70E740481C1C}">
                <a14:useLocalDpi xmlns:a14="http://schemas.microsoft.com/office/drawing/2010/main" val="0"/>
              </a:ext>
            </a:extLst>
          </a:blip>
          <a:srcRect l="14750" r="19989" b="4713"/>
          <a:stretch/>
        </p:blipFill>
        <p:spPr>
          <a:xfrm>
            <a:off x="0" y="0"/>
            <a:ext cx="6214754" cy="6858000"/>
          </a:xfrm>
          <a:prstGeom prst="rect">
            <a:avLst/>
          </a:prstGeom>
        </p:spPr>
      </p:pic>
      <p:pic>
        <p:nvPicPr>
          <p:cNvPr id="6" name="Imagen 5">
            <a:extLst>
              <a:ext uri="{FF2B5EF4-FFF2-40B4-BE49-F238E27FC236}">
                <a16:creationId xmlns:a16="http://schemas.microsoft.com/office/drawing/2014/main" id="{6BA1DBA2-BED9-C2B3-8C1C-D1D5EDCBD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167" y="928268"/>
            <a:ext cx="3906402" cy="2952328"/>
          </a:xfrm>
          <a:prstGeom prst="rect">
            <a:avLst/>
          </a:prstGeom>
        </p:spPr>
      </p:pic>
      <p:pic>
        <p:nvPicPr>
          <p:cNvPr id="10" name="Picture 59" descr="ucm_logo">
            <a:extLst>
              <a:ext uri="{FF2B5EF4-FFF2-40B4-BE49-F238E27FC236}">
                <a16:creationId xmlns:a16="http://schemas.microsoft.com/office/drawing/2014/main" id="{0A1534BC-D070-C533-19F8-BD20508368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0085" y="161527"/>
            <a:ext cx="638951" cy="76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a:extLst>
              <a:ext uri="{FF2B5EF4-FFF2-40B4-BE49-F238E27FC236}">
                <a16:creationId xmlns:a16="http://schemas.microsoft.com/office/drawing/2014/main" id="{84764BC3-60F8-2041-1ADE-02D693A135AD}"/>
              </a:ext>
            </a:extLst>
          </p:cNvPr>
          <p:cNvSpPr>
            <a:spLocks noGrp="1"/>
          </p:cNvSpPr>
          <p:nvPr>
            <p:ph type="ctrTitle"/>
          </p:nvPr>
        </p:nvSpPr>
        <p:spPr>
          <a:xfrm>
            <a:off x="5126164" y="4647337"/>
            <a:ext cx="3223921" cy="884490"/>
          </a:xfrm>
        </p:spPr>
        <p:txBody>
          <a:bodyPr rtlCol="0">
            <a:normAutofit fontScale="90000"/>
          </a:bodyPr>
          <a:lstStyle/>
          <a:p>
            <a:pPr eaLnBrk="1" fontAlgn="auto" hangingPunct="1">
              <a:spcAft>
                <a:spcPts val="0"/>
              </a:spcAft>
              <a:defRPr/>
            </a:pPr>
            <a:r>
              <a:rPr lang="es-ES" sz="1800" b="1" dirty="0">
                <a:latin typeface="Palatino" pitchFamily="2" charset="77"/>
                <a:ea typeface="Palatino" pitchFamily="2" charset="77"/>
              </a:rPr>
              <a:t>Manejo médico-farmacológico, pre y postoperatorio, del paciente con implantes dentales.</a:t>
            </a:r>
            <a:br>
              <a:rPr lang="es-ES" sz="1800" b="1" dirty="0">
                <a:latin typeface="Palatino" pitchFamily="2" charset="77"/>
                <a:ea typeface="Palatino" pitchFamily="2" charset="77"/>
              </a:rPr>
            </a:br>
            <a:endParaRPr lang="es-ES" sz="1800" b="1" dirty="0">
              <a:latin typeface="Palatino" pitchFamily="2" charset="77"/>
              <a:ea typeface="Palatino" pitchFamily="2" charset="77"/>
            </a:endParaRPr>
          </a:p>
        </p:txBody>
      </p:sp>
    </p:spTree>
    <p:extLst>
      <p:ext uri="{BB962C8B-B14F-4D97-AF65-F5344CB8AC3E}">
        <p14:creationId xmlns:p14="http://schemas.microsoft.com/office/powerpoint/2010/main" val="2992073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Sin título-58">
            <a:extLst>
              <a:ext uri="{FF2B5EF4-FFF2-40B4-BE49-F238E27FC236}">
                <a16:creationId xmlns:a16="http://schemas.microsoft.com/office/drawing/2014/main" id="{6D316A2A-B2A9-F25D-443A-16192C4B981F}"/>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0" y="541007"/>
            <a:ext cx="4032250" cy="268763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545033"/>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eaLnBrk="1" hangingPunct="1">
              <a:spcBef>
                <a:spcPct val="50000"/>
              </a:spcBef>
              <a:buNone/>
            </a:pPr>
            <a:r>
              <a:rPr lang="es-ES" altLang="es-ES" sz="2000" dirty="0">
                <a:solidFill>
                  <a:srgbClr val="FF0000"/>
                </a:solidFill>
                <a:latin typeface="Palatino" pitchFamily="2" charset="77"/>
                <a:ea typeface="Palatino" pitchFamily="2" charset="77"/>
              </a:rPr>
              <a:t>Profilaxis antibiótica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058008"/>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Clasificación de los pacientes desde el punto de vista de la profilaxis antibiótica:</a:t>
            </a:r>
          </a:p>
          <a:p>
            <a:pPr>
              <a:spcBef>
                <a:spcPct val="50000"/>
              </a:spcBef>
            </a:pPr>
            <a:r>
              <a:rPr lang="es-ES" altLang="es-ES" sz="1800" dirty="0">
                <a:latin typeface="Palatino" pitchFamily="2" charset="77"/>
                <a:ea typeface="Palatino" pitchFamily="2" charset="77"/>
              </a:rPr>
              <a:t>Pacientes sanos</a:t>
            </a:r>
          </a:p>
          <a:p>
            <a:pPr>
              <a:spcBef>
                <a:spcPct val="50000"/>
              </a:spcBef>
            </a:pPr>
            <a:r>
              <a:rPr lang="es-ES" altLang="es-ES" sz="1800" dirty="0">
                <a:latin typeface="Palatino" pitchFamily="2" charset="77"/>
                <a:ea typeface="Palatino" pitchFamily="2" charset="77"/>
              </a:rPr>
              <a:t>Pacientes con factores de riesgo de infección local o sistémica.            Son aquellos en los que  aumenta  su  susceptibilidad  a  las  infecciones: Pacientes oncológicos, inmunodeprimidos (como el lupus,  corticoterapia, SIDA), diabéticos, insuficiencia renal o hepática, esplenectomizados</a:t>
            </a: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633470"/>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46464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15">
            <a:extLst>
              <a:ext uri="{FF2B5EF4-FFF2-40B4-BE49-F238E27FC236}">
                <a16:creationId xmlns:a16="http://schemas.microsoft.com/office/drawing/2014/main" id="{95A07607-4C00-4EE3-9FA2-D7F40774F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9363"/>
            <a:ext cx="4284662" cy="284003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704253"/>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eaLnBrk="1" hangingPunct="1">
              <a:spcBef>
                <a:spcPct val="50000"/>
              </a:spcBef>
              <a:buNone/>
            </a:pPr>
            <a:r>
              <a:rPr lang="es-ES" altLang="es-ES" sz="2000" dirty="0">
                <a:solidFill>
                  <a:srgbClr val="FF0000"/>
                </a:solidFill>
                <a:latin typeface="Palatino" pitchFamily="2" charset="77"/>
                <a:ea typeface="Palatino" pitchFamily="2" charset="77"/>
              </a:rPr>
              <a:t>Profilaxis antibiótica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17228"/>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Clasificación de los procedimientos odontológicos desde el punto de vista de la profilaxis antibiótica:</a:t>
            </a:r>
          </a:p>
          <a:p>
            <a:pPr>
              <a:spcBef>
                <a:spcPct val="50000"/>
              </a:spcBef>
            </a:pPr>
            <a:r>
              <a:rPr lang="es-ES" altLang="es-ES" sz="1800" dirty="0">
                <a:latin typeface="Palatino" pitchFamily="2" charset="77"/>
                <a:ea typeface="Palatino" pitchFamily="2" charset="77"/>
              </a:rPr>
              <a:t>Procedimientos no invasivos: Son aquellos que no producen sangrado significativo.</a:t>
            </a:r>
          </a:p>
          <a:p>
            <a:pPr>
              <a:spcBef>
                <a:spcPct val="50000"/>
              </a:spcBef>
            </a:pPr>
            <a:r>
              <a:rPr lang="es-ES" altLang="es-ES" sz="1800" dirty="0">
                <a:latin typeface="Palatino" pitchFamily="2" charset="77"/>
                <a:ea typeface="Palatino" pitchFamily="2" charset="77"/>
              </a:rPr>
              <a:t>Procedimientos invasivos:  Son   aquellos   susceptibles   de   producir sangrado significativo.  </a:t>
            </a:r>
          </a:p>
          <a:p>
            <a:pPr marL="0" indent="0" eaLnBrk="1" hangingPunct="1">
              <a:spcBef>
                <a:spcPct val="50000"/>
              </a:spcBef>
              <a:buNone/>
            </a:pPr>
            <a:endParaRPr lang="es-ES" altLang="es-ES" sz="18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746335"/>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06563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228945"/>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Profilaxis antibiótica</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3741920"/>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None/>
            </a:pPr>
            <a:r>
              <a:rPr lang="es-ES" altLang="es-ES" sz="1800" b="1" dirty="0">
                <a:latin typeface="Palatino" pitchFamily="2" charset="77"/>
                <a:ea typeface="Palatino" pitchFamily="2" charset="77"/>
              </a:rPr>
              <a:t>Procedimientos invasivos:</a:t>
            </a:r>
          </a:p>
          <a:p>
            <a:pPr>
              <a:spcBef>
                <a:spcPct val="50000"/>
              </a:spcBef>
            </a:pPr>
            <a:r>
              <a:rPr lang="es-ES" altLang="es-ES" sz="1800" b="1" dirty="0">
                <a:latin typeface="Palatino" pitchFamily="2" charset="77"/>
                <a:ea typeface="Palatino" pitchFamily="2" charset="77"/>
              </a:rPr>
              <a:t>Bajo riesgo: </a:t>
            </a:r>
            <a:r>
              <a:rPr lang="es-ES" altLang="es-ES" sz="1800" dirty="0">
                <a:latin typeface="Palatino" pitchFamily="2" charset="77"/>
                <a:ea typeface="Palatino" pitchFamily="2" charset="77"/>
              </a:rPr>
              <a:t>Colocación dique  de  goma,   anestesia  troncular,  sondaje periodontal, profilaxis periodontal y periimplantaria, aplicación  y  retirada de suturas, endodoncia, bandas y aparatología de ortodoncia, colocación hilo retractor, toma impresiones. </a:t>
            </a:r>
          </a:p>
          <a:p>
            <a:pPr>
              <a:spcBef>
                <a:spcPct val="50000"/>
              </a:spcBef>
            </a:pPr>
            <a:r>
              <a:rPr lang="es-ES" altLang="es-ES" sz="1800" b="1" dirty="0">
                <a:latin typeface="Palatino" pitchFamily="2" charset="77"/>
                <a:ea typeface="Palatino" pitchFamily="2" charset="77"/>
              </a:rPr>
              <a:t>Alto riesgo:   </a:t>
            </a:r>
            <a:r>
              <a:rPr lang="es-ES" altLang="es-ES" sz="1800" dirty="0">
                <a:latin typeface="Palatino" pitchFamily="2" charset="77"/>
                <a:ea typeface="Palatino" pitchFamily="2" charset="77"/>
              </a:rPr>
              <a:t>Anestesia   </a:t>
            </a:r>
            <a:r>
              <a:rPr lang="es-ES" altLang="es-ES" sz="1800" dirty="0" err="1">
                <a:latin typeface="Palatino" pitchFamily="2" charset="77"/>
                <a:ea typeface="Palatino" pitchFamily="2" charset="77"/>
              </a:rPr>
              <a:t>intraligamentaria</a:t>
            </a:r>
            <a:r>
              <a:rPr lang="es-ES" altLang="es-ES" sz="1800" dirty="0">
                <a:latin typeface="Palatino" pitchFamily="2" charset="77"/>
                <a:ea typeface="Palatino" pitchFamily="2" charset="77"/>
              </a:rPr>
              <a:t>,   extracciones,   implantología, injertos  óseos,   biopsia,  drenajes,  raspado  y  alisado  radicular,  cirugía periodontal y mucogingival,  cirugía  endodóntica,  tallados  con  sangrado, todo tipo de cirugía según la herida.</a:t>
            </a:r>
          </a:p>
          <a:p>
            <a:pPr marL="0" indent="0" eaLnBrk="1" hangingPunct="1">
              <a:spcBef>
                <a:spcPct val="50000"/>
              </a:spcBef>
              <a:buNone/>
            </a:pPr>
            <a:endParaRPr lang="es-ES" altLang="es-ES" sz="1800" dirty="0">
              <a:latin typeface="Palatino" pitchFamily="2" charset="77"/>
              <a:ea typeface="Palatino" pitchFamily="2" charset="77"/>
            </a:endParaRPr>
          </a:p>
        </p:txBody>
      </p:sp>
      <p:graphicFrame>
        <p:nvGraphicFramePr>
          <p:cNvPr id="2" name="Object 9">
            <a:extLst>
              <a:ext uri="{FF2B5EF4-FFF2-40B4-BE49-F238E27FC236}">
                <a16:creationId xmlns:a16="http://schemas.microsoft.com/office/drawing/2014/main" id="{E44F68CA-91B6-3CA0-D06A-DAFD637066DD}"/>
              </a:ext>
            </a:extLst>
          </p:cNvPr>
          <p:cNvGraphicFramePr>
            <a:graphicFrameLocks noChangeAspect="1"/>
          </p:cNvGraphicFramePr>
          <p:nvPr>
            <p:extLst>
              <p:ext uri="{D42A27DB-BD31-4B8C-83A1-F6EECF244321}">
                <p14:modId xmlns:p14="http://schemas.microsoft.com/office/powerpoint/2010/main" val="1967980655"/>
              </p:ext>
            </p:extLst>
          </p:nvPr>
        </p:nvGraphicFramePr>
        <p:xfrm>
          <a:off x="0" y="534451"/>
          <a:ext cx="4678363" cy="2293937"/>
        </p:xfrm>
        <a:graphic>
          <a:graphicData uri="http://schemas.openxmlformats.org/presentationml/2006/ole">
            <mc:AlternateContent xmlns:mc="http://schemas.openxmlformats.org/markup-compatibility/2006">
              <mc:Choice xmlns:v="urn:schemas-microsoft-com:vml" Requires="v">
                <p:oleObj name="Fotografía de Photo Editor" r:id="rId4" imgW="9556750" imgH="6686550" progId="MSPhotoEd.3">
                  <p:embed/>
                </p:oleObj>
              </mc:Choice>
              <mc:Fallback>
                <p:oleObj name="Fotografía de Photo Editor" r:id="rId4" imgW="9556750" imgH="6686550" progId="MSPhotoEd.3">
                  <p:embed/>
                  <p:pic>
                    <p:nvPicPr>
                      <p:cNvPr id="4098" name="Object 9">
                        <a:extLst>
                          <a:ext uri="{FF2B5EF4-FFF2-40B4-BE49-F238E27FC236}">
                            <a16:creationId xmlns:a16="http://schemas.microsoft.com/office/drawing/2014/main" id="{2E7B9FF0-AD36-AE6A-3501-0A82ED5F27C3}"/>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t="29919"/>
                      <a:stretch>
                        <a:fillRect/>
                      </a:stretch>
                    </p:blipFill>
                    <p:spPr bwMode="auto">
                      <a:xfrm>
                        <a:off x="0" y="534451"/>
                        <a:ext cx="4678363" cy="2293937"/>
                      </a:xfrm>
                      <a:prstGeom prst="rect">
                        <a:avLst/>
                      </a:prstGeom>
                      <a:noFill/>
                      <a:ln w="3175">
                        <a:noFill/>
                        <a:miter lim="800000"/>
                        <a:headEnd/>
                        <a:tailEnd/>
                      </a:ln>
                      <a:effectLst/>
                    </p:spPr>
                  </p:pic>
                </p:oleObj>
              </mc:Fallback>
            </mc:AlternateContent>
          </a:graphicData>
        </a:graphic>
      </p:graphicFrame>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205322"/>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43336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Sin título-38">
            <a:extLst>
              <a:ext uri="{FF2B5EF4-FFF2-40B4-BE49-F238E27FC236}">
                <a16:creationId xmlns:a16="http://schemas.microsoft.com/office/drawing/2014/main" id="{EBE60087-E718-45DC-5E25-8FE8A056B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3707"/>
            <a:ext cx="3814762" cy="254317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228945"/>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Profilaxis antibiótica</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3618703"/>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None/>
            </a:pPr>
            <a:r>
              <a:rPr lang="es-ES" altLang="es-ES" sz="1600" b="1" dirty="0">
                <a:latin typeface="Palatino" pitchFamily="2" charset="77"/>
                <a:ea typeface="Palatino" pitchFamily="2" charset="77"/>
              </a:rPr>
              <a:t>Clasificación de </a:t>
            </a:r>
            <a:r>
              <a:rPr lang="es-ES" altLang="es-ES" sz="1600" b="1" dirty="0" err="1">
                <a:latin typeface="Palatino" pitchFamily="2" charset="77"/>
                <a:ea typeface="Palatino" pitchFamily="2" charset="77"/>
              </a:rPr>
              <a:t>Alteimer</a:t>
            </a:r>
            <a:r>
              <a:rPr lang="es-ES" altLang="es-ES" sz="1600" b="1" dirty="0">
                <a:latin typeface="Palatino" pitchFamily="2" charset="77"/>
                <a:ea typeface="Palatino" pitchFamily="2" charset="77"/>
              </a:rPr>
              <a:t> de las heridas según su potencial de contaminación:</a:t>
            </a:r>
          </a:p>
          <a:p>
            <a:pPr>
              <a:spcBef>
                <a:spcPct val="50000"/>
              </a:spcBef>
            </a:pPr>
            <a:r>
              <a:rPr lang="es-ES" altLang="es-ES" sz="1600" b="1" dirty="0">
                <a:latin typeface="Palatino" pitchFamily="2" charset="77"/>
                <a:ea typeface="Palatino" pitchFamily="2" charset="77"/>
              </a:rPr>
              <a:t>Tipo 1. Herida limpia: </a:t>
            </a:r>
            <a:r>
              <a:rPr lang="es-ES" altLang="es-ES" sz="1600" dirty="0">
                <a:latin typeface="Palatino" pitchFamily="2" charset="77"/>
                <a:ea typeface="Palatino" pitchFamily="2" charset="77"/>
              </a:rPr>
              <a:t>No  apertura  de  la  mucosa.  Tasa  verificada  de infección: 1-4 %: No profilaxis.</a:t>
            </a:r>
          </a:p>
          <a:p>
            <a:pPr>
              <a:spcBef>
                <a:spcPct val="50000"/>
              </a:spcBef>
            </a:pPr>
            <a:r>
              <a:rPr lang="es-ES" altLang="es-ES" sz="1600" b="1" dirty="0">
                <a:latin typeface="Palatino" pitchFamily="2" charset="77"/>
                <a:ea typeface="Palatino" pitchFamily="2" charset="77"/>
              </a:rPr>
              <a:t>Tipo 2. Herida limpia-contaminada: </a:t>
            </a:r>
            <a:r>
              <a:rPr lang="es-ES" altLang="es-ES" sz="1600" dirty="0">
                <a:latin typeface="Palatino" pitchFamily="2" charset="77"/>
                <a:ea typeface="Palatino" pitchFamily="2" charset="77"/>
              </a:rPr>
              <a:t>Apertura de mucosas o intervención en patología inflamatoria. Tasa verificada de infección: 5-15 %: Profilaxis con antibióticos que cubran g+ y anaerobios.</a:t>
            </a:r>
          </a:p>
          <a:p>
            <a:pPr>
              <a:spcBef>
                <a:spcPct val="50000"/>
              </a:spcBef>
            </a:pPr>
            <a:r>
              <a:rPr lang="es-ES" altLang="es-ES" sz="1600" b="1" dirty="0">
                <a:latin typeface="Palatino" pitchFamily="2" charset="77"/>
                <a:ea typeface="Palatino" pitchFamily="2" charset="77"/>
              </a:rPr>
              <a:t>Tipo 3. Herida  contaminada:  </a:t>
            </a:r>
            <a:r>
              <a:rPr lang="es-ES" altLang="es-ES" sz="1600" dirty="0">
                <a:latin typeface="Palatino" pitchFamily="2" charset="77"/>
                <a:ea typeface="Palatino" pitchFamily="2" charset="77"/>
              </a:rPr>
              <a:t>Patología  oncológica  en  cavidad  oral  y cuello. Tasa verificada de infección: 16-25 %:  Profilaxis  con  antibióticos que cubran también g-.</a:t>
            </a:r>
          </a:p>
          <a:p>
            <a:pPr>
              <a:spcBef>
                <a:spcPct val="50000"/>
              </a:spcBef>
            </a:pPr>
            <a:r>
              <a:rPr lang="es-ES" altLang="es-ES" sz="1600" b="1" dirty="0">
                <a:latin typeface="Palatino" pitchFamily="2" charset="77"/>
                <a:ea typeface="Palatino" pitchFamily="2" charset="77"/>
              </a:rPr>
              <a:t>Tipo 4. Herida sucia e infectada: </a:t>
            </a:r>
            <a:r>
              <a:rPr lang="es-ES" altLang="es-ES" sz="1600" dirty="0">
                <a:latin typeface="Palatino" pitchFamily="2" charset="77"/>
                <a:ea typeface="Palatino" pitchFamily="2" charset="77"/>
              </a:rPr>
              <a:t>Tasa verificada de infección superior al 26 %: Tratamiento antibiótico adecuado.</a:t>
            </a:r>
          </a:p>
          <a:p>
            <a:pPr marL="0" indent="0" eaLnBrk="1" hangingPunct="1">
              <a:spcBef>
                <a:spcPct val="50000"/>
              </a:spcBef>
              <a:buNone/>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45159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39989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Sin título-57">
            <a:extLst>
              <a:ext uri="{FF2B5EF4-FFF2-40B4-BE49-F238E27FC236}">
                <a16:creationId xmlns:a16="http://schemas.microsoft.com/office/drawing/2014/main" id="{12BA0287-0A43-A119-D13F-ECD6D5792ED4}"/>
              </a:ext>
            </a:extLst>
          </p:cNvPr>
          <p:cNvPicPr>
            <a:picLocks noChangeAspect="1" noChangeArrowheads="1"/>
          </p:cNvPicPr>
          <p:nvPr/>
        </p:nvPicPr>
        <p:blipFill>
          <a:blip r:embed="rId2">
            <a:lum bright="18000"/>
            <a:extLst>
              <a:ext uri="{28A0092B-C50C-407E-A947-70E740481C1C}">
                <a14:useLocalDpi xmlns:a14="http://schemas.microsoft.com/office/drawing/2010/main" val="0"/>
              </a:ext>
            </a:extLst>
          </a:blip>
          <a:srcRect/>
          <a:stretch>
            <a:fillRect/>
          </a:stretch>
        </p:blipFill>
        <p:spPr bwMode="auto">
          <a:xfrm>
            <a:off x="4803" y="545682"/>
            <a:ext cx="3786440" cy="2516553"/>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303154"/>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Profilaxis antibiótica</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3692912"/>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None/>
            </a:pPr>
            <a:r>
              <a:rPr lang="es-ES" altLang="es-ES" sz="1600" b="1" dirty="0">
                <a:latin typeface="Palatino" pitchFamily="2" charset="77"/>
                <a:ea typeface="Palatino" pitchFamily="2" charset="77"/>
              </a:rPr>
              <a:t>¿Qué complicaciones pretendemos evitar con la profilaxis?</a:t>
            </a:r>
          </a:p>
          <a:p>
            <a:pPr>
              <a:spcBef>
                <a:spcPct val="50000"/>
              </a:spcBef>
            </a:pPr>
            <a:r>
              <a:rPr lang="es-ES" altLang="es-ES" sz="1600" dirty="0">
                <a:latin typeface="Palatino" pitchFamily="2" charset="77"/>
                <a:ea typeface="Palatino" pitchFamily="2" charset="77"/>
              </a:rPr>
              <a:t>Infecciones   locales    polimicrobianas    consecuencia    de    procedimientos dentales   invasivos  (implantología,  exodoncias..).   En implantología,    estas complicaciones dependen básicamente de lo traumática y prolongada que sea la cirugía.</a:t>
            </a:r>
          </a:p>
          <a:p>
            <a:pPr>
              <a:spcBef>
                <a:spcPct val="50000"/>
              </a:spcBef>
            </a:pPr>
            <a:r>
              <a:rPr lang="es-ES" altLang="es-ES" sz="1600" dirty="0">
                <a:latin typeface="Palatino" pitchFamily="2" charset="77"/>
                <a:ea typeface="Palatino" pitchFamily="2" charset="77"/>
              </a:rPr>
              <a:t>Infecciones sistémicas </a:t>
            </a:r>
            <a:r>
              <a:rPr lang="es-ES" altLang="es-ES" sz="1600" dirty="0" err="1">
                <a:latin typeface="Palatino" pitchFamily="2" charset="77"/>
                <a:ea typeface="Palatino" pitchFamily="2" charset="77"/>
              </a:rPr>
              <a:t>monomicrobianas</a:t>
            </a:r>
            <a:r>
              <a:rPr lang="es-ES" altLang="es-ES" sz="1600" dirty="0">
                <a:latin typeface="Palatino" pitchFamily="2" charset="77"/>
                <a:ea typeface="Palatino" pitchFamily="2" charset="77"/>
              </a:rPr>
              <a:t> asientan en pacientes con </a:t>
            </a:r>
            <a:r>
              <a:rPr lang="es-ES" altLang="es-ES" sz="1600" dirty="0" err="1">
                <a:latin typeface="Palatino" pitchFamily="2" charset="77"/>
                <a:ea typeface="Palatino" pitchFamily="2" charset="77"/>
              </a:rPr>
              <a:t>focalidad</a:t>
            </a:r>
            <a:r>
              <a:rPr lang="es-ES" altLang="es-ES" sz="1600" dirty="0">
                <a:latin typeface="Palatino" pitchFamily="2" charset="77"/>
                <a:ea typeface="Palatino" pitchFamily="2" charset="77"/>
              </a:rPr>
              <a:t> susceptible  de   infectarse  (endocarditis   bacteriana,   prótesis  óseas..) ,  en pacientes con mayor susceptibilidad para la  infección  sistémica  por  algunos microorganismos   (esplenectomizados..)   o   en   pacientes  con  alteraciones generalizadas del sistema inmune (Inmunocomprometidos, desnutridos..). </a:t>
            </a:r>
          </a:p>
          <a:p>
            <a:pPr>
              <a:spcBef>
                <a:spcPct val="50000"/>
              </a:spcBef>
            </a:pPr>
            <a:endParaRPr lang="es-ES" altLang="es-ES" sz="1600" dirty="0">
              <a:latin typeface="Palatino" pitchFamily="2" charset="77"/>
              <a:ea typeface="Palatino" pitchFamily="2" charset="77"/>
            </a:endParaRPr>
          </a:p>
          <a:p>
            <a:pPr marL="0" indent="0" eaLnBrk="1" hangingPunct="1">
              <a:spcBef>
                <a:spcPct val="50000"/>
              </a:spcBef>
              <a:buNone/>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45159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93180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concepcion alegre (5)">
            <a:extLst>
              <a:ext uri="{FF2B5EF4-FFF2-40B4-BE49-F238E27FC236}">
                <a16:creationId xmlns:a16="http://schemas.microsoft.com/office/drawing/2014/main" id="{3C94CD0D-8EAD-141F-7DD7-F466449A8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872" t="13791" r="37973" b="21529"/>
          <a:stretch>
            <a:fillRect/>
          </a:stretch>
        </p:blipFill>
        <p:spPr bwMode="auto">
          <a:xfrm>
            <a:off x="0" y="551987"/>
            <a:ext cx="3348111" cy="299853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831419"/>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Profilaxis antibiótica</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21177"/>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None/>
            </a:pPr>
            <a:r>
              <a:rPr lang="es-ES" altLang="es-ES" sz="1600" b="1" dirty="0">
                <a:latin typeface="Palatino" pitchFamily="2" charset="77"/>
                <a:ea typeface="Palatino" pitchFamily="2" charset="77"/>
              </a:rPr>
              <a:t>Población bacteriana diana:</a:t>
            </a:r>
          </a:p>
          <a:p>
            <a:pPr eaLnBrk="1" hangingPunct="1">
              <a:spcBef>
                <a:spcPct val="50000"/>
              </a:spcBef>
            </a:pPr>
            <a:r>
              <a:rPr lang="es-ES" altLang="es-ES" sz="1600" dirty="0">
                <a:latin typeface="Palatino" pitchFamily="2" charset="77"/>
                <a:ea typeface="Palatino" pitchFamily="2" charset="77"/>
              </a:rPr>
              <a:t>Infecciones locales post intervención  invasiva:  Polimicrobianas  (</a:t>
            </a:r>
            <a:r>
              <a:rPr lang="es-ES" altLang="es-ES" sz="1600" dirty="0" err="1">
                <a:latin typeface="Palatino" pitchFamily="2" charset="77"/>
                <a:ea typeface="Palatino" pitchFamily="2" charset="77"/>
              </a:rPr>
              <a:t>Bacteroides</a:t>
            </a:r>
            <a:r>
              <a:rPr lang="es-ES" altLang="es-ES" sz="1600" dirty="0">
                <a:latin typeface="Palatino" pitchFamily="2" charset="77"/>
                <a:ea typeface="Palatino" pitchFamily="2" charset="77"/>
              </a:rPr>
              <a:t> +   </a:t>
            </a:r>
            <a:r>
              <a:rPr lang="es-ES" altLang="es-ES" sz="1600" dirty="0" err="1">
                <a:latin typeface="Palatino" pitchFamily="2" charset="77"/>
                <a:ea typeface="Palatino" pitchFamily="2" charset="77"/>
              </a:rPr>
              <a:t>Fusobacterium</a:t>
            </a:r>
            <a:r>
              <a:rPr lang="es-ES" altLang="es-ES" sz="1600" dirty="0">
                <a:latin typeface="Palatino" pitchFamily="2" charset="77"/>
                <a:ea typeface="Palatino" pitchFamily="2" charset="77"/>
              </a:rPr>
              <a:t>.    </a:t>
            </a:r>
            <a:r>
              <a:rPr lang="es-ES" altLang="es-ES" sz="1600" dirty="0" err="1">
                <a:latin typeface="Palatino" pitchFamily="2" charset="77"/>
                <a:ea typeface="Palatino" pitchFamily="2" charset="77"/>
              </a:rPr>
              <a:t>Peptostreptococcus</a:t>
            </a:r>
            <a:r>
              <a:rPr lang="es-ES" altLang="es-ES" sz="1600" dirty="0">
                <a:latin typeface="Palatino" pitchFamily="2" charset="77"/>
                <a:ea typeface="Palatino" pitchFamily="2" charset="77"/>
              </a:rPr>
              <a:t>   +   </a:t>
            </a:r>
            <a:r>
              <a:rPr lang="es-ES" altLang="es-ES" sz="1600" dirty="0" err="1">
                <a:latin typeface="Palatino" pitchFamily="2" charset="77"/>
                <a:ea typeface="Palatino" pitchFamily="2" charset="77"/>
              </a:rPr>
              <a:t>Prevotella</a:t>
            </a:r>
            <a:r>
              <a:rPr lang="es-ES" altLang="es-ES" sz="1600" dirty="0">
                <a:latin typeface="Palatino" pitchFamily="2" charset="77"/>
                <a:ea typeface="Palatino" pitchFamily="2" charset="77"/>
              </a:rPr>
              <a:t>,  etc..)  con  un  fuerte componente aerobio / anaerobio.</a:t>
            </a:r>
          </a:p>
          <a:p>
            <a:pPr eaLnBrk="1" hangingPunct="1">
              <a:spcBef>
                <a:spcPct val="50000"/>
              </a:spcBef>
            </a:pPr>
            <a:r>
              <a:rPr lang="es-ES" altLang="es-ES" sz="1600" dirty="0">
                <a:latin typeface="Palatino" pitchFamily="2" charset="77"/>
                <a:ea typeface="Palatino" pitchFamily="2" charset="77"/>
              </a:rPr>
              <a:t>Infecciones sistémicas en pacientes con enfermedad de base tras intervención invasiva: </a:t>
            </a:r>
            <a:r>
              <a:rPr lang="es-ES" altLang="es-ES" sz="1600" dirty="0" err="1">
                <a:latin typeface="Palatino" pitchFamily="2" charset="77"/>
                <a:ea typeface="Palatino" pitchFamily="2" charset="77"/>
              </a:rPr>
              <a:t>Monomicrobiana</a:t>
            </a:r>
            <a:r>
              <a:rPr lang="es-ES" altLang="es-ES" sz="1600" dirty="0">
                <a:latin typeface="Palatino" pitchFamily="2" charset="77"/>
                <a:ea typeface="Palatino" pitchFamily="2" charset="77"/>
              </a:rPr>
              <a:t> (</a:t>
            </a:r>
            <a:r>
              <a:rPr lang="es-ES" altLang="es-ES" sz="1600" dirty="0" err="1">
                <a:latin typeface="Palatino" pitchFamily="2" charset="77"/>
                <a:ea typeface="Palatino" pitchFamily="2" charset="77"/>
              </a:rPr>
              <a:t>Streptococcus</a:t>
            </a:r>
            <a:r>
              <a:rPr lang="es-ES" altLang="es-ES" sz="1600" dirty="0">
                <a:latin typeface="Palatino" pitchFamily="2" charset="77"/>
                <a:ea typeface="Palatino" pitchFamily="2" charset="77"/>
              </a:rPr>
              <a:t>  </a:t>
            </a:r>
            <a:r>
              <a:rPr lang="es-ES" altLang="es-ES" sz="1600" dirty="0" err="1">
                <a:latin typeface="Palatino" pitchFamily="2" charset="77"/>
                <a:ea typeface="Palatino" pitchFamily="2" charset="77"/>
              </a:rPr>
              <a:t>viridians</a:t>
            </a:r>
            <a:r>
              <a:rPr lang="es-ES" altLang="es-ES" sz="1600" dirty="0">
                <a:latin typeface="Palatino" pitchFamily="2" charset="77"/>
                <a:ea typeface="Palatino" pitchFamily="2" charset="77"/>
              </a:rPr>
              <a:t>, </a:t>
            </a:r>
            <a:r>
              <a:rPr lang="es-ES" altLang="es-ES" sz="1600" dirty="0" err="1">
                <a:latin typeface="Palatino" pitchFamily="2" charset="77"/>
                <a:ea typeface="Palatino" pitchFamily="2" charset="77"/>
              </a:rPr>
              <a:t>Staphylococcus</a:t>
            </a:r>
            <a:r>
              <a:rPr lang="es-ES" altLang="es-ES" sz="1600" dirty="0">
                <a:latin typeface="Palatino" pitchFamily="2" charset="77"/>
                <a:ea typeface="Palatino" pitchFamily="2" charset="77"/>
              </a:rPr>
              <a:t> de origen oral, bacilos g- (</a:t>
            </a:r>
            <a:r>
              <a:rPr lang="es-ES" altLang="es-ES" sz="1600" dirty="0" err="1">
                <a:latin typeface="Palatino" pitchFamily="2" charset="77"/>
                <a:ea typeface="Palatino" pitchFamily="2" charset="77"/>
              </a:rPr>
              <a:t>Actinobacillus</a:t>
            </a:r>
            <a:r>
              <a:rPr lang="es-ES" altLang="es-ES" sz="1600" dirty="0">
                <a:latin typeface="Palatino" pitchFamily="2" charset="77"/>
                <a:ea typeface="Palatino" pitchFamily="2" charset="77"/>
              </a:rPr>
              <a:t>,  </a:t>
            </a:r>
            <a:r>
              <a:rPr lang="es-ES" altLang="es-ES" sz="1600" dirty="0" err="1">
                <a:latin typeface="Palatino" pitchFamily="2" charset="77"/>
                <a:ea typeface="Palatino" pitchFamily="2" charset="77"/>
              </a:rPr>
              <a:t>Haemophilus</a:t>
            </a:r>
            <a:r>
              <a:rPr lang="es-ES" altLang="es-ES" sz="1600" dirty="0">
                <a:latin typeface="Palatino" pitchFamily="2" charset="77"/>
                <a:ea typeface="Palatino" pitchFamily="2" charset="77"/>
              </a:rPr>
              <a:t>)  y  en ocasiones anaerobios (</a:t>
            </a:r>
            <a:r>
              <a:rPr lang="es-ES" altLang="es-ES" sz="1600" dirty="0" err="1">
                <a:latin typeface="Palatino" pitchFamily="2" charset="77"/>
                <a:ea typeface="Palatino" pitchFamily="2" charset="77"/>
              </a:rPr>
              <a:t>Peptostreptococo</a:t>
            </a:r>
            <a:r>
              <a:rPr lang="es-ES" altLang="es-ES" sz="1600" dirty="0">
                <a:latin typeface="Palatino" pitchFamily="2" charset="77"/>
                <a:ea typeface="Palatino" pitchFamily="2" charset="77"/>
              </a:rPr>
              <a:t>).</a:t>
            </a:r>
          </a:p>
          <a:p>
            <a:pPr eaLnBrk="1" hangingPunct="1">
              <a:spcBef>
                <a:spcPct val="50000"/>
              </a:spcBef>
            </a:pPr>
            <a:endParaRPr lang="es-ES" altLang="es-ES" sz="1600" dirty="0">
              <a:latin typeface="Palatino" pitchFamily="2" charset="77"/>
              <a:ea typeface="Palatino" pitchFamily="2" charset="77"/>
            </a:endParaRPr>
          </a:p>
          <a:p>
            <a:pPr>
              <a:spcBef>
                <a:spcPct val="50000"/>
              </a:spcBef>
            </a:pPr>
            <a:endParaRPr lang="es-ES" altLang="es-ES" sz="1600" dirty="0">
              <a:latin typeface="Palatino" pitchFamily="2" charset="77"/>
              <a:ea typeface="Palatino" pitchFamily="2" charset="77"/>
            </a:endParaRPr>
          </a:p>
          <a:p>
            <a:pPr marL="0" indent="0" eaLnBrk="1" hangingPunct="1">
              <a:spcBef>
                <a:spcPct val="50000"/>
              </a:spcBef>
              <a:buNone/>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93831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764312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Sin título-17">
            <a:extLst>
              <a:ext uri="{FF2B5EF4-FFF2-40B4-BE49-F238E27FC236}">
                <a16:creationId xmlns:a16="http://schemas.microsoft.com/office/drawing/2014/main" id="{BF58FE09-66B6-1040-9FF2-DB6A30780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6806"/>
            <a:ext cx="4500562" cy="2990850"/>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831419"/>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Profilaxis antibiótica</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21177"/>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None/>
            </a:pPr>
            <a:r>
              <a:rPr lang="es-ES" altLang="es-ES" sz="1600" b="1" dirty="0">
                <a:latin typeface="Palatino" pitchFamily="2" charset="77"/>
                <a:ea typeface="Palatino" pitchFamily="2" charset="77"/>
              </a:rPr>
              <a:t>Balance riesgo-beneficio de la profilaxis:</a:t>
            </a:r>
          </a:p>
          <a:p>
            <a:pPr eaLnBrk="1" hangingPunct="1">
              <a:spcBef>
                <a:spcPct val="50000"/>
              </a:spcBef>
            </a:pPr>
            <a:r>
              <a:rPr lang="es-ES" altLang="es-ES" sz="1600" dirty="0">
                <a:latin typeface="Palatino" pitchFamily="2" charset="77"/>
                <a:ea typeface="Palatino" pitchFamily="2" charset="77"/>
              </a:rPr>
              <a:t>Beneficio: Prevención de las complicaciones subsiguientes a la cirugía</a:t>
            </a:r>
          </a:p>
          <a:p>
            <a:pPr eaLnBrk="1" hangingPunct="1">
              <a:spcBef>
                <a:spcPct val="50000"/>
              </a:spcBef>
            </a:pPr>
            <a:r>
              <a:rPr lang="es-ES" altLang="es-ES" sz="1600" dirty="0">
                <a:latin typeface="Palatino" pitchFamily="2" charset="77"/>
                <a:ea typeface="Palatino" pitchFamily="2" charset="77"/>
              </a:rPr>
              <a:t>Riesgo: Aparición de reacciones adversas y la selección de resistencias</a:t>
            </a:r>
          </a:p>
          <a:p>
            <a:pPr eaLnBrk="1" hangingPunct="1">
              <a:spcBef>
                <a:spcPct val="50000"/>
              </a:spcBef>
            </a:pPr>
            <a:endParaRPr lang="es-ES" altLang="es-ES" sz="1600" dirty="0">
              <a:latin typeface="Palatino" pitchFamily="2" charset="77"/>
              <a:ea typeface="Palatino" pitchFamily="2" charset="77"/>
            </a:endParaRPr>
          </a:p>
          <a:p>
            <a:pPr marL="0" indent="0" eaLnBrk="1" hangingPunct="1">
              <a:spcBef>
                <a:spcPct val="50000"/>
              </a:spcBef>
              <a:buNone/>
            </a:pPr>
            <a:r>
              <a:rPr lang="es-ES" altLang="es-ES" sz="1600" dirty="0">
                <a:latin typeface="Palatino" pitchFamily="2" charset="77"/>
                <a:ea typeface="Palatino" pitchFamily="2" charset="77"/>
              </a:rPr>
              <a:t>La decisión es subjetiva y potestativa del profesional, que valorará la ecuación:</a:t>
            </a:r>
          </a:p>
          <a:p>
            <a:pPr marL="0" indent="0" eaLnBrk="1" hangingPunct="1">
              <a:spcBef>
                <a:spcPct val="50000"/>
              </a:spcBef>
              <a:buNone/>
            </a:pPr>
            <a:r>
              <a:rPr lang="es-ES" altLang="es-ES" sz="1600" b="1" dirty="0">
                <a:latin typeface="Palatino" pitchFamily="2" charset="77"/>
                <a:ea typeface="Palatino" pitchFamily="2" charset="77"/>
              </a:rPr>
              <a:t>   	     Riesgo = Daño x Probabilidad de sufrirlo</a:t>
            </a:r>
          </a:p>
          <a:p>
            <a:pPr eaLnBrk="1" hangingPunct="1">
              <a:spcBef>
                <a:spcPct val="50000"/>
              </a:spcBef>
            </a:pPr>
            <a:endParaRPr lang="es-ES" altLang="es-ES" sz="1600" dirty="0">
              <a:latin typeface="Palatino" pitchFamily="2" charset="77"/>
              <a:ea typeface="Palatino" pitchFamily="2" charset="77"/>
            </a:endParaRPr>
          </a:p>
          <a:p>
            <a:pPr eaLnBrk="1" hangingPunct="1">
              <a:spcBef>
                <a:spcPct val="50000"/>
              </a:spcBef>
            </a:pPr>
            <a:endParaRPr lang="es-ES" altLang="es-ES" sz="1600" dirty="0">
              <a:latin typeface="Palatino" pitchFamily="2" charset="77"/>
              <a:ea typeface="Palatino" pitchFamily="2" charset="77"/>
            </a:endParaRPr>
          </a:p>
          <a:p>
            <a:pPr>
              <a:spcBef>
                <a:spcPct val="50000"/>
              </a:spcBef>
            </a:pPr>
            <a:endParaRPr lang="es-ES" altLang="es-ES" sz="1600" dirty="0">
              <a:latin typeface="Palatino" pitchFamily="2" charset="77"/>
              <a:ea typeface="Palatino" pitchFamily="2" charset="77"/>
            </a:endParaRPr>
          </a:p>
          <a:p>
            <a:pPr marL="0" indent="0" eaLnBrk="1" hangingPunct="1">
              <a:spcBef>
                <a:spcPct val="50000"/>
              </a:spcBef>
              <a:buNone/>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889750"/>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00566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1337300"/>
            <a:ext cx="6074234" cy="1778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Bef>
                <a:spcPts val="0"/>
              </a:spcBef>
              <a:buNone/>
            </a:pPr>
            <a:r>
              <a:rPr lang="es-ES" altLang="es-ES" sz="2000" b="1" dirty="0">
                <a:solidFill>
                  <a:srgbClr val="FF0000"/>
                </a:solidFill>
                <a:latin typeface="Palatino" pitchFamily="2" charset="77"/>
                <a:ea typeface="Palatino" pitchFamily="2" charset="77"/>
              </a:rPr>
              <a:t>Pauta estándar de profilaxis antibiótica: </a:t>
            </a:r>
          </a:p>
          <a:p>
            <a:pPr eaLnBrk="1" hangingPunct="1">
              <a:lnSpc>
                <a:spcPct val="100000"/>
              </a:lnSpc>
              <a:spcBef>
                <a:spcPts val="0"/>
              </a:spcBef>
              <a:buNone/>
            </a:pPr>
            <a:r>
              <a:rPr lang="es-ES" altLang="es-ES" sz="2000" b="1" dirty="0">
                <a:solidFill>
                  <a:srgbClr val="FF0000"/>
                </a:solidFill>
                <a:latin typeface="Palatino" pitchFamily="2" charset="77"/>
                <a:ea typeface="Palatino" pitchFamily="2" charset="77"/>
              </a:rPr>
              <a:t>Una hora antes de la intervención quirúrgica</a:t>
            </a:r>
            <a:endParaRPr lang="es-ES" altLang="es-ES" sz="2000" dirty="0">
              <a:solidFill>
                <a:srgbClr val="FF0000"/>
              </a:solidFill>
              <a:latin typeface="Palatino" pitchFamily="2" charset="77"/>
              <a:ea typeface="Palatino" pitchFamily="2" charset="77"/>
            </a:endParaRPr>
          </a:p>
        </p:txBody>
      </p:sp>
      <p:graphicFrame>
        <p:nvGraphicFramePr>
          <p:cNvPr id="3" name="Group 25">
            <a:extLst>
              <a:ext uri="{FF2B5EF4-FFF2-40B4-BE49-F238E27FC236}">
                <a16:creationId xmlns:a16="http://schemas.microsoft.com/office/drawing/2014/main" id="{D9152873-869D-3C2B-F930-12A0CC5D0E7A}"/>
              </a:ext>
            </a:extLst>
          </p:cNvPr>
          <p:cNvGraphicFramePr>
            <a:graphicFrameLocks noGrp="1"/>
          </p:cNvGraphicFramePr>
          <p:nvPr>
            <p:extLst>
              <p:ext uri="{D42A27DB-BD31-4B8C-83A1-F6EECF244321}">
                <p14:modId xmlns:p14="http://schemas.microsoft.com/office/powerpoint/2010/main" val="1313213986"/>
              </p:ext>
            </p:extLst>
          </p:nvPr>
        </p:nvGraphicFramePr>
        <p:xfrm>
          <a:off x="1221545" y="2597956"/>
          <a:ext cx="6143625" cy="2762250"/>
        </p:xfrm>
        <a:graphic>
          <a:graphicData uri="http://schemas.openxmlformats.org/drawingml/2006/table">
            <a:tbl>
              <a:tblPr/>
              <a:tblGrid>
                <a:gridCol w="3048000">
                  <a:extLst>
                    <a:ext uri="{9D8B030D-6E8A-4147-A177-3AD203B41FA5}">
                      <a16:colId xmlns:a16="http://schemas.microsoft.com/office/drawing/2014/main" val="20000"/>
                    </a:ext>
                  </a:extLst>
                </a:gridCol>
                <a:gridCol w="3095625">
                  <a:extLst>
                    <a:ext uri="{9D8B030D-6E8A-4147-A177-3AD203B41FA5}">
                      <a16:colId xmlns:a16="http://schemas.microsoft.com/office/drawing/2014/main" val="20001"/>
                    </a:ext>
                  </a:extLst>
                </a:gridCol>
              </a:tblGrid>
              <a:tr h="91465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s-ES" sz="1800" b="1" i="0" u="none" strike="noStrike" cap="none" spc="0" normalizeH="0" baseline="0" dirty="0">
                          <a:ln w="0">
                            <a:noFill/>
                          </a:ln>
                          <a:solidFill>
                            <a:schemeClr val="tx1"/>
                          </a:solidFill>
                          <a:effectLst/>
                          <a:latin typeface="Palatino" pitchFamily="2" charset="77"/>
                          <a:ea typeface="Palatino" pitchFamily="2" charset="77"/>
                        </a:rPr>
                        <a:t>Pauta estándar</a:t>
                      </a:r>
                    </a:p>
                  </a:txBody>
                  <a:tcPr marT="45733" marB="45733" horzOverflow="overflow">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s-ES" sz="1600" b="0" i="0" u="none" strike="noStrike" cap="none" spc="0" normalizeH="0" baseline="0" dirty="0">
                          <a:ln w="0">
                            <a:noFill/>
                          </a:ln>
                          <a:solidFill>
                            <a:schemeClr val="tx1"/>
                          </a:solidFill>
                          <a:effectLst/>
                          <a:latin typeface="Palatino" pitchFamily="2" charset="77"/>
                          <a:ea typeface="Palatino" pitchFamily="2" charset="77"/>
                        </a:rPr>
                        <a:t>Amoxicilina / Ac. clavulánico 2.000 mg.125 mg  VO      (50 mg + 6.25 mg / Kg)</a:t>
                      </a:r>
                    </a:p>
                  </a:txBody>
                  <a:tcPr marT="45733" marB="45733" horzOverflow="overflow">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4759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s-ES" sz="1800" b="1" i="0" u="none" strike="noStrike" cap="none" spc="0" normalizeH="0" baseline="0" dirty="0">
                          <a:ln w="0">
                            <a:noFill/>
                          </a:ln>
                          <a:solidFill>
                            <a:schemeClr val="tx1"/>
                          </a:solidFill>
                          <a:effectLst/>
                          <a:latin typeface="Palatino" pitchFamily="2" charset="77"/>
                          <a:ea typeface="Palatino" pitchFamily="2" charset="77"/>
                        </a:rPr>
                        <a:t>Alérgicos a betalactámicos</a:t>
                      </a:r>
                    </a:p>
                  </a:txBody>
                  <a:tcPr marT="45733" marB="45733" horzOverflow="overflow">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20000"/>
                        </a:spcBef>
                        <a:spcAft>
                          <a:spcPct val="0"/>
                        </a:spcAft>
                        <a:buClr>
                          <a:schemeClr val="tx1"/>
                        </a:buClr>
                        <a:buSzTx/>
                        <a:buFont typeface="Arial" panose="020B0604020202020204" pitchFamily="34" charset="0"/>
                        <a:buChar char="•"/>
                        <a:tabLst/>
                      </a:pPr>
                      <a:r>
                        <a:rPr kumimoji="0" lang="es-ES" sz="1600" b="0" i="0" u="none" strike="noStrike" cap="none" spc="0" normalizeH="0" baseline="0" dirty="0">
                          <a:ln w="0">
                            <a:noFill/>
                          </a:ln>
                          <a:solidFill>
                            <a:schemeClr val="tx1"/>
                          </a:solidFill>
                          <a:effectLst/>
                          <a:latin typeface="Palatino" pitchFamily="2" charset="77"/>
                          <a:ea typeface="Palatino" pitchFamily="2" charset="77"/>
                        </a:rPr>
                        <a:t>Clindamicina 600 </a:t>
                      </a:r>
                      <a:r>
                        <a:rPr kumimoji="0" lang="es-ES" sz="1600" b="0" i="0" u="none" strike="noStrike" cap="none" spc="0" normalizeH="0" baseline="0" dirty="0" err="1">
                          <a:ln w="0">
                            <a:noFill/>
                          </a:ln>
                          <a:solidFill>
                            <a:schemeClr val="tx1"/>
                          </a:solidFill>
                          <a:effectLst/>
                          <a:latin typeface="Palatino" pitchFamily="2" charset="77"/>
                          <a:ea typeface="Palatino" pitchFamily="2" charset="77"/>
                        </a:rPr>
                        <a:t>mgr</a:t>
                      </a:r>
                      <a:r>
                        <a:rPr kumimoji="0" lang="es-ES" sz="1600" b="0" i="0" u="none" strike="noStrike" cap="none" spc="0" normalizeH="0" baseline="0" dirty="0">
                          <a:ln w="0">
                            <a:noFill/>
                          </a:ln>
                          <a:solidFill>
                            <a:schemeClr val="tx1"/>
                          </a:solidFill>
                          <a:effectLst/>
                          <a:latin typeface="Palatino" pitchFamily="2" charset="77"/>
                          <a:ea typeface="Palatino" pitchFamily="2" charset="77"/>
                        </a:rPr>
                        <a:t>. VO (20 mg / Kg)</a:t>
                      </a:r>
                    </a:p>
                    <a:p>
                      <a:pPr marL="285750" marR="0" lvl="0" indent="-285750" algn="l" defTabSz="914400" rtl="0" eaLnBrk="1" fontAlgn="base" latinLnBrk="0" hangingPunct="1">
                        <a:lnSpc>
                          <a:spcPct val="100000"/>
                        </a:lnSpc>
                        <a:spcBef>
                          <a:spcPct val="20000"/>
                        </a:spcBef>
                        <a:spcAft>
                          <a:spcPct val="0"/>
                        </a:spcAft>
                        <a:buClr>
                          <a:schemeClr val="tx1"/>
                        </a:buClr>
                        <a:buSzTx/>
                        <a:buFont typeface="Arial" panose="020B0604020202020204" pitchFamily="34" charset="0"/>
                        <a:buChar char="•"/>
                        <a:tabLst/>
                      </a:pPr>
                      <a:r>
                        <a:rPr kumimoji="0" lang="es-ES" sz="1600" b="0" i="0" u="none" strike="noStrike" cap="none" spc="0" normalizeH="0" baseline="0" dirty="0">
                          <a:ln w="0">
                            <a:noFill/>
                          </a:ln>
                          <a:solidFill>
                            <a:schemeClr val="tx1"/>
                          </a:solidFill>
                          <a:effectLst/>
                          <a:latin typeface="Palatino" pitchFamily="2" charset="77"/>
                          <a:ea typeface="Palatino" pitchFamily="2" charset="77"/>
                        </a:rPr>
                        <a:t>Azitromicina 500 </a:t>
                      </a:r>
                      <a:r>
                        <a:rPr kumimoji="0" lang="es-ES" sz="1600" b="0" i="0" u="none" strike="noStrike" cap="none" spc="0" normalizeH="0" baseline="0" dirty="0" err="1">
                          <a:ln w="0">
                            <a:noFill/>
                          </a:ln>
                          <a:solidFill>
                            <a:schemeClr val="tx1"/>
                          </a:solidFill>
                          <a:effectLst/>
                          <a:latin typeface="Palatino" pitchFamily="2" charset="77"/>
                          <a:ea typeface="Palatino" pitchFamily="2" charset="77"/>
                        </a:rPr>
                        <a:t>mgr</a:t>
                      </a:r>
                      <a:r>
                        <a:rPr kumimoji="0" lang="es-ES" sz="1600" b="0" i="0" u="none" strike="noStrike" cap="none" spc="0" normalizeH="0" baseline="0" dirty="0">
                          <a:ln w="0">
                            <a:noFill/>
                          </a:ln>
                          <a:solidFill>
                            <a:schemeClr val="tx1"/>
                          </a:solidFill>
                          <a:effectLst/>
                          <a:latin typeface="Palatino" pitchFamily="2" charset="77"/>
                          <a:ea typeface="Palatino" pitchFamily="2" charset="77"/>
                        </a:rPr>
                        <a:t>. VO (15 mg / Kg)</a:t>
                      </a:r>
                    </a:p>
                    <a:p>
                      <a:pPr marL="285750" marR="0" lvl="0" indent="-285750" algn="l" defTabSz="914400" rtl="0" eaLnBrk="1" fontAlgn="base" latinLnBrk="0" hangingPunct="1">
                        <a:lnSpc>
                          <a:spcPct val="100000"/>
                        </a:lnSpc>
                        <a:spcBef>
                          <a:spcPct val="20000"/>
                        </a:spcBef>
                        <a:spcAft>
                          <a:spcPct val="0"/>
                        </a:spcAft>
                        <a:buClr>
                          <a:schemeClr val="tx1"/>
                        </a:buClr>
                        <a:buSzTx/>
                        <a:buFont typeface="Arial" panose="020B0604020202020204" pitchFamily="34" charset="0"/>
                        <a:buChar char="•"/>
                        <a:tabLst/>
                      </a:pPr>
                      <a:r>
                        <a:rPr kumimoji="0" lang="es-ES" sz="1600" b="0" i="0" u="none" strike="noStrike" cap="none" spc="0" normalizeH="0" baseline="0" dirty="0">
                          <a:ln w="0">
                            <a:noFill/>
                          </a:ln>
                          <a:solidFill>
                            <a:schemeClr val="tx1"/>
                          </a:solidFill>
                          <a:effectLst/>
                          <a:latin typeface="Palatino" pitchFamily="2" charset="77"/>
                          <a:ea typeface="Palatino" pitchFamily="2" charset="77"/>
                        </a:rPr>
                        <a:t>Claritromicina 500 </a:t>
                      </a:r>
                      <a:r>
                        <a:rPr kumimoji="0" lang="es-ES" sz="1600" b="0" i="0" u="none" strike="noStrike" cap="none" spc="0" normalizeH="0" baseline="0" dirty="0" err="1">
                          <a:ln w="0">
                            <a:noFill/>
                          </a:ln>
                          <a:solidFill>
                            <a:schemeClr val="tx1"/>
                          </a:solidFill>
                          <a:effectLst/>
                          <a:latin typeface="Palatino" pitchFamily="2" charset="77"/>
                          <a:ea typeface="Palatino" pitchFamily="2" charset="77"/>
                        </a:rPr>
                        <a:t>mgr</a:t>
                      </a:r>
                      <a:r>
                        <a:rPr kumimoji="0" lang="es-ES" sz="1600" b="0" i="0" u="none" strike="noStrike" cap="none" spc="0" normalizeH="0" baseline="0" dirty="0">
                          <a:ln w="0">
                            <a:noFill/>
                          </a:ln>
                          <a:solidFill>
                            <a:schemeClr val="tx1"/>
                          </a:solidFill>
                          <a:effectLst/>
                          <a:latin typeface="Palatino" pitchFamily="2" charset="77"/>
                          <a:ea typeface="Palatino" pitchFamily="2" charset="77"/>
                        </a:rPr>
                        <a:t>. VO (15 mg / Kg)</a:t>
                      </a:r>
                    </a:p>
                  </a:txBody>
                  <a:tcPr marT="45733" marB="45733" horzOverflow="overflow">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1849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ortada1">
            <a:extLst>
              <a:ext uri="{FF2B5EF4-FFF2-40B4-BE49-F238E27FC236}">
                <a16:creationId xmlns:a16="http://schemas.microsoft.com/office/drawing/2014/main" id="{28277818-9A91-8E26-D9D3-D04C35C5E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0812"/>
            <a:ext cx="3868615" cy="29038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759437"/>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Tratamiento profiláctico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21177"/>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600" dirty="0">
                <a:latin typeface="Palatino" pitchFamily="2" charset="77"/>
                <a:ea typeface="Palatino" pitchFamily="2" charset="77"/>
              </a:rPr>
              <a:t>La posibilidad de infección depende fundamentalmente de:</a:t>
            </a:r>
          </a:p>
          <a:p>
            <a:pPr>
              <a:spcBef>
                <a:spcPct val="50000"/>
              </a:spcBef>
            </a:pPr>
            <a:r>
              <a:rPr lang="es-ES" altLang="es-ES" sz="1600" dirty="0">
                <a:latin typeface="Palatino" pitchFamily="2" charset="77"/>
                <a:ea typeface="Palatino" pitchFamily="2" charset="77"/>
              </a:rPr>
              <a:t>El estado general del paciente </a:t>
            </a:r>
          </a:p>
          <a:p>
            <a:pPr>
              <a:spcBef>
                <a:spcPct val="50000"/>
              </a:spcBef>
            </a:pPr>
            <a:r>
              <a:rPr lang="es-ES" altLang="es-ES" sz="1600" dirty="0">
                <a:latin typeface="Palatino" pitchFamily="2" charset="77"/>
                <a:ea typeface="Palatino" pitchFamily="2" charset="77"/>
              </a:rPr>
              <a:t>El tiempo de exposición del campo quirúrgico </a:t>
            </a:r>
          </a:p>
          <a:p>
            <a:pPr>
              <a:spcBef>
                <a:spcPct val="50000"/>
              </a:spcBef>
            </a:pPr>
            <a:r>
              <a:rPr lang="es-ES" altLang="es-ES" sz="1600" dirty="0">
                <a:latin typeface="Palatino" pitchFamily="2" charset="77"/>
                <a:ea typeface="Palatino" pitchFamily="2" charset="77"/>
              </a:rPr>
              <a:t>La técnica quirúrgica</a:t>
            </a: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81679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48133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40">
            <a:extLst>
              <a:ext uri="{FF2B5EF4-FFF2-40B4-BE49-F238E27FC236}">
                <a16:creationId xmlns:a16="http://schemas.microsoft.com/office/drawing/2014/main" id="{48E31B27-0BA1-A251-1BCB-DC7C67C28464}"/>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0" y="552370"/>
            <a:ext cx="2605087" cy="30241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759437"/>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Tratamiento profiláctico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21177"/>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600" dirty="0">
                <a:latin typeface="Palatino" pitchFamily="2" charset="77"/>
                <a:ea typeface="Palatino" pitchFamily="2" charset="77"/>
              </a:rPr>
              <a:t>Una adecuada técnica quirúrgica en implantología incluye:</a:t>
            </a:r>
          </a:p>
          <a:p>
            <a:pPr>
              <a:spcBef>
                <a:spcPct val="50000"/>
              </a:spcBef>
            </a:pPr>
            <a:r>
              <a:rPr lang="es-ES" altLang="es-ES" sz="1600" dirty="0">
                <a:latin typeface="Palatino" pitchFamily="2" charset="77"/>
                <a:ea typeface="Palatino" pitchFamily="2" charset="77"/>
              </a:rPr>
              <a:t>Incisiones limpias </a:t>
            </a:r>
          </a:p>
          <a:p>
            <a:pPr>
              <a:spcBef>
                <a:spcPct val="50000"/>
              </a:spcBef>
            </a:pPr>
            <a:r>
              <a:rPr lang="es-ES" altLang="es-ES" sz="1600" dirty="0">
                <a:latin typeface="Palatino" pitchFamily="2" charset="77"/>
                <a:ea typeface="Palatino" pitchFamily="2" charset="77"/>
              </a:rPr>
              <a:t>Levantamiento </a:t>
            </a:r>
            <a:r>
              <a:rPr lang="es-ES" altLang="es-ES" sz="1600" dirty="0" err="1">
                <a:latin typeface="Palatino" pitchFamily="2" charset="77"/>
                <a:ea typeface="Palatino" pitchFamily="2" charset="77"/>
              </a:rPr>
              <a:t>mucoperióstico</a:t>
            </a:r>
            <a:r>
              <a:rPr lang="es-ES" altLang="es-ES" sz="1600" dirty="0">
                <a:latin typeface="Palatino" pitchFamily="2" charset="77"/>
                <a:ea typeface="Palatino" pitchFamily="2" charset="77"/>
              </a:rPr>
              <a:t> sin desgarros </a:t>
            </a:r>
          </a:p>
          <a:p>
            <a:pPr>
              <a:spcBef>
                <a:spcPct val="50000"/>
              </a:spcBef>
            </a:pPr>
            <a:r>
              <a:rPr lang="es-ES" altLang="es-ES" sz="1600" dirty="0">
                <a:latin typeface="Palatino" pitchFamily="2" charset="77"/>
                <a:ea typeface="Palatino" pitchFamily="2" charset="77"/>
              </a:rPr>
              <a:t>Manejo exquisito de los colgajos con los separadores</a:t>
            </a:r>
          </a:p>
          <a:p>
            <a:pPr>
              <a:spcBef>
                <a:spcPct val="50000"/>
              </a:spcBef>
            </a:pPr>
            <a:r>
              <a:rPr lang="es-ES" altLang="es-ES" sz="1600" dirty="0">
                <a:latin typeface="Palatino" pitchFamily="2" charset="77"/>
                <a:ea typeface="Palatino" pitchFamily="2" charset="77"/>
              </a:rPr>
              <a:t>Irrigación para el enfriamiento</a:t>
            </a:r>
          </a:p>
          <a:p>
            <a:pPr>
              <a:spcBef>
                <a:spcPct val="50000"/>
              </a:spcBef>
            </a:pPr>
            <a:r>
              <a:rPr lang="es-ES" altLang="es-ES" sz="1600" dirty="0">
                <a:latin typeface="Palatino" pitchFamily="2" charset="77"/>
                <a:ea typeface="Palatino" pitchFamily="2" charset="77"/>
              </a:rPr>
              <a:t>Aspiración constante</a:t>
            </a:r>
          </a:p>
          <a:p>
            <a:pPr>
              <a:spcBef>
                <a:spcPct val="50000"/>
              </a:spcBef>
            </a:pPr>
            <a:r>
              <a:rPr lang="es-ES" altLang="es-ES" sz="1600" dirty="0">
                <a:latin typeface="Palatino" pitchFamily="2" charset="77"/>
                <a:ea typeface="Palatino" pitchFamily="2" charset="77"/>
              </a:rPr>
              <a:t>Hemostasia cuidadosa</a:t>
            </a: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94110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32705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58AEBEE-BFDB-56B2-039B-8116C3F8393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10" name="Rectángulo 9">
            <a:extLst>
              <a:ext uri="{FF2B5EF4-FFF2-40B4-BE49-F238E27FC236}">
                <a16:creationId xmlns:a16="http://schemas.microsoft.com/office/drawing/2014/main" id="{14E00CDB-ACF6-DE72-9868-97677A125C57}"/>
              </a:ext>
            </a:extLst>
          </p:cNvPr>
          <p:cNvSpPr/>
          <p:nvPr/>
        </p:nvSpPr>
        <p:spPr>
          <a:xfrm flipH="1">
            <a:off x="4504707" y="522915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angle 3">
            <a:extLst>
              <a:ext uri="{FF2B5EF4-FFF2-40B4-BE49-F238E27FC236}">
                <a16:creationId xmlns:a16="http://schemas.microsoft.com/office/drawing/2014/main" id="{B4923611-FB00-F5FB-F9EB-0EC4B35902A6}"/>
              </a:ext>
            </a:extLst>
          </p:cNvPr>
          <p:cNvSpPr txBox="1">
            <a:spLocks/>
          </p:cNvSpPr>
          <p:nvPr/>
        </p:nvSpPr>
        <p:spPr>
          <a:xfrm>
            <a:off x="5191399" y="2552564"/>
            <a:ext cx="3461085" cy="12715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Clr>
                <a:srgbClr val="FF0000"/>
              </a:buClr>
            </a:pPr>
            <a:r>
              <a:rPr lang="es-ES" altLang="es-ES" sz="1800" dirty="0">
                <a:latin typeface="Palatino" pitchFamily="2" charset="77"/>
                <a:ea typeface="Palatino" pitchFamily="2" charset="77"/>
              </a:rPr>
              <a:t>Manejo farmacológico pre y post quirúrgico en implantología </a:t>
            </a:r>
          </a:p>
          <a:p>
            <a:pPr>
              <a:spcBef>
                <a:spcPct val="50000"/>
              </a:spcBef>
              <a:buClr>
                <a:srgbClr val="FF0000"/>
              </a:buClr>
            </a:pPr>
            <a:r>
              <a:rPr lang="es-ES" altLang="es-ES" sz="1800" dirty="0">
                <a:latin typeface="Palatino" pitchFamily="2" charset="77"/>
                <a:ea typeface="Palatino" pitchFamily="2" charset="77"/>
              </a:rPr>
              <a:t>Manejo de la implicaciones médicas en el paciente </a:t>
            </a:r>
            <a:r>
              <a:rPr lang="es-ES" altLang="es-ES" sz="1800" dirty="0" err="1">
                <a:latin typeface="Palatino" pitchFamily="2" charset="77"/>
                <a:ea typeface="Palatino" pitchFamily="2" charset="77"/>
              </a:rPr>
              <a:t>implantológico</a:t>
            </a:r>
            <a:endParaRPr lang="es-ES" altLang="es-ES" sz="1800" dirty="0">
              <a:latin typeface="Palatino" pitchFamily="2" charset="77"/>
              <a:ea typeface="Palatino" pitchFamily="2" charset="77"/>
            </a:endParaRPr>
          </a:p>
          <a:p>
            <a:pPr eaLnBrk="1" hangingPunct="1">
              <a:spcBef>
                <a:spcPct val="50000"/>
              </a:spcBef>
              <a:buClr>
                <a:srgbClr val="FF0000"/>
              </a:buClr>
            </a:pPr>
            <a:endParaRPr lang="es-ES" altLang="es-ES" sz="1800" dirty="0">
              <a:latin typeface="Palatino" pitchFamily="2" charset="77"/>
              <a:ea typeface="Palatino" pitchFamily="2" charset="77"/>
            </a:endParaRPr>
          </a:p>
        </p:txBody>
      </p:sp>
      <p:pic>
        <p:nvPicPr>
          <p:cNvPr id="2" name="Picture 9" descr="QxMaxilarIturriagaD8b">
            <a:extLst>
              <a:ext uri="{FF2B5EF4-FFF2-40B4-BE49-F238E27FC236}">
                <a16:creationId xmlns:a16="http://schemas.microsoft.com/office/drawing/2014/main" id="{0B6EAC1F-D263-52D1-301B-67FD7FBFCD9B}"/>
              </a:ext>
            </a:extLst>
          </p:cNvPr>
          <p:cNvPicPr>
            <a:picLocks noChangeAspect="1" noChangeArrowheads="1"/>
          </p:cNvPicPr>
          <p:nvPr/>
        </p:nvPicPr>
        <p:blipFill rotWithShape="1">
          <a:blip r:embed="rId3">
            <a:lum bright="-6000" contrast="-36000"/>
            <a:grayscl/>
            <a:extLst>
              <a:ext uri="{28A0092B-C50C-407E-A947-70E740481C1C}">
                <a14:useLocalDpi xmlns:a14="http://schemas.microsoft.com/office/drawing/2010/main" val="0"/>
              </a:ext>
            </a:extLst>
          </a:blip>
          <a:srcRect l="27362" t="9180" r="23954" b="588"/>
          <a:stretch/>
        </p:blipFill>
        <p:spPr bwMode="auto">
          <a:xfrm>
            <a:off x="0" y="553812"/>
            <a:ext cx="4639292" cy="630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899971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FF2B5EF4-FFF2-40B4-BE49-F238E27FC236}">
                <a16:creationId xmlns:a16="http://schemas.microsoft.com/office/drawing/2014/main" id="{32A0CF4E-1ED2-7772-AA32-ED49F7FCE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474" t="10335" r="28464" b="12141"/>
          <a:stretch>
            <a:fillRect/>
          </a:stretch>
        </p:blipFill>
        <p:spPr bwMode="auto">
          <a:xfrm>
            <a:off x="0" y="528353"/>
            <a:ext cx="3137095" cy="30340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759437"/>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Tratamiento profiláctico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21177"/>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50000"/>
              </a:spcBef>
            </a:pPr>
            <a:r>
              <a:rPr lang="es-ES" altLang="es-ES" sz="1600" dirty="0">
                <a:latin typeface="Palatino" pitchFamily="2" charset="77"/>
                <a:ea typeface="Palatino" pitchFamily="2" charset="77"/>
              </a:rPr>
              <a:t>Varios trabajos demuestran que el empleo de amoxicilina/clavulánico  a  dosis de 2000/125 </a:t>
            </a:r>
            <a:r>
              <a:rPr lang="es-ES" altLang="es-ES" sz="1600" dirty="0" err="1">
                <a:latin typeface="Palatino" pitchFamily="2" charset="77"/>
                <a:ea typeface="Palatino" pitchFamily="2" charset="77"/>
              </a:rPr>
              <a:t>mgr</a:t>
            </a:r>
            <a:r>
              <a:rPr lang="es-ES" altLang="es-ES" sz="1600" dirty="0">
                <a:latin typeface="Palatino" pitchFamily="2" charset="77"/>
                <a:ea typeface="Palatino" pitchFamily="2" charset="77"/>
              </a:rPr>
              <a:t>. cada12 horas, durante 5 días, reduce significativamente las infecciones posquirúrgica en las exodoncias de cordales.</a:t>
            </a:r>
          </a:p>
          <a:p>
            <a:pPr marL="0" indent="0">
              <a:spcBef>
                <a:spcPct val="50000"/>
              </a:spcBef>
              <a:buNone/>
            </a:pPr>
            <a:endParaRPr lang="es-ES" altLang="es-ES" sz="1600" dirty="0">
              <a:latin typeface="Palatino" pitchFamily="2" charset="77"/>
              <a:ea typeface="Palatino" pitchFamily="2" charset="77"/>
            </a:endParaRPr>
          </a:p>
          <a:p>
            <a:pPr>
              <a:spcBef>
                <a:spcPct val="50000"/>
              </a:spcBef>
            </a:pPr>
            <a:r>
              <a:rPr lang="es-ES" altLang="es-ES" sz="1600" dirty="0">
                <a:latin typeface="Palatino" pitchFamily="2" charset="77"/>
                <a:ea typeface="Palatino" pitchFamily="2" charset="77"/>
              </a:rPr>
              <a:t>Así mismo, la literatura refleja importantes ventajas entre el empleo de amoxicilina / clavulánico a dosis de 2000/125 </a:t>
            </a:r>
            <a:r>
              <a:rPr lang="es-ES" altLang="es-ES" sz="1600" dirty="0" err="1">
                <a:latin typeface="Palatino" pitchFamily="2" charset="77"/>
                <a:ea typeface="Palatino" pitchFamily="2" charset="77"/>
              </a:rPr>
              <a:t>mgr</a:t>
            </a:r>
            <a:r>
              <a:rPr lang="es-ES" altLang="es-ES" sz="1600" dirty="0">
                <a:latin typeface="Palatino" pitchFamily="2" charset="77"/>
                <a:ea typeface="Palatino" pitchFamily="2" charset="77"/>
              </a:rPr>
              <a:t> cada 12 horas durante los 5 días posteriores a la cirugía de implantes (comenzando dentro de las 3 horas siguientes a la cirugía), frente  al  uso  una  dosis  única  de antibióticos </a:t>
            </a:r>
            <a:r>
              <a:rPr lang="es-ES" altLang="es-ES" sz="1600" dirty="0" err="1">
                <a:latin typeface="Palatino" pitchFamily="2" charset="77"/>
                <a:ea typeface="Palatino" pitchFamily="2" charset="77"/>
              </a:rPr>
              <a:t>intraoperatoriamente</a:t>
            </a:r>
            <a:r>
              <a:rPr lang="es-ES" altLang="es-ES" sz="1600" dirty="0">
                <a:latin typeface="Palatino" pitchFamily="2" charset="77"/>
                <a:ea typeface="Palatino" pitchFamily="2" charset="77"/>
              </a:rPr>
              <a:t>.</a:t>
            </a:r>
          </a:p>
          <a:p>
            <a:pPr>
              <a:spcBef>
                <a:spcPct val="50000"/>
              </a:spcBef>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94110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3880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IMPL_DEFECTO">
            <a:extLst>
              <a:ext uri="{FF2B5EF4-FFF2-40B4-BE49-F238E27FC236}">
                <a16:creationId xmlns:a16="http://schemas.microsoft.com/office/drawing/2014/main" id="{21B9A556-1BB4-D296-C49F-7163B255D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2941"/>
            <a:ext cx="3734972" cy="30290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759437"/>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Tratamiento preventivo</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221177"/>
            <a:ext cx="772015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600" dirty="0">
                <a:latin typeface="Palatino" pitchFamily="2" charset="77"/>
                <a:ea typeface="Palatino" pitchFamily="2" charset="77"/>
              </a:rPr>
              <a:t>Entendemos por tratamiento preventivo el empleo de fármacos dirigidos  a  controlar  diferentes  situaciones clínicas que se presentan alrededor de la cirugía de implantes.</a:t>
            </a:r>
          </a:p>
          <a:p>
            <a:pPr marL="0" indent="0" eaLnBrk="1" hangingPunct="1">
              <a:spcBef>
                <a:spcPct val="50000"/>
              </a:spcBef>
              <a:buNone/>
            </a:pPr>
            <a:r>
              <a:rPr lang="es-ES" altLang="es-ES" sz="1600" dirty="0">
                <a:latin typeface="Palatino" pitchFamily="2" charset="77"/>
                <a:ea typeface="Palatino" pitchFamily="2" charset="77"/>
              </a:rPr>
              <a:t>Estas pueden ser:				</a:t>
            </a:r>
          </a:p>
          <a:p>
            <a:pPr eaLnBrk="1" hangingPunct="1">
              <a:spcBef>
                <a:spcPct val="50000"/>
              </a:spcBef>
            </a:pPr>
            <a:r>
              <a:rPr lang="es-ES" altLang="es-ES" sz="1600" dirty="0">
                <a:latin typeface="Palatino" pitchFamily="2" charset="77"/>
                <a:ea typeface="Palatino" pitchFamily="2" charset="77"/>
              </a:rPr>
              <a:t>Ansiedad previa a la intervención                            	</a:t>
            </a:r>
          </a:p>
          <a:p>
            <a:pPr eaLnBrk="1" hangingPunct="1">
              <a:spcBef>
                <a:spcPct val="50000"/>
              </a:spcBef>
            </a:pPr>
            <a:r>
              <a:rPr lang="es-ES" altLang="es-ES" sz="1600" dirty="0">
                <a:latin typeface="Palatino" pitchFamily="2" charset="77"/>
                <a:ea typeface="Palatino" pitchFamily="2" charset="77"/>
              </a:rPr>
              <a:t>Inflamación y hematoma posquirúrgico	</a:t>
            </a:r>
          </a:p>
          <a:p>
            <a:pPr eaLnBrk="1" hangingPunct="1">
              <a:spcBef>
                <a:spcPct val="50000"/>
              </a:spcBef>
            </a:pPr>
            <a:r>
              <a:rPr lang="es-ES" altLang="es-ES" sz="1600" dirty="0">
                <a:latin typeface="Palatino" pitchFamily="2" charset="77"/>
                <a:ea typeface="Palatino" pitchFamily="2" charset="77"/>
              </a:rPr>
              <a:t>Dolor 					</a:t>
            </a:r>
          </a:p>
          <a:p>
            <a:pPr eaLnBrk="1" hangingPunct="1">
              <a:spcBef>
                <a:spcPct val="50000"/>
              </a:spcBef>
            </a:pPr>
            <a:r>
              <a:rPr lang="es-ES" altLang="es-ES" sz="1600" dirty="0">
                <a:latin typeface="Palatino" pitchFamily="2" charset="77"/>
                <a:ea typeface="Palatino" pitchFamily="2" charset="77"/>
              </a:rPr>
              <a:t>Infección</a:t>
            </a:r>
          </a:p>
          <a:p>
            <a:pPr eaLnBrk="1" hangingPunct="1">
              <a:spcBef>
                <a:spcPct val="50000"/>
              </a:spcBef>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94110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27525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4935ED3D-71D3-E899-6E62-6FE93AD9152C}"/>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r="5437"/>
          <a:stretch>
            <a:fillRect/>
          </a:stretch>
        </p:blipFill>
        <p:spPr bwMode="auto">
          <a:xfrm>
            <a:off x="0" y="530492"/>
            <a:ext cx="2419643" cy="28811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2786306" y="1024556"/>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Tratamiento preventivo</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2786306" y="1474874"/>
            <a:ext cx="5485306" cy="47913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600" b="1" dirty="0">
                <a:latin typeface="Palatino" pitchFamily="2" charset="77"/>
                <a:ea typeface="Palatino" pitchFamily="2" charset="77"/>
              </a:rPr>
              <a:t>Nuestra pauta recomendada</a:t>
            </a:r>
          </a:p>
          <a:p>
            <a:pPr marL="0" indent="0" eaLnBrk="1" hangingPunct="1">
              <a:spcBef>
                <a:spcPct val="50000"/>
              </a:spcBef>
              <a:buNone/>
            </a:pPr>
            <a:r>
              <a:rPr lang="es-ES" altLang="es-ES" sz="1600" b="1" dirty="0">
                <a:latin typeface="Palatino" pitchFamily="2" charset="77"/>
                <a:ea typeface="Palatino" pitchFamily="2" charset="77"/>
              </a:rPr>
              <a:t>Día de la cirugía:</a:t>
            </a:r>
          </a:p>
          <a:p>
            <a:pPr>
              <a:spcBef>
                <a:spcPct val="50000"/>
              </a:spcBef>
            </a:pPr>
            <a:r>
              <a:rPr lang="es-ES" altLang="es-ES" sz="1600" dirty="0">
                <a:latin typeface="Palatino" pitchFamily="2" charset="77"/>
                <a:ea typeface="Palatino" pitchFamily="2" charset="77"/>
              </a:rPr>
              <a:t>  1 hora antes de la cirugía: 				*Amoxicilina / Ac. clavulánico (2 gr / 125 mg)    	*</a:t>
            </a:r>
            <a:r>
              <a:rPr lang="es-ES" altLang="es-ES" sz="1600" dirty="0" err="1">
                <a:latin typeface="Palatino" pitchFamily="2" charset="77"/>
                <a:ea typeface="Palatino" pitchFamily="2" charset="77"/>
              </a:rPr>
              <a:t>Alprazolan</a:t>
            </a:r>
            <a:r>
              <a:rPr lang="es-ES" altLang="es-ES" sz="1600" dirty="0">
                <a:latin typeface="Palatino" pitchFamily="2" charset="77"/>
                <a:ea typeface="Palatino" pitchFamily="2" charset="77"/>
              </a:rPr>
              <a:t> (</a:t>
            </a:r>
            <a:r>
              <a:rPr lang="es-ES" altLang="es-ES" sz="1600" dirty="0" err="1">
                <a:latin typeface="Palatino" pitchFamily="2" charset="77"/>
                <a:ea typeface="Palatino" pitchFamily="2" charset="77"/>
              </a:rPr>
              <a:t>Trankimazin</a:t>
            </a:r>
            <a:r>
              <a:rPr lang="es-ES" altLang="es-ES" sz="1600" dirty="0">
                <a:latin typeface="Palatino" pitchFamily="2" charset="77"/>
                <a:ea typeface="Palatino" pitchFamily="2" charset="77"/>
              </a:rPr>
              <a:t>®): 1mg</a:t>
            </a:r>
          </a:p>
          <a:p>
            <a:pPr>
              <a:spcBef>
                <a:spcPct val="50000"/>
              </a:spcBef>
            </a:pPr>
            <a:r>
              <a:rPr lang="es-ES" altLang="es-ES" sz="1600" dirty="0">
                <a:latin typeface="Palatino" pitchFamily="2" charset="77"/>
                <a:ea typeface="Palatino" pitchFamily="2" charset="77"/>
              </a:rPr>
              <a:t>  Después de la cirugía:			*Dexametasona (</a:t>
            </a:r>
            <a:r>
              <a:rPr lang="es-ES" altLang="es-ES" sz="1600" dirty="0" err="1">
                <a:latin typeface="Palatino" pitchFamily="2" charset="77"/>
                <a:ea typeface="Palatino" pitchFamily="2" charset="77"/>
              </a:rPr>
              <a:t>Fortecortin</a:t>
            </a:r>
            <a:r>
              <a:rPr lang="es-ES" altLang="es-ES" sz="1600" dirty="0">
                <a:latin typeface="Palatino" pitchFamily="2" charset="77"/>
                <a:ea typeface="Palatino" pitchFamily="2" charset="77"/>
              </a:rPr>
              <a:t> ®): 4mg / dosis 	única. Si la intervención ha sido traumática: 	</a:t>
            </a:r>
            <a:r>
              <a:rPr lang="es-ES" altLang="es-ES" sz="1600" dirty="0" err="1">
                <a:latin typeface="Palatino" pitchFamily="2" charset="77"/>
                <a:ea typeface="Palatino" pitchFamily="2" charset="77"/>
              </a:rPr>
              <a:t>metil</a:t>
            </a:r>
            <a:r>
              <a:rPr lang="es-ES" altLang="es-ES" sz="1600" dirty="0">
                <a:latin typeface="Palatino" pitchFamily="2" charset="77"/>
                <a:ea typeface="Palatino" pitchFamily="2" charset="77"/>
              </a:rPr>
              <a:t>-prednisolona 20-40mg IM (</a:t>
            </a:r>
            <a:r>
              <a:rPr lang="es-ES" altLang="es-ES" sz="1600" dirty="0" err="1">
                <a:latin typeface="Palatino" pitchFamily="2" charset="77"/>
                <a:ea typeface="Palatino" pitchFamily="2" charset="77"/>
              </a:rPr>
              <a:t>Urbasón</a:t>
            </a:r>
            <a:r>
              <a:rPr lang="es-ES" altLang="es-ES" sz="1600" dirty="0">
                <a:latin typeface="Palatino" pitchFamily="2" charset="77"/>
                <a:ea typeface="Palatino" pitchFamily="2" charset="77"/>
              </a:rPr>
              <a:t> ®).     	*Aplicación intermitente de frío  		*Amoxicilina / Ac. clavulánico (2 gr /125 mg) / 	12 horas</a:t>
            </a:r>
          </a:p>
          <a:p>
            <a:pPr marL="0" indent="0">
              <a:spcBef>
                <a:spcPct val="50000"/>
              </a:spcBef>
              <a:buNone/>
            </a:pPr>
            <a:r>
              <a:rPr lang="es-ES" altLang="es-ES" sz="1600" b="1" dirty="0">
                <a:latin typeface="Palatino" pitchFamily="2" charset="77"/>
                <a:ea typeface="Palatino" pitchFamily="2" charset="77"/>
              </a:rPr>
              <a:t>2º y 3º día:</a:t>
            </a:r>
          </a:p>
          <a:p>
            <a:pPr>
              <a:spcBef>
                <a:spcPct val="50000"/>
              </a:spcBef>
            </a:pPr>
            <a:r>
              <a:rPr lang="es-ES" altLang="es-ES" sz="1600" dirty="0">
                <a:latin typeface="Palatino" pitchFamily="2" charset="77"/>
                <a:ea typeface="Palatino" pitchFamily="2" charset="77"/>
              </a:rPr>
              <a:t>*Amoxicilina / Ac. clavulánico (1 gr / 65 mg) / 12 h.     </a:t>
            </a:r>
          </a:p>
          <a:p>
            <a:pPr>
              <a:spcBef>
                <a:spcPct val="50000"/>
              </a:spcBef>
            </a:pPr>
            <a:r>
              <a:rPr lang="es-ES" altLang="es-ES" sz="1600" dirty="0">
                <a:latin typeface="Palatino" pitchFamily="2" charset="77"/>
                <a:ea typeface="Palatino" pitchFamily="2" charset="77"/>
              </a:rPr>
              <a:t>*Dexametasona (</a:t>
            </a:r>
            <a:r>
              <a:rPr lang="es-ES" altLang="es-ES" sz="1600" dirty="0" err="1">
                <a:latin typeface="Palatino" pitchFamily="2" charset="77"/>
                <a:ea typeface="Palatino" pitchFamily="2" charset="77"/>
              </a:rPr>
              <a:t>Fortecortin</a:t>
            </a:r>
            <a:r>
              <a:rPr lang="es-ES" altLang="es-ES" sz="1600" dirty="0">
                <a:latin typeface="Palatino" pitchFamily="2" charset="77"/>
                <a:ea typeface="Palatino" pitchFamily="2" charset="77"/>
              </a:rPr>
              <a:t> ®): 1mg / 8 horas</a:t>
            </a:r>
          </a:p>
          <a:p>
            <a:pPr>
              <a:spcBef>
                <a:spcPct val="50000"/>
              </a:spcBef>
            </a:pPr>
            <a:r>
              <a:rPr lang="es-ES" altLang="es-ES" sz="1600" dirty="0">
                <a:latin typeface="Palatino" pitchFamily="2" charset="77"/>
                <a:ea typeface="Palatino" pitchFamily="2" charset="77"/>
              </a:rPr>
              <a:t>*Continuar con aplicación intermitente de frío</a:t>
            </a:r>
          </a:p>
          <a:p>
            <a:pPr marL="0" indent="0">
              <a:spcBef>
                <a:spcPct val="50000"/>
              </a:spcBef>
              <a:buNone/>
            </a:pPr>
            <a:endParaRPr lang="es-ES" altLang="es-ES" sz="1600" dirty="0">
              <a:latin typeface="Palatino" pitchFamily="2" charset="77"/>
              <a:ea typeface="Palatino" pitchFamily="2" charset="77"/>
            </a:endParaRPr>
          </a:p>
          <a:p>
            <a:pPr marL="0" indent="0" eaLnBrk="1" hangingPunct="1">
              <a:spcBef>
                <a:spcPct val="50000"/>
              </a:spcBef>
              <a:buNone/>
            </a:pPr>
            <a:endParaRPr lang="es-ES" altLang="es-ES" sz="16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79378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23257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2786306" y="1024556"/>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a:spcBef>
                <a:spcPct val="50000"/>
              </a:spcBef>
              <a:buNone/>
            </a:pPr>
            <a:r>
              <a:rPr lang="es-ES" altLang="es-ES" sz="2000" dirty="0">
                <a:solidFill>
                  <a:srgbClr val="FF0000"/>
                </a:solidFill>
                <a:latin typeface="Palatino" pitchFamily="2" charset="77"/>
                <a:ea typeface="Palatino" pitchFamily="2" charset="77"/>
              </a:rPr>
              <a:t>Tratamiento preventivo</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2786306" y="1474874"/>
            <a:ext cx="5485306" cy="47913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600" b="1" dirty="0">
                <a:latin typeface="Palatino" pitchFamily="2" charset="77"/>
                <a:ea typeface="Palatino" pitchFamily="2" charset="77"/>
              </a:rPr>
              <a:t>Nuestra pauta recomendada</a:t>
            </a:r>
          </a:p>
          <a:p>
            <a:pPr marL="0" indent="0" eaLnBrk="1" hangingPunct="1">
              <a:spcBef>
                <a:spcPct val="50000"/>
              </a:spcBef>
              <a:buNone/>
            </a:pPr>
            <a:r>
              <a:rPr lang="es-ES" altLang="es-ES" sz="1600" b="1" dirty="0">
                <a:latin typeface="Palatino" pitchFamily="2" charset="77"/>
                <a:ea typeface="Palatino" pitchFamily="2" charset="77"/>
              </a:rPr>
              <a:t>4º y 5º día</a:t>
            </a:r>
            <a:r>
              <a:rPr lang="es-ES" altLang="es-ES" sz="1600" dirty="0">
                <a:latin typeface="Palatino" pitchFamily="2" charset="77"/>
                <a:ea typeface="Palatino" pitchFamily="2" charset="77"/>
              </a:rPr>
              <a:t>:</a:t>
            </a:r>
          </a:p>
          <a:p>
            <a:pPr>
              <a:spcBef>
                <a:spcPct val="50000"/>
              </a:spcBef>
            </a:pPr>
            <a:r>
              <a:rPr lang="es-ES" altLang="es-ES" sz="1600" dirty="0">
                <a:latin typeface="Palatino" pitchFamily="2" charset="77"/>
                <a:ea typeface="Palatino" pitchFamily="2" charset="77"/>
              </a:rPr>
              <a:t>*Amoxicilina / Ac. clavulánico (1 gr /65 mg) / 12 h.      </a:t>
            </a:r>
          </a:p>
          <a:p>
            <a:pPr>
              <a:spcBef>
                <a:spcPct val="50000"/>
              </a:spcBef>
            </a:pPr>
            <a:r>
              <a:rPr lang="es-ES" altLang="es-ES" sz="1600" dirty="0">
                <a:latin typeface="Palatino" pitchFamily="2" charset="77"/>
                <a:ea typeface="Palatino" pitchFamily="2" charset="77"/>
              </a:rPr>
              <a:t>*Dexametasona (</a:t>
            </a:r>
            <a:r>
              <a:rPr lang="es-ES" altLang="es-ES" sz="1600" dirty="0" err="1">
                <a:latin typeface="Palatino" pitchFamily="2" charset="77"/>
                <a:ea typeface="Palatino" pitchFamily="2" charset="77"/>
              </a:rPr>
              <a:t>Fortecortin</a:t>
            </a:r>
            <a:r>
              <a:rPr lang="es-ES" altLang="es-ES" sz="1600" dirty="0">
                <a:latin typeface="Palatino" pitchFamily="2" charset="77"/>
                <a:ea typeface="Palatino" pitchFamily="2" charset="77"/>
              </a:rPr>
              <a:t> </a:t>
            </a:r>
            <a:r>
              <a:rPr lang="es-ES" altLang="es-ES" sz="1600" baseline="30000" dirty="0">
                <a:latin typeface="Palatino" pitchFamily="2" charset="77"/>
                <a:ea typeface="Palatino" pitchFamily="2" charset="77"/>
              </a:rPr>
              <a:t>®</a:t>
            </a:r>
            <a:r>
              <a:rPr lang="es-ES" altLang="es-ES" sz="1600" dirty="0">
                <a:latin typeface="Palatino" pitchFamily="2" charset="77"/>
                <a:ea typeface="Palatino" pitchFamily="2" charset="77"/>
              </a:rPr>
              <a:t>): 1mg / 12 h.              </a:t>
            </a:r>
          </a:p>
          <a:p>
            <a:pPr>
              <a:spcBef>
                <a:spcPct val="50000"/>
              </a:spcBef>
            </a:pPr>
            <a:r>
              <a:rPr lang="es-ES" altLang="es-ES" sz="1600" dirty="0">
                <a:latin typeface="Palatino" pitchFamily="2" charset="77"/>
                <a:ea typeface="Palatino" pitchFamily="2" charset="77"/>
              </a:rPr>
              <a:t>*Si persiste la inflamación: Ibuprofeno  600 mg / 12 h</a:t>
            </a:r>
          </a:p>
          <a:p>
            <a:pPr eaLnBrk="1" hangingPunct="1">
              <a:spcBef>
                <a:spcPct val="50000"/>
              </a:spcBef>
            </a:pPr>
            <a:endParaRPr lang="es-ES" altLang="es-ES" sz="1600" dirty="0">
              <a:latin typeface="Palatino" pitchFamily="2" charset="77"/>
              <a:ea typeface="Palatino" pitchFamily="2" charset="77"/>
            </a:endParaRPr>
          </a:p>
          <a:p>
            <a:pPr marL="0" indent="0">
              <a:spcBef>
                <a:spcPct val="50000"/>
              </a:spcBef>
              <a:buNone/>
            </a:pPr>
            <a:r>
              <a:rPr lang="es-ES" altLang="es-ES" sz="1600" b="1" dirty="0">
                <a:latin typeface="Palatino" pitchFamily="2" charset="77"/>
                <a:ea typeface="Palatino" pitchFamily="2" charset="77"/>
              </a:rPr>
              <a:t>6º, 7º y 8º día:</a:t>
            </a:r>
          </a:p>
          <a:p>
            <a:pPr eaLnBrk="1" hangingPunct="1">
              <a:spcBef>
                <a:spcPct val="50000"/>
              </a:spcBef>
            </a:pPr>
            <a:r>
              <a:rPr lang="es-ES" altLang="es-ES" sz="1600" dirty="0">
                <a:latin typeface="Palatino" pitchFamily="2" charset="77"/>
                <a:ea typeface="Palatino" pitchFamily="2" charset="77"/>
              </a:rPr>
              <a:t>*Dexametasona (</a:t>
            </a:r>
            <a:r>
              <a:rPr lang="es-ES" altLang="es-ES" sz="1600" dirty="0" err="1">
                <a:latin typeface="Palatino" pitchFamily="2" charset="77"/>
                <a:ea typeface="Palatino" pitchFamily="2" charset="77"/>
              </a:rPr>
              <a:t>Fortecortin</a:t>
            </a:r>
            <a:r>
              <a:rPr lang="es-ES" altLang="es-ES" sz="1600" dirty="0">
                <a:latin typeface="Palatino" pitchFamily="2" charset="77"/>
                <a:ea typeface="Palatino" pitchFamily="2" charset="77"/>
              </a:rPr>
              <a:t> ®): 1mg / 24 h.                 </a:t>
            </a:r>
          </a:p>
          <a:p>
            <a:pPr eaLnBrk="1" hangingPunct="1">
              <a:spcBef>
                <a:spcPct val="50000"/>
              </a:spcBef>
            </a:pPr>
            <a:r>
              <a:rPr lang="es-ES" altLang="es-ES" sz="1600" dirty="0">
                <a:latin typeface="Palatino" pitchFamily="2" charset="77"/>
                <a:ea typeface="Palatino" pitchFamily="2" charset="77"/>
              </a:rPr>
              <a:t>*Si persiste la inflamación: Ibuprofeno  600 mg / 12 h 	</a:t>
            </a:r>
          </a:p>
          <a:p>
            <a:pPr marL="0" indent="0">
              <a:spcBef>
                <a:spcPct val="50000"/>
              </a:spcBef>
              <a:buNone/>
            </a:pPr>
            <a:r>
              <a:rPr lang="es-ES" altLang="es-ES" sz="1600" b="1" dirty="0">
                <a:latin typeface="Palatino" pitchFamily="2" charset="77"/>
                <a:ea typeface="Palatino" pitchFamily="2" charset="77"/>
              </a:rPr>
              <a:t>General:</a:t>
            </a:r>
          </a:p>
          <a:p>
            <a:pPr>
              <a:spcBef>
                <a:spcPct val="50000"/>
              </a:spcBef>
            </a:pPr>
            <a:r>
              <a:rPr lang="es-ES" altLang="es-ES" sz="1600" dirty="0">
                <a:latin typeface="Palatino" pitchFamily="2" charset="77"/>
                <a:ea typeface="Palatino" pitchFamily="2" charset="77"/>
              </a:rPr>
              <a:t>*Si persiste dolor: Paracetamol 500mg / 6-8 horas                 </a:t>
            </a:r>
          </a:p>
          <a:p>
            <a:pPr>
              <a:spcBef>
                <a:spcPct val="50000"/>
              </a:spcBef>
            </a:pPr>
            <a:r>
              <a:rPr lang="es-ES" altLang="es-ES" sz="1600" dirty="0">
                <a:latin typeface="Palatino" pitchFamily="2" charset="77"/>
                <a:ea typeface="Palatino" pitchFamily="2" charset="77"/>
              </a:rPr>
              <a:t>*Molestias gástricas: Omeprazol 20mg / 24 horas 	</a:t>
            </a:r>
          </a:p>
          <a:p>
            <a:pPr>
              <a:spcBef>
                <a:spcPct val="50000"/>
              </a:spcBef>
            </a:pPr>
            <a:endParaRPr lang="es-ES" altLang="es-ES" sz="1600" dirty="0">
              <a:latin typeface="Palatino" pitchFamily="2" charset="77"/>
              <a:ea typeface="Palatino" pitchFamily="2" charset="77"/>
            </a:endParaRPr>
          </a:p>
          <a:p>
            <a:pPr marL="0" indent="0" eaLnBrk="1" hangingPunct="1">
              <a:spcBef>
                <a:spcPct val="50000"/>
              </a:spcBef>
              <a:buNone/>
            </a:pPr>
            <a:endParaRPr lang="es-ES" altLang="es-ES" sz="1600" dirty="0">
              <a:latin typeface="Palatino" pitchFamily="2" charset="77"/>
              <a:ea typeface="Palatino" pitchFamily="2" charset="77"/>
            </a:endParaRPr>
          </a:p>
        </p:txBody>
      </p:sp>
      <p:pic>
        <p:nvPicPr>
          <p:cNvPr id="2" name="Picture 7">
            <a:extLst>
              <a:ext uri="{FF2B5EF4-FFF2-40B4-BE49-F238E27FC236}">
                <a16:creationId xmlns:a16="http://schemas.microsoft.com/office/drawing/2014/main" id="{C0BFEBA5-D938-8A79-FF42-E10A8D9EB0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561159"/>
            <a:ext cx="2480152" cy="286784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CFFF7072-C998-FFC0-784F-776CDD15279D}"/>
              </a:ext>
            </a:extLst>
          </p:cNvPr>
          <p:cNvSpPr/>
          <p:nvPr/>
        </p:nvSpPr>
        <p:spPr>
          <a:xfrm rot="5400000" flipH="1">
            <a:off x="1417301" y="279378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75610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58AEBEE-BFDB-56B2-039B-8116C3F8393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10" name="Rectángulo 9">
            <a:extLst>
              <a:ext uri="{FF2B5EF4-FFF2-40B4-BE49-F238E27FC236}">
                <a16:creationId xmlns:a16="http://schemas.microsoft.com/office/drawing/2014/main" id="{14E00CDB-ACF6-DE72-9868-97677A125C57}"/>
              </a:ext>
            </a:extLst>
          </p:cNvPr>
          <p:cNvSpPr/>
          <p:nvPr/>
        </p:nvSpPr>
        <p:spPr>
          <a:xfrm flipH="1">
            <a:off x="4504707" y="522915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angle 3">
            <a:extLst>
              <a:ext uri="{FF2B5EF4-FFF2-40B4-BE49-F238E27FC236}">
                <a16:creationId xmlns:a16="http://schemas.microsoft.com/office/drawing/2014/main" id="{B4923611-FB00-F5FB-F9EB-0EC4B35902A6}"/>
              </a:ext>
            </a:extLst>
          </p:cNvPr>
          <p:cNvSpPr txBox="1">
            <a:spLocks/>
          </p:cNvSpPr>
          <p:nvPr/>
        </p:nvSpPr>
        <p:spPr>
          <a:xfrm>
            <a:off x="5191399" y="2552564"/>
            <a:ext cx="3461085" cy="12715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50000"/>
              </a:spcBef>
              <a:buClr>
                <a:srgbClr val="FF0000"/>
              </a:buClr>
            </a:pPr>
            <a:r>
              <a:rPr lang="es-ES" altLang="es-ES" sz="1800" dirty="0">
                <a:solidFill>
                  <a:schemeClr val="bg1">
                    <a:lumMod val="75000"/>
                  </a:schemeClr>
                </a:solidFill>
                <a:latin typeface="Palatino" pitchFamily="2" charset="77"/>
                <a:ea typeface="Palatino" pitchFamily="2" charset="77"/>
              </a:rPr>
              <a:t>Manejo farmacológico pre y post quirúrgico en implantología </a:t>
            </a:r>
          </a:p>
          <a:p>
            <a:pPr>
              <a:spcBef>
                <a:spcPct val="50000"/>
              </a:spcBef>
              <a:buClr>
                <a:srgbClr val="FF0000"/>
              </a:buClr>
            </a:pPr>
            <a:r>
              <a:rPr lang="es-ES" altLang="es-ES" sz="1800" dirty="0">
                <a:latin typeface="Palatino" pitchFamily="2" charset="77"/>
                <a:ea typeface="Palatino" pitchFamily="2" charset="77"/>
              </a:rPr>
              <a:t>Manejo de la implicaciones médicas en el paciente </a:t>
            </a:r>
            <a:r>
              <a:rPr lang="es-ES" altLang="es-ES" sz="1800" dirty="0" err="1">
                <a:latin typeface="Palatino" pitchFamily="2" charset="77"/>
                <a:ea typeface="Palatino" pitchFamily="2" charset="77"/>
              </a:rPr>
              <a:t>implantológico</a:t>
            </a:r>
            <a:endParaRPr lang="es-ES" altLang="es-ES" sz="1800" dirty="0">
              <a:latin typeface="Palatino" pitchFamily="2" charset="77"/>
              <a:ea typeface="Palatino" pitchFamily="2" charset="77"/>
            </a:endParaRPr>
          </a:p>
          <a:p>
            <a:pPr eaLnBrk="1" hangingPunct="1">
              <a:spcBef>
                <a:spcPct val="50000"/>
              </a:spcBef>
              <a:buClr>
                <a:srgbClr val="FF0000"/>
              </a:buClr>
            </a:pPr>
            <a:endParaRPr lang="es-ES" altLang="es-ES" sz="1800" dirty="0">
              <a:latin typeface="Palatino" pitchFamily="2" charset="77"/>
              <a:ea typeface="Palatino" pitchFamily="2" charset="77"/>
            </a:endParaRPr>
          </a:p>
        </p:txBody>
      </p:sp>
      <p:pic>
        <p:nvPicPr>
          <p:cNvPr id="2" name="Picture 9" descr="QxMaxilarIturriagaD8b">
            <a:extLst>
              <a:ext uri="{FF2B5EF4-FFF2-40B4-BE49-F238E27FC236}">
                <a16:creationId xmlns:a16="http://schemas.microsoft.com/office/drawing/2014/main" id="{0B6EAC1F-D263-52D1-301B-67FD7FBFCD9B}"/>
              </a:ext>
            </a:extLst>
          </p:cNvPr>
          <p:cNvPicPr>
            <a:picLocks noChangeAspect="1" noChangeArrowheads="1"/>
          </p:cNvPicPr>
          <p:nvPr/>
        </p:nvPicPr>
        <p:blipFill rotWithShape="1">
          <a:blip r:embed="rId3">
            <a:lum bright="-6000" contrast="-36000"/>
            <a:grayscl/>
            <a:extLst>
              <a:ext uri="{28A0092B-C50C-407E-A947-70E740481C1C}">
                <a14:useLocalDpi xmlns:a14="http://schemas.microsoft.com/office/drawing/2010/main" val="0"/>
              </a:ext>
            </a:extLst>
          </a:blip>
          <a:srcRect l="27362" t="9180" r="23954" b="588"/>
          <a:stretch/>
        </p:blipFill>
        <p:spPr bwMode="auto">
          <a:xfrm>
            <a:off x="0" y="553812"/>
            <a:ext cx="4639292" cy="630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3176084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973264" y="1821393"/>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Bef>
                <a:spcPts val="0"/>
              </a:spcBef>
              <a:buNone/>
            </a:pPr>
            <a:r>
              <a:rPr lang="es-ES" altLang="es-ES" sz="2000" b="1" dirty="0">
                <a:latin typeface="Palatino" pitchFamily="2" charset="77"/>
                <a:ea typeface="Palatino" pitchFamily="2" charset="77"/>
              </a:rPr>
              <a:t>Entendemos por manejo de las implicaciones médicas en el</a:t>
            </a:r>
          </a:p>
          <a:p>
            <a:pPr eaLnBrk="1" hangingPunct="1">
              <a:lnSpc>
                <a:spcPct val="100000"/>
              </a:lnSpc>
              <a:spcBef>
                <a:spcPts val="0"/>
              </a:spcBef>
              <a:buNone/>
            </a:pPr>
            <a:r>
              <a:rPr lang="es-ES" altLang="es-ES" sz="2000" b="1" dirty="0">
                <a:latin typeface="Palatino" pitchFamily="2" charset="77"/>
                <a:ea typeface="Palatino" pitchFamily="2" charset="77"/>
              </a:rPr>
              <a:t>paciente </a:t>
            </a:r>
            <a:r>
              <a:rPr lang="es-ES" altLang="es-ES" sz="2000" b="1" dirty="0" err="1">
                <a:latin typeface="Palatino" pitchFamily="2" charset="77"/>
                <a:ea typeface="Palatino" pitchFamily="2" charset="77"/>
              </a:rPr>
              <a:t>implantológico</a:t>
            </a:r>
            <a:r>
              <a:rPr lang="es-ES" altLang="es-ES" sz="2000" b="1" dirty="0">
                <a:latin typeface="Palatino" pitchFamily="2" charset="77"/>
                <a:ea typeface="Palatino" pitchFamily="2" charset="77"/>
              </a:rPr>
              <a:t>, el control farmacológico  de  la </a:t>
            </a:r>
          </a:p>
          <a:p>
            <a:pPr eaLnBrk="1" hangingPunct="1">
              <a:lnSpc>
                <a:spcPct val="100000"/>
              </a:lnSpc>
              <a:spcBef>
                <a:spcPts val="0"/>
              </a:spcBef>
              <a:buNone/>
            </a:pPr>
            <a:r>
              <a:rPr lang="es-ES" altLang="es-ES" sz="2000" b="1" dirty="0">
                <a:latin typeface="Palatino" pitchFamily="2" charset="77"/>
                <a:ea typeface="Palatino" pitchFamily="2" charset="77"/>
              </a:rPr>
              <a:t>patología  previa  que este presenta. Haremos aquí un breve </a:t>
            </a:r>
          </a:p>
          <a:p>
            <a:pPr eaLnBrk="1" hangingPunct="1">
              <a:lnSpc>
                <a:spcPct val="100000"/>
              </a:lnSpc>
              <a:spcBef>
                <a:spcPts val="0"/>
              </a:spcBef>
              <a:buNone/>
            </a:pPr>
            <a:r>
              <a:rPr lang="es-ES" altLang="es-ES" sz="2000" b="1" dirty="0">
                <a:latin typeface="Palatino" pitchFamily="2" charset="77"/>
                <a:ea typeface="Palatino" pitchFamily="2" charset="77"/>
              </a:rPr>
              <a:t>resumen  de  las  situaciones más frecuentes:</a:t>
            </a:r>
          </a:p>
          <a:p>
            <a:pPr eaLnBrk="1" hangingPunct="1">
              <a:lnSpc>
                <a:spcPct val="100000"/>
              </a:lnSpc>
              <a:spcBef>
                <a:spcPts val="0"/>
              </a:spcBef>
              <a:buNone/>
            </a:pPr>
            <a:endParaRPr lang="es-ES" altLang="es-ES" sz="2000" b="1" dirty="0">
              <a:solidFill>
                <a:srgbClr val="FF0000"/>
              </a:solidFill>
              <a:latin typeface="Palatino" pitchFamily="2" charset="77"/>
              <a:ea typeface="Palatino" pitchFamily="2" charset="77"/>
            </a:endParaRPr>
          </a:p>
          <a:p>
            <a:pPr eaLnBrk="1" hangingPunct="1">
              <a:lnSpc>
                <a:spcPct val="100000"/>
              </a:lnSpc>
              <a:spcBef>
                <a:spcPts val="0"/>
              </a:spcBef>
              <a:buNone/>
            </a:pPr>
            <a:r>
              <a:rPr lang="es-ES" altLang="es-ES" sz="1800" b="1" dirty="0">
                <a:solidFill>
                  <a:srgbClr val="FF0000"/>
                </a:solidFill>
                <a:latin typeface="Palatino" pitchFamily="2" charset="77"/>
                <a:ea typeface="Palatino" pitchFamily="2" charset="77"/>
              </a:rPr>
              <a:t>Diabetes:  </a:t>
            </a:r>
            <a:r>
              <a:rPr lang="es-ES" altLang="es-ES" sz="1800" dirty="0">
                <a:latin typeface="Palatino" pitchFamily="2" charset="77"/>
                <a:ea typeface="Palatino" pitchFamily="2" charset="77"/>
              </a:rPr>
              <a:t>En los pacientes diabéticos debemos valorar 2 parámetros:</a:t>
            </a:r>
          </a:p>
          <a:p>
            <a:pPr eaLnBrk="1" hangingPunct="1">
              <a:lnSpc>
                <a:spcPct val="100000"/>
              </a:lnSpc>
              <a:spcBef>
                <a:spcPts val="0"/>
              </a:spcBef>
              <a:buNone/>
            </a:pPr>
            <a:endParaRPr lang="es-ES" altLang="es-ES" sz="1800" dirty="0">
              <a:latin typeface="Palatino" pitchFamily="2" charset="77"/>
              <a:ea typeface="Palatino" pitchFamily="2" charset="77"/>
            </a:endParaRPr>
          </a:p>
          <a:p>
            <a:pPr>
              <a:lnSpc>
                <a:spcPct val="100000"/>
              </a:lnSpc>
              <a:spcBef>
                <a:spcPts val="0"/>
              </a:spcBef>
            </a:pPr>
            <a:r>
              <a:rPr lang="es-ES" altLang="es-ES" sz="1800" dirty="0">
                <a:latin typeface="Palatino" pitchFamily="2" charset="77"/>
                <a:ea typeface="Palatino" pitchFamily="2" charset="77"/>
              </a:rPr>
              <a:t>Hemoglobina </a:t>
            </a:r>
            <a:r>
              <a:rPr lang="es-ES" altLang="es-ES" sz="1800" dirty="0" err="1">
                <a:latin typeface="Palatino" pitchFamily="2" charset="77"/>
                <a:ea typeface="Palatino" pitchFamily="2" charset="77"/>
              </a:rPr>
              <a:t>Glicosilda</a:t>
            </a:r>
            <a:r>
              <a:rPr lang="es-ES" altLang="es-ES" sz="1800" dirty="0">
                <a:latin typeface="Palatino" pitchFamily="2" charset="77"/>
                <a:ea typeface="Palatino" pitchFamily="2" charset="77"/>
              </a:rPr>
              <a:t> (nos indica el control de su glucemia en el </a:t>
            </a:r>
          </a:p>
          <a:p>
            <a:pPr marL="0" indent="0">
              <a:lnSpc>
                <a:spcPct val="100000"/>
              </a:lnSpc>
              <a:spcBef>
                <a:spcPts val="0"/>
              </a:spcBef>
              <a:buNone/>
            </a:pPr>
            <a:r>
              <a:rPr lang="es-ES" altLang="es-ES" sz="1800" dirty="0">
                <a:latin typeface="Palatino" pitchFamily="2" charset="77"/>
                <a:ea typeface="Palatino" pitchFamily="2" charset="77"/>
              </a:rPr>
              <a:t>último mes). Si es inferior a 8 podemos actuar sin problemas. 	 </a:t>
            </a:r>
          </a:p>
          <a:p>
            <a:pPr>
              <a:lnSpc>
                <a:spcPct val="100000"/>
              </a:lnSpc>
              <a:spcBef>
                <a:spcPts val="0"/>
              </a:spcBef>
            </a:pPr>
            <a:r>
              <a:rPr lang="es-ES" altLang="es-ES" sz="1800" dirty="0">
                <a:latin typeface="Palatino" pitchFamily="2" charset="77"/>
                <a:ea typeface="Palatino" pitchFamily="2" charset="77"/>
              </a:rPr>
              <a:t>Glucemia: Si está por debajo de 206 podemos intervenir.</a:t>
            </a:r>
            <a:endParaRPr lang="es-ES" altLang="es-ES" sz="2000" b="1" dirty="0">
              <a:solidFill>
                <a:srgbClr val="FF0000"/>
              </a:solidFill>
              <a:latin typeface="Palatino" pitchFamily="2" charset="77"/>
              <a:ea typeface="Palatino" pitchFamily="2" charset="77"/>
            </a:endParaRPr>
          </a:p>
        </p:txBody>
      </p:sp>
    </p:spTree>
    <p:extLst>
      <p:ext uri="{BB962C8B-B14F-4D97-AF65-F5344CB8AC3E}">
        <p14:creationId xmlns:p14="http://schemas.microsoft.com/office/powerpoint/2010/main" val="714132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899" y="1498665"/>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Bef>
                <a:spcPts val="0"/>
              </a:spcBef>
              <a:buNone/>
            </a:pPr>
            <a:r>
              <a:rPr lang="es-ES" altLang="es-ES" sz="2000" b="1" dirty="0">
                <a:latin typeface="Palatino" pitchFamily="2" charset="77"/>
                <a:ea typeface="Palatino" pitchFamily="2" charset="77"/>
              </a:rPr>
              <a:t>Entendemos por manejo de las implicaciones médicas en el</a:t>
            </a:r>
          </a:p>
          <a:p>
            <a:pPr eaLnBrk="1" hangingPunct="1">
              <a:lnSpc>
                <a:spcPct val="100000"/>
              </a:lnSpc>
              <a:spcBef>
                <a:spcPts val="0"/>
              </a:spcBef>
              <a:buNone/>
            </a:pPr>
            <a:r>
              <a:rPr lang="es-ES" altLang="es-ES" sz="2000" b="1" dirty="0">
                <a:latin typeface="Palatino" pitchFamily="2" charset="77"/>
                <a:ea typeface="Palatino" pitchFamily="2" charset="77"/>
              </a:rPr>
              <a:t>paciente </a:t>
            </a:r>
            <a:r>
              <a:rPr lang="es-ES" altLang="es-ES" sz="2000" b="1" dirty="0" err="1">
                <a:latin typeface="Palatino" pitchFamily="2" charset="77"/>
                <a:ea typeface="Palatino" pitchFamily="2" charset="77"/>
              </a:rPr>
              <a:t>implantológico</a:t>
            </a:r>
            <a:r>
              <a:rPr lang="es-ES" altLang="es-ES" sz="2000" b="1" dirty="0">
                <a:latin typeface="Palatino" pitchFamily="2" charset="77"/>
                <a:ea typeface="Palatino" pitchFamily="2" charset="77"/>
              </a:rPr>
              <a:t>, el control farmacológico  de  la </a:t>
            </a:r>
          </a:p>
          <a:p>
            <a:pPr eaLnBrk="1" hangingPunct="1">
              <a:lnSpc>
                <a:spcPct val="100000"/>
              </a:lnSpc>
              <a:spcBef>
                <a:spcPts val="0"/>
              </a:spcBef>
              <a:buNone/>
            </a:pPr>
            <a:r>
              <a:rPr lang="es-ES" altLang="es-ES" sz="2000" b="1" dirty="0">
                <a:latin typeface="Palatino" pitchFamily="2" charset="77"/>
                <a:ea typeface="Palatino" pitchFamily="2" charset="77"/>
              </a:rPr>
              <a:t>patología  previa  que este presenta. Haremos aquí un breve </a:t>
            </a:r>
          </a:p>
          <a:p>
            <a:pPr eaLnBrk="1" hangingPunct="1">
              <a:lnSpc>
                <a:spcPct val="100000"/>
              </a:lnSpc>
              <a:spcBef>
                <a:spcPts val="0"/>
              </a:spcBef>
              <a:buNone/>
            </a:pPr>
            <a:r>
              <a:rPr lang="es-ES" altLang="es-ES" sz="2000" b="1" dirty="0">
                <a:latin typeface="Palatino" pitchFamily="2" charset="77"/>
                <a:ea typeface="Palatino" pitchFamily="2" charset="77"/>
              </a:rPr>
              <a:t>resumen  de  las  situaciones más frecuentes:</a:t>
            </a:r>
          </a:p>
          <a:p>
            <a:pPr eaLnBrk="1" hangingPunct="1">
              <a:lnSpc>
                <a:spcPct val="100000"/>
              </a:lnSpc>
              <a:spcBef>
                <a:spcPts val="0"/>
              </a:spcBef>
              <a:buNone/>
            </a:pPr>
            <a:endParaRPr lang="es-ES" altLang="es-ES" sz="2000" b="1" dirty="0">
              <a:solidFill>
                <a:srgbClr val="FF0000"/>
              </a:solidFill>
              <a:latin typeface="Palatino" pitchFamily="2" charset="77"/>
              <a:ea typeface="Palatino" pitchFamily="2" charset="77"/>
            </a:endParaRPr>
          </a:p>
          <a:p>
            <a:pPr>
              <a:lnSpc>
                <a:spcPct val="100000"/>
              </a:lnSpc>
              <a:spcBef>
                <a:spcPts val="0"/>
              </a:spcBef>
              <a:buNone/>
            </a:pPr>
            <a:r>
              <a:rPr lang="es-ES" altLang="es-ES" sz="1800" b="1" dirty="0">
                <a:solidFill>
                  <a:srgbClr val="FF0000"/>
                </a:solidFill>
                <a:latin typeface="Palatino" pitchFamily="2" charset="77"/>
                <a:ea typeface="Palatino" pitchFamily="2" charset="77"/>
              </a:rPr>
              <a:t>Paciente anticoagulado</a:t>
            </a:r>
          </a:p>
          <a:p>
            <a:pPr>
              <a:lnSpc>
                <a:spcPct val="100000"/>
              </a:lnSpc>
              <a:spcBef>
                <a:spcPts val="0"/>
              </a:spcBef>
              <a:buNone/>
            </a:pPr>
            <a:endParaRPr lang="es-ES" altLang="es-ES" sz="1800" b="1" dirty="0">
              <a:solidFill>
                <a:srgbClr val="FF0000"/>
              </a:solidFill>
              <a:latin typeface="Palatino" pitchFamily="2" charset="77"/>
              <a:ea typeface="Palatino" pitchFamily="2" charset="77"/>
            </a:endParaRPr>
          </a:p>
          <a:p>
            <a:pPr>
              <a:lnSpc>
                <a:spcPct val="100000"/>
              </a:lnSpc>
              <a:spcBef>
                <a:spcPts val="0"/>
              </a:spcBef>
            </a:pPr>
            <a:r>
              <a:rPr lang="es-ES" altLang="es-ES" sz="1800" dirty="0">
                <a:latin typeface="Palatino" pitchFamily="2" charset="77"/>
                <a:ea typeface="Palatino" pitchFamily="2" charset="77"/>
              </a:rPr>
              <a:t>Sintrom </a:t>
            </a:r>
            <a:r>
              <a:rPr lang="es-ES" altLang="es-ES" sz="1800" baseline="30000" dirty="0">
                <a:latin typeface="Palatino" pitchFamily="2" charset="77"/>
                <a:ea typeface="Palatino" pitchFamily="2" charset="77"/>
              </a:rPr>
              <a:t>®</a:t>
            </a:r>
            <a:r>
              <a:rPr lang="es-ES" altLang="es-ES" sz="1800" dirty="0">
                <a:latin typeface="Palatino" pitchFamily="2" charset="77"/>
                <a:ea typeface="Palatino" pitchFamily="2" charset="77"/>
              </a:rPr>
              <a:t>: Si  el  INR  es  inferior  a  2.5  se  puede  operar  aplicando exquisitas medidas hemostáticas: Cierre primario eficaz + compresión de la herida + </a:t>
            </a:r>
            <a:r>
              <a:rPr lang="es-ES" altLang="es-ES" sz="1800" dirty="0" err="1">
                <a:latin typeface="Palatino" pitchFamily="2" charset="77"/>
                <a:ea typeface="Palatino" pitchFamily="2" charset="77"/>
              </a:rPr>
              <a:t>antifibrinoliticos</a:t>
            </a:r>
            <a:r>
              <a:rPr lang="es-ES" altLang="es-ES" sz="1800" dirty="0">
                <a:latin typeface="Palatino" pitchFamily="2" charset="77"/>
                <a:ea typeface="Palatino" pitchFamily="2" charset="77"/>
              </a:rPr>
              <a:t> (</a:t>
            </a:r>
            <a:r>
              <a:rPr lang="es-ES" altLang="es-ES" sz="1800" dirty="0" err="1">
                <a:latin typeface="Palatino" pitchFamily="2" charset="77"/>
                <a:ea typeface="Palatino" pitchFamily="2" charset="77"/>
              </a:rPr>
              <a:t>Amchafibrin</a:t>
            </a:r>
            <a:r>
              <a:rPr lang="es-ES" altLang="es-ES" sz="1800" baseline="30000" dirty="0">
                <a:latin typeface="Palatino" pitchFamily="2" charset="77"/>
                <a:ea typeface="Palatino" pitchFamily="2" charset="77"/>
              </a:rPr>
              <a:t>®</a:t>
            </a:r>
            <a:r>
              <a:rPr lang="es-ES" altLang="es-ES" sz="1800" dirty="0">
                <a:latin typeface="Palatino" pitchFamily="2" charset="77"/>
                <a:ea typeface="Palatino" pitchFamily="2" charset="77"/>
              </a:rPr>
              <a:t>). 			</a:t>
            </a:r>
          </a:p>
          <a:p>
            <a:pPr>
              <a:lnSpc>
                <a:spcPct val="100000"/>
              </a:lnSpc>
              <a:spcBef>
                <a:spcPts val="0"/>
              </a:spcBef>
            </a:pPr>
            <a:r>
              <a:rPr lang="es-ES" altLang="es-ES" sz="1800" dirty="0">
                <a:latin typeface="Palatino" pitchFamily="2" charset="77"/>
                <a:ea typeface="Palatino" pitchFamily="2" charset="77"/>
              </a:rPr>
              <a:t>Con   INR   superiores   hay   que   cambiar   los   </a:t>
            </a:r>
            <a:r>
              <a:rPr lang="es-ES" altLang="es-ES" sz="1800" dirty="0" err="1">
                <a:latin typeface="Palatino" pitchFamily="2" charset="77"/>
                <a:ea typeface="Palatino" pitchFamily="2" charset="77"/>
              </a:rPr>
              <a:t>dicumarínicos</a:t>
            </a:r>
            <a:r>
              <a:rPr lang="es-ES" altLang="es-ES" sz="1800" dirty="0">
                <a:latin typeface="Palatino" pitchFamily="2" charset="77"/>
                <a:ea typeface="Palatino" pitchFamily="2" charset="77"/>
              </a:rPr>
              <a:t>   por heparina de acción rápida (</a:t>
            </a:r>
            <a:r>
              <a:rPr lang="es-ES" altLang="es-ES" sz="1800" dirty="0" err="1">
                <a:latin typeface="Palatino" pitchFamily="2" charset="77"/>
                <a:ea typeface="Palatino" pitchFamily="2" charset="77"/>
              </a:rPr>
              <a:t>Clexane</a:t>
            </a:r>
            <a:r>
              <a:rPr lang="es-ES" altLang="es-ES" sz="1800" baseline="30000" dirty="0">
                <a:latin typeface="Palatino" pitchFamily="2" charset="77"/>
                <a:ea typeface="Palatino" pitchFamily="2" charset="77"/>
              </a:rPr>
              <a:t>®</a:t>
            </a:r>
            <a:r>
              <a:rPr lang="es-ES" altLang="es-ES" sz="1800" dirty="0">
                <a:latin typeface="Palatino" pitchFamily="2" charset="77"/>
                <a:ea typeface="Palatino" pitchFamily="2" charset="77"/>
              </a:rPr>
              <a:t>) y emplear hemostasia 		</a:t>
            </a:r>
          </a:p>
          <a:p>
            <a:pPr>
              <a:lnSpc>
                <a:spcPct val="100000"/>
              </a:lnSpc>
              <a:spcBef>
                <a:spcPts val="0"/>
              </a:spcBef>
            </a:pPr>
            <a:r>
              <a:rPr lang="es-ES" altLang="es-ES" sz="1800" dirty="0">
                <a:latin typeface="Palatino" pitchFamily="2" charset="77"/>
                <a:ea typeface="Palatino" pitchFamily="2" charset="77"/>
              </a:rPr>
              <a:t>Si se están utilizando antiagregantes, como los  salicilatos,  podemos suspenderlos 4 días antes de la intervención. </a:t>
            </a:r>
          </a:p>
          <a:p>
            <a:pPr>
              <a:lnSpc>
                <a:spcPct val="100000"/>
              </a:lnSpc>
              <a:spcBef>
                <a:spcPts val="0"/>
              </a:spcBef>
              <a:buNone/>
            </a:pPr>
            <a:endParaRPr lang="es-ES" altLang="es-ES" sz="2000" b="1" dirty="0">
              <a:solidFill>
                <a:srgbClr val="FF0000"/>
              </a:solidFill>
              <a:latin typeface="Palatino" pitchFamily="2" charset="77"/>
              <a:ea typeface="Palatino" pitchFamily="2" charset="77"/>
            </a:endParaRPr>
          </a:p>
        </p:txBody>
      </p:sp>
    </p:spTree>
    <p:extLst>
      <p:ext uri="{BB962C8B-B14F-4D97-AF65-F5344CB8AC3E}">
        <p14:creationId xmlns:p14="http://schemas.microsoft.com/office/powerpoint/2010/main" val="2755591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899" y="1498665"/>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r>
              <a:rPr lang="es-ES" altLang="es-ES" sz="1800" dirty="0">
                <a:latin typeface="Palatino" pitchFamily="2" charset="77"/>
                <a:ea typeface="Palatino" pitchFamily="2" charset="77"/>
              </a:rPr>
              <a:t>El I.N.R. son las siglas de las palabras “Razón Normalizada Internacional” (en inglés, “International </a:t>
            </a:r>
            <a:r>
              <a:rPr lang="es-ES" altLang="es-ES" sz="1800" dirty="0" err="1">
                <a:latin typeface="Palatino" pitchFamily="2" charset="77"/>
                <a:ea typeface="Palatino" pitchFamily="2" charset="77"/>
              </a:rPr>
              <a:t>Normalized</a:t>
            </a:r>
            <a:r>
              <a:rPr lang="es-ES" altLang="es-ES" sz="1800" dirty="0">
                <a:latin typeface="Palatino" pitchFamily="2" charset="77"/>
                <a:ea typeface="Palatino" pitchFamily="2" charset="77"/>
              </a:rPr>
              <a:t> Ratio”), término adoptado por la Organización Mundial de la Salud, en el año 1982, para expresar el resultado de la determinación del tiempo de protrombina en todo el mundo.</a:t>
            </a:r>
          </a:p>
          <a:p>
            <a:pPr marL="0" indent="0" eaLnBrk="1" hangingPunct="1">
              <a:buNone/>
            </a:pPr>
            <a:endParaRPr lang="es-ES" altLang="es-ES" sz="1800" dirty="0">
              <a:latin typeface="Palatino" pitchFamily="2" charset="77"/>
              <a:ea typeface="Palatino" pitchFamily="2" charset="77"/>
            </a:endParaRPr>
          </a:p>
          <a:p>
            <a:pPr marL="0" indent="0" eaLnBrk="1" hangingPunct="1">
              <a:buNone/>
            </a:pPr>
            <a:r>
              <a:rPr lang="es-ES" altLang="es-ES" sz="1800" dirty="0">
                <a:latin typeface="Palatino" pitchFamily="2" charset="77"/>
                <a:ea typeface="Palatino" pitchFamily="2" charset="77"/>
              </a:rPr>
              <a:t>El I.N.R. es el cociente (razón, fracción o quebrado) entre el tiempo de protrombina del paciente y un tiempo protrombina control, y esa fracción elevada a un exponente (I.S.I.) (Índice de Sensibilidad Internacional), que puede ser igual o distinto para cada tromboplastina:</a:t>
            </a:r>
          </a:p>
          <a:p>
            <a:pPr marL="0" indent="0" eaLnBrk="1" hangingPunct="1">
              <a:buNone/>
            </a:pPr>
            <a:endParaRPr lang="es-ES" altLang="es-ES" sz="1800" dirty="0">
              <a:latin typeface="Palatino" pitchFamily="2" charset="77"/>
              <a:ea typeface="Palatino" pitchFamily="2" charset="77"/>
            </a:endParaRPr>
          </a:p>
          <a:p>
            <a:pPr marL="0" indent="0" eaLnBrk="1" hangingPunct="1">
              <a:buNone/>
            </a:pPr>
            <a:r>
              <a:rPr lang="es-ES" altLang="es-ES" sz="1800" b="1" dirty="0">
                <a:solidFill>
                  <a:srgbClr val="FF0000"/>
                </a:solidFill>
                <a:latin typeface="Palatino" pitchFamily="2" charset="77"/>
                <a:ea typeface="Palatino" pitchFamily="2" charset="77"/>
              </a:rPr>
              <a:t>I.N.R = (T. de protrombina del paciente/T. de protrombina control)I.S.I.</a:t>
            </a:r>
          </a:p>
        </p:txBody>
      </p:sp>
    </p:spTree>
    <p:extLst>
      <p:ext uri="{BB962C8B-B14F-4D97-AF65-F5344CB8AC3E}">
        <p14:creationId xmlns:p14="http://schemas.microsoft.com/office/powerpoint/2010/main" val="4623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717769" y="1572623"/>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r>
              <a:rPr lang="es-ES" altLang="es-ES" sz="2000" dirty="0">
                <a:latin typeface="Palatino" pitchFamily="2" charset="77"/>
                <a:ea typeface="Palatino" pitchFamily="2" charset="77"/>
              </a:rPr>
              <a:t>Todos los laboratorios fabricantes de “tromboplastina”, materia necesaria para obtener el “tiempo de protrombina control”, se han esforzado en obtener una “tromboplastina” que tenga un I.S.I. igual a la unidad o muy próximo a ella.</a:t>
            </a:r>
          </a:p>
          <a:p>
            <a:pPr marL="0" indent="0" eaLnBrk="1" hangingPunct="1">
              <a:buNone/>
            </a:pPr>
            <a:endParaRPr lang="es-ES" altLang="es-ES" sz="2000" dirty="0">
              <a:latin typeface="Palatino" pitchFamily="2" charset="77"/>
              <a:ea typeface="Palatino" pitchFamily="2" charset="77"/>
            </a:endParaRPr>
          </a:p>
          <a:p>
            <a:pPr marL="0" indent="0" eaLnBrk="1" hangingPunct="1">
              <a:buNone/>
            </a:pPr>
            <a:r>
              <a:rPr lang="es-ES" altLang="es-ES" sz="2000" dirty="0">
                <a:latin typeface="Palatino" pitchFamily="2" charset="77"/>
                <a:ea typeface="Palatino" pitchFamily="2" charset="77"/>
              </a:rPr>
              <a:t>Por consiguiente, si una fracción se eleva a un exponente (I.S.I.) que es igual a la unidad, esa fracción no varía, y en ese caso la fórmula sería:</a:t>
            </a:r>
          </a:p>
          <a:p>
            <a:pPr marL="0" indent="0" eaLnBrk="1" hangingPunct="1">
              <a:buNone/>
            </a:pPr>
            <a:endParaRPr lang="es-ES" altLang="es-ES" sz="2000" dirty="0">
              <a:latin typeface="Palatino" pitchFamily="2" charset="77"/>
              <a:ea typeface="Palatino" pitchFamily="2" charset="77"/>
            </a:endParaRPr>
          </a:p>
          <a:p>
            <a:pPr marL="0" indent="0" eaLnBrk="1" hangingPunct="1">
              <a:buNone/>
            </a:pPr>
            <a:r>
              <a:rPr lang="es-ES" altLang="es-ES" sz="2000" b="1" dirty="0">
                <a:solidFill>
                  <a:srgbClr val="FF0000"/>
                </a:solidFill>
                <a:latin typeface="Palatino" pitchFamily="2" charset="77"/>
                <a:ea typeface="Palatino" pitchFamily="2" charset="77"/>
              </a:rPr>
              <a:t>I.N.R=(T. de </a:t>
            </a:r>
            <a:r>
              <a:rPr lang="es-ES" altLang="es-ES" sz="2000" b="1" dirty="0" err="1">
                <a:solidFill>
                  <a:srgbClr val="FF0000"/>
                </a:solidFill>
                <a:latin typeface="Palatino" pitchFamily="2" charset="77"/>
                <a:ea typeface="Palatino" pitchFamily="2" charset="77"/>
              </a:rPr>
              <a:t>prot</a:t>
            </a:r>
            <a:r>
              <a:rPr lang="es-ES" altLang="es-ES" sz="2000" b="1" dirty="0">
                <a:solidFill>
                  <a:srgbClr val="FF0000"/>
                </a:solidFill>
                <a:latin typeface="Palatino" pitchFamily="2" charset="77"/>
                <a:ea typeface="Palatino" pitchFamily="2" charset="77"/>
              </a:rPr>
              <a:t>. del </a:t>
            </a:r>
            <a:r>
              <a:rPr lang="es-ES" altLang="es-ES" sz="2000" b="1" dirty="0" err="1">
                <a:solidFill>
                  <a:srgbClr val="FF0000"/>
                </a:solidFill>
                <a:latin typeface="Palatino" pitchFamily="2" charset="77"/>
                <a:ea typeface="Palatino" pitchFamily="2" charset="77"/>
              </a:rPr>
              <a:t>pac</a:t>
            </a:r>
            <a:r>
              <a:rPr lang="es-ES" altLang="es-ES" sz="2000" b="1" dirty="0">
                <a:solidFill>
                  <a:srgbClr val="FF0000"/>
                </a:solidFill>
                <a:latin typeface="Palatino" pitchFamily="2" charset="77"/>
                <a:ea typeface="Palatino" pitchFamily="2" charset="77"/>
              </a:rPr>
              <a:t>./ T. de </a:t>
            </a:r>
            <a:r>
              <a:rPr lang="es-ES" altLang="es-ES" sz="2000" b="1" dirty="0" err="1">
                <a:solidFill>
                  <a:srgbClr val="FF0000"/>
                </a:solidFill>
                <a:latin typeface="Palatino" pitchFamily="2" charset="77"/>
                <a:ea typeface="Palatino" pitchFamily="2" charset="77"/>
              </a:rPr>
              <a:t>prot</a:t>
            </a:r>
            <a:r>
              <a:rPr lang="es-ES" altLang="es-ES" sz="2000" b="1" dirty="0">
                <a:solidFill>
                  <a:srgbClr val="FF0000"/>
                </a:solidFill>
                <a:latin typeface="Palatino" pitchFamily="2" charset="77"/>
                <a:ea typeface="Palatino" pitchFamily="2" charset="77"/>
              </a:rPr>
              <a:t>. control)</a:t>
            </a:r>
          </a:p>
        </p:txBody>
      </p:sp>
    </p:spTree>
    <p:extLst>
      <p:ext uri="{BB962C8B-B14F-4D97-AF65-F5344CB8AC3E}">
        <p14:creationId xmlns:p14="http://schemas.microsoft.com/office/powerpoint/2010/main" val="3172493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697598" y="1310406"/>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r>
              <a:rPr lang="es-ES" altLang="es-ES" sz="1600" dirty="0">
                <a:latin typeface="Palatino" pitchFamily="2" charset="77"/>
                <a:ea typeface="Palatino" pitchFamily="2" charset="77"/>
              </a:rPr>
              <a:t>Supongamos que el “Tiempo de protrombina control”(es decir, el denominador), es de 20 segundos.</a:t>
            </a:r>
          </a:p>
          <a:p>
            <a:pPr marL="0" indent="0" eaLnBrk="1" hangingPunct="1">
              <a:buNone/>
            </a:pPr>
            <a:r>
              <a:rPr lang="es-ES" altLang="es-ES" sz="1600" dirty="0">
                <a:latin typeface="Palatino" pitchFamily="2" charset="77"/>
                <a:ea typeface="Palatino" pitchFamily="2" charset="77"/>
              </a:rPr>
              <a:t>Si hiciéramos el control a una persona normal, que no toma anticoagulantes, el “Tiempo de protrombina” de esa persona (que es el numerador de la fracción), estaría alrededor de 20 </a:t>
            </a:r>
            <a:r>
              <a:rPr lang="es-ES" altLang="es-ES" sz="1600" dirty="0" err="1">
                <a:latin typeface="Palatino" pitchFamily="2" charset="77"/>
                <a:ea typeface="Palatino" pitchFamily="2" charset="77"/>
              </a:rPr>
              <a:t>seg</a:t>
            </a:r>
            <a:r>
              <a:rPr lang="es-ES" altLang="es-ES" sz="1600" dirty="0">
                <a:latin typeface="Palatino" pitchFamily="2" charset="77"/>
                <a:ea typeface="Palatino" pitchFamily="2" charset="77"/>
              </a:rPr>
              <a:t>., que es el tiempo que tarda en coagular la gota de sangre obtenida.</a:t>
            </a:r>
          </a:p>
          <a:p>
            <a:pPr marL="0" indent="0" eaLnBrk="1" hangingPunct="1">
              <a:buNone/>
            </a:pPr>
            <a:r>
              <a:rPr lang="es-ES" altLang="es-ES" sz="1600" dirty="0">
                <a:latin typeface="Palatino" pitchFamily="2" charset="77"/>
                <a:ea typeface="Palatino" pitchFamily="2" charset="77"/>
              </a:rPr>
              <a:t>Por tanto, el I.N.R. de esa persona sería: I.N.R.= 20/20 = 1, lo que nos indica que el I.N.R. de una persona normal es 1.</a:t>
            </a:r>
          </a:p>
          <a:p>
            <a:pPr marL="0" indent="0" eaLnBrk="1" hangingPunct="1">
              <a:buNone/>
            </a:pPr>
            <a:r>
              <a:rPr lang="es-ES" altLang="es-ES" sz="1600" dirty="0">
                <a:latin typeface="Palatino" pitchFamily="2" charset="77"/>
                <a:ea typeface="Palatino" pitchFamily="2" charset="77"/>
              </a:rPr>
              <a:t>Pero en Medicina ocurre lo mismo con la estatura, la temperatura, etc., que la normalidad nunca es sólo una cifra exacta, sino que se encuentra dentro de unos límites y el I.N.R. normal está entre 0´8 y 1´2.</a:t>
            </a:r>
          </a:p>
          <a:p>
            <a:pPr marL="0" indent="0" eaLnBrk="1" hangingPunct="1">
              <a:buNone/>
            </a:pPr>
            <a:r>
              <a:rPr lang="es-ES" altLang="es-ES" sz="1600" dirty="0">
                <a:latin typeface="Palatino" pitchFamily="2" charset="77"/>
                <a:ea typeface="Palatino" pitchFamily="2" charset="77"/>
              </a:rPr>
              <a:t>Por tanto, como hemos visto, el I.N.R. se obtiene de una fracción en la que el numerador es el “Tiempo de protrombina del paciente”, que en el ejemplo, hemos dicho que era 20, y el denominador es el “Tiempo de protrombina control”, cuyo valor siempre es 20.</a:t>
            </a:r>
          </a:p>
          <a:p>
            <a:pPr marL="0" indent="0" eaLnBrk="1" hangingPunct="1">
              <a:buNone/>
            </a:pPr>
            <a:r>
              <a:rPr lang="es-ES" altLang="es-ES" sz="1600" dirty="0">
                <a:latin typeface="Palatino" pitchFamily="2" charset="77"/>
                <a:ea typeface="Palatino" pitchFamily="2" charset="77"/>
              </a:rPr>
              <a:t>Al dividir 20 entre 20, el cociente es 1, que es el I.N.R. de esa persona.</a:t>
            </a:r>
          </a:p>
        </p:txBody>
      </p:sp>
    </p:spTree>
    <p:extLst>
      <p:ext uri="{BB962C8B-B14F-4D97-AF65-F5344CB8AC3E}">
        <p14:creationId xmlns:p14="http://schemas.microsoft.com/office/powerpoint/2010/main" val="4186599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3896928" y="1358290"/>
            <a:ext cx="42351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2000" dirty="0">
                <a:solidFill>
                  <a:srgbClr val="FF0000"/>
                </a:solidFill>
                <a:latin typeface="Palatino" pitchFamily="2" charset="77"/>
                <a:ea typeface="Palatino" pitchFamily="2" charset="77"/>
              </a:rPr>
              <a:t>Manejo farmacológico pre y post quirúrgico en implantología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3691837" y="2182659"/>
            <a:ext cx="4440211" cy="36489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La revisión de la literatura concluye que no hay evidencias ni para recomendar ni para desaconsejar el empleo de antibióticos en la prevención de las  complicaciones y  fracasos  tras la realización de implantes dentales, debido a  la  ausencia  de  ensayos clínicos aleatorizados y controlados.</a:t>
            </a:r>
          </a:p>
          <a:p>
            <a:pPr marL="0" indent="0">
              <a:lnSpc>
                <a:spcPct val="80000"/>
              </a:lnSpc>
              <a:buClr>
                <a:srgbClr val="FF0000"/>
              </a:buClr>
              <a:buSzPct val="110000"/>
              <a:buNone/>
            </a:pPr>
            <a:endParaRPr lang="es-ES" altLang="es-ES" sz="1800" dirty="0">
              <a:latin typeface="Palatino" pitchFamily="2" charset="77"/>
              <a:ea typeface="Palatino" pitchFamily="2" charset="77"/>
            </a:endParaRPr>
          </a:p>
          <a:p>
            <a:pPr>
              <a:lnSpc>
                <a:spcPct val="80000"/>
              </a:lnSpc>
              <a:buClr>
                <a:srgbClr val="FF0000"/>
              </a:buClr>
              <a:buSzPct val="110000"/>
            </a:pPr>
            <a:r>
              <a:rPr lang="es-ES" altLang="es-ES" sz="1800" dirty="0">
                <a:latin typeface="Palatino" pitchFamily="2" charset="77"/>
                <a:ea typeface="Palatino" pitchFamily="2" charset="77"/>
              </a:rPr>
              <a:t>Por ello, la estrategia general de prescripción antibiótica en ambos  supuestos se  basa en acuerdos profesionales y en documentos de consenso. </a:t>
            </a:r>
          </a:p>
          <a:p>
            <a:pPr>
              <a:lnSpc>
                <a:spcPct val="80000"/>
              </a:lnSpc>
              <a:buClr>
                <a:srgbClr val="FF0000"/>
              </a:buClr>
              <a:buSzPct val="110000"/>
            </a:pPr>
            <a:endParaRPr lang="es-ES" altLang="es-ES" sz="1800" dirty="0">
              <a:latin typeface="Palatino" pitchFamily="2" charset="77"/>
              <a:ea typeface="Palatino" pitchFamily="2" charset="77"/>
            </a:endParaRPr>
          </a:p>
        </p:txBody>
      </p:sp>
      <p:pic>
        <p:nvPicPr>
          <p:cNvPr id="2" name="Picture 32">
            <a:extLst>
              <a:ext uri="{FF2B5EF4-FFF2-40B4-BE49-F238E27FC236}">
                <a16:creationId xmlns:a16="http://schemas.microsoft.com/office/drawing/2014/main" id="{0097CB2F-02CA-6C25-3E36-DBCABF3755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5238" t="35562" r="26875" b="22626"/>
          <a:stretch>
            <a:fillRect/>
          </a:stretch>
        </p:blipFill>
        <p:spPr bwMode="auto">
          <a:xfrm>
            <a:off x="1628775" y="1358290"/>
            <a:ext cx="1670050" cy="2879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33" descr="Track Plus2">
            <a:extLst>
              <a:ext uri="{FF2B5EF4-FFF2-40B4-BE49-F238E27FC236}">
                <a16:creationId xmlns:a16="http://schemas.microsoft.com/office/drawing/2014/main" id="{972E0240-C2B2-DE57-6A83-EB3987C630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2270" t="28397" r="36595" b="14075"/>
          <a:stretch>
            <a:fillRect/>
          </a:stretch>
        </p:blipFill>
        <p:spPr bwMode="auto">
          <a:xfrm>
            <a:off x="0" y="1358290"/>
            <a:ext cx="1579562" cy="2879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657552A5-8C4C-A87F-6944-53F48C780922}"/>
              </a:ext>
            </a:extLst>
          </p:cNvPr>
          <p:cNvSpPr/>
          <p:nvPr/>
        </p:nvSpPr>
        <p:spPr>
          <a:xfrm rot="5400000" flipH="1">
            <a:off x="1536876" y="3625809"/>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91450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697598" y="1673476"/>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r>
              <a:rPr lang="es-ES" altLang="es-ES" sz="1800" dirty="0">
                <a:latin typeface="Palatino" pitchFamily="2" charset="77"/>
                <a:ea typeface="Palatino" pitchFamily="2" charset="77"/>
              </a:rPr>
              <a:t>Si esa persona comienza a tomar un anticoagulante, al cabo de 4 días, que es cuando empieza a notarse su efecto, comenzará a alargarse el tiempo de coagulación de la sangre de ese paciente que era 20 </a:t>
            </a:r>
            <a:r>
              <a:rPr lang="es-ES" altLang="es-ES" sz="1800" dirty="0" err="1">
                <a:latin typeface="Palatino" pitchFamily="2" charset="77"/>
                <a:ea typeface="Palatino" pitchFamily="2" charset="77"/>
              </a:rPr>
              <a:t>seg</a:t>
            </a:r>
            <a:r>
              <a:rPr lang="es-ES" altLang="es-ES" sz="1800" dirty="0">
                <a:latin typeface="Palatino" pitchFamily="2" charset="77"/>
                <a:ea typeface="Palatino" pitchFamily="2" charset="77"/>
              </a:rPr>
              <a:t>.</a:t>
            </a:r>
          </a:p>
          <a:p>
            <a:pPr marL="0" indent="0" eaLnBrk="1" hangingPunct="1">
              <a:buNone/>
            </a:pPr>
            <a:r>
              <a:rPr lang="es-ES" altLang="es-ES" sz="1800" dirty="0">
                <a:latin typeface="Palatino" pitchFamily="2" charset="77"/>
                <a:ea typeface="Palatino" pitchFamily="2" charset="77"/>
              </a:rPr>
              <a:t>Si a los 5 </a:t>
            </a:r>
            <a:r>
              <a:rPr lang="es-ES" altLang="es-ES" sz="1800" dirty="0" err="1">
                <a:latin typeface="Palatino" pitchFamily="2" charset="77"/>
                <a:ea typeface="Palatino" pitchFamily="2" charset="77"/>
              </a:rPr>
              <a:t>ó</a:t>
            </a:r>
            <a:r>
              <a:rPr lang="es-ES" altLang="es-ES" sz="1800" dirty="0">
                <a:latin typeface="Palatino" pitchFamily="2" charset="77"/>
                <a:ea typeface="Palatino" pitchFamily="2" charset="77"/>
              </a:rPr>
              <a:t> 6 días le hacemos un control, comprobaremos que su tiempo de coagulación o de protrombina es superior a 20 </a:t>
            </a:r>
            <a:r>
              <a:rPr lang="es-ES" altLang="es-ES" sz="1800" dirty="0" err="1">
                <a:latin typeface="Palatino" pitchFamily="2" charset="77"/>
                <a:ea typeface="Palatino" pitchFamily="2" charset="77"/>
              </a:rPr>
              <a:t>seg</a:t>
            </a:r>
            <a:r>
              <a:rPr lang="es-ES" altLang="es-ES" sz="1800" dirty="0">
                <a:latin typeface="Palatino" pitchFamily="2" charset="77"/>
                <a:ea typeface="Palatino" pitchFamily="2" charset="77"/>
              </a:rPr>
              <a:t>. Si ha llegado a 30 </a:t>
            </a:r>
            <a:r>
              <a:rPr lang="es-ES" altLang="es-ES" sz="1800" dirty="0" err="1">
                <a:latin typeface="Palatino" pitchFamily="2" charset="77"/>
                <a:ea typeface="Palatino" pitchFamily="2" charset="77"/>
              </a:rPr>
              <a:t>seg</a:t>
            </a:r>
            <a:r>
              <a:rPr lang="es-ES" altLang="es-ES" sz="1800" dirty="0">
                <a:latin typeface="Palatino" pitchFamily="2" charset="77"/>
                <a:ea typeface="Palatino" pitchFamily="2" charset="77"/>
              </a:rPr>
              <a:t>. Su I.N.R. será ahora 30/20 = 1´5. </a:t>
            </a:r>
          </a:p>
          <a:p>
            <a:pPr marL="0" indent="0" eaLnBrk="1" hangingPunct="1">
              <a:buNone/>
            </a:pPr>
            <a:r>
              <a:rPr lang="es-ES" altLang="es-ES" sz="1800" dirty="0">
                <a:latin typeface="Palatino" pitchFamily="2" charset="77"/>
                <a:ea typeface="Palatino" pitchFamily="2" charset="77"/>
              </a:rPr>
              <a:t>Si el paciente sigue tomando el anticoagulante y el control lo hacemos a los 15 días, su tiempo de coagulación se habrá alargado más y si llegara a 40 </a:t>
            </a:r>
            <a:r>
              <a:rPr lang="es-ES" altLang="es-ES" sz="1800" dirty="0" err="1">
                <a:latin typeface="Palatino" pitchFamily="2" charset="77"/>
                <a:ea typeface="Palatino" pitchFamily="2" charset="77"/>
              </a:rPr>
              <a:t>seg</a:t>
            </a:r>
            <a:r>
              <a:rPr lang="es-ES" altLang="es-ES" sz="1800" dirty="0">
                <a:latin typeface="Palatino" pitchFamily="2" charset="77"/>
                <a:ea typeface="Palatino" pitchFamily="2" charset="77"/>
              </a:rPr>
              <a:t>., su I.N.R. sería 40/20 = 2.</a:t>
            </a:r>
          </a:p>
          <a:p>
            <a:pPr marL="0" indent="0" eaLnBrk="1" hangingPunct="1">
              <a:buNone/>
            </a:pPr>
            <a:r>
              <a:rPr lang="es-ES" altLang="es-ES" sz="1800" dirty="0">
                <a:latin typeface="Palatino" pitchFamily="2" charset="77"/>
                <a:ea typeface="Palatino" pitchFamily="2" charset="77"/>
              </a:rPr>
              <a:t>Si el tiempo de protrombina llega a 60 </a:t>
            </a:r>
            <a:r>
              <a:rPr lang="es-ES" altLang="es-ES" sz="1800" dirty="0" err="1">
                <a:latin typeface="Palatino" pitchFamily="2" charset="77"/>
                <a:ea typeface="Palatino" pitchFamily="2" charset="77"/>
              </a:rPr>
              <a:t>seg</a:t>
            </a:r>
            <a:r>
              <a:rPr lang="es-ES" altLang="es-ES" sz="1800" dirty="0">
                <a:latin typeface="Palatino" pitchFamily="2" charset="77"/>
                <a:ea typeface="Palatino" pitchFamily="2" charset="77"/>
              </a:rPr>
              <a:t>., su I.N.R. será 60/20 = 3, y así sucesivamente. Con las siglas INR se nos ofrece el resultado del control de la anticoagulación que hay que practicar a todos los pacientes anticoagulados</a:t>
            </a:r>
          </a:p>
        </p:txBody>
      </p:sp>
    </p:spTree>
    <p:extLst>
      <p:ext uri="{BB962C8B-B14F-4D97-AF65-F5344CB8AC3E}">
        <p14:creationId xmlns:p14="http://schemas.microsoft.com/office/powerpoint/2010/main" val="4198914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Rectangle 3">
            <a:extLst>
              <a:ext uri="{FF2B5EF4-FFF2-40B4-BE49-F238E27FC236}">
                <a16:creationId xmlns:a16="http://schemas.microsoft.com/office/drawing/2014/main" id="{0BF80214-3EE0-3E73-D8EB-D68A36EFFE53}"/>
              </a:ext>
            </a:extLst>
          </p:cNvPr>
          <p:cNvSpPr txBox="1">
            <a:spLocks/>
          </p:cNvSpPr>
          <p:nvPr/>
        </p:nvSpPr>
        <p:spPr>
          <a:xfrm>
            <a:off x="697598" y="1673476"/>
            <a:ext cx="7848005" cy="193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Entendemos por manejo de las implicaciones médicas en el paciente </a:t>
            </a:r>
            <a:r>
              <a:rPr lang="es-ES" altLang="es-ES" sz="1800" dirty="0" err="1">
                <a:latin typeface="Palatino" pitchFamily="2" charset="77"/>
                <a:ea typeface="Palatino" pitchFamily="2" charset="77"/>
              </a:rPr>
              <a:t>implantológico</a:t>
            </a:r>
            <a:r>
              <a:rPr lang="es-ES" altLang="es-ES" sz="1800" dirty="0">
                <a:latin typeface="Palatino" pitchFamily="2" charset="77"/>
                <a:ea typeface="Palatino" pitchFamily="2" charset="77"/>
              </a:rPr>
              <a:t>, el control farmacológico  de  la  patología  previa  que este presenta. Haremos aquí un breve  resumen  de  las  situaciones más frecuentes:</a:t>
            </a:r>
          </a:p>
          <a:p>
            <a:pPr marL="0" indent="0" eaLnBrk="1" hangingPunct="1">
              <a:spcBef>
                <a:spcPct val="50000"/>
              </a:spcBef>
              <a:buNone/>
            </a:pPr>
            <a:endParaRPr lang="es-ES" altLang="es-ES" sz="1800" dirty="0">
              <a:latin typeface="Palatino" pitchFamily="2" charset="77"/>
              <a:ea typeface="Palatino" pitchFamily="2" charset="77"/>
            </a:endParaRPr>
          </a:p>
          <a:p>
            <a:pPr marL="0" indent="0">
              <a:spcBef>
                <a:spcPct val="50000"/>
              </a:spcBef>
              <a:buNone/>
            </a:pPr>
            <a:r>
              <a:rPr lang="es-ES" altLang="es-ES" sz="1800" b="1" dirty="0">
                <a:solidFill>
                  <a:srgbClr val="FF0000"/>
                </a:solidFill>
                <a:latin typeface="Palatino" pitchFamily="2" charset="77"/>
                <a:ea typeface="Palatino" pitchFamily="2" charset="77"/>
              </a:rPr>
              <a:t>Paciente tratado con Bifosfonatos</a:t>
            </a:r>
            <a:r>
              <a:rPr lang="es-ES" altLang="es-ES" sz="1800" b="1" dirty="0">
                <a:latin typeface="Palatino" pitchFamily="2" charset="77"/>
                <a:ea typeface="Palatino" pitchFamily="2" charset="77"/>
              </a:rPr>
              <a:t> </a:t>
            </a:r>
            <a:r>
              <a:rPr lang="es-ES" altLang="es-ES" sz="1800" dirty="0"/>
              <a:t>							</a:t>
            </a:r>
          </a:p>
          <a:p>
            <a:pPr marL="0" indent="0" eaLnBrk="1" hangingPunct="1">
              <a:spcBef>
                <a:spcPct val="50000"/>
              </a:spcBef>
              <a:buNone/>
            </a:pP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982935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C2D5761-09C5-0F80-DF9D-B5B311CA7834}"/>
              </a:ext>
            </a:extLst>
          </p:cNvPr>
          <p:cNvPicPr>
            <a:picLocks noChangeAspect="1"/>
          </p:cNvPicPr>
          <p:nvPr/>
        </p:nvPicPr>
        <p:blipFill rotWithShape="1">
          <a:blip r:embed="rId2">
            <a:extLst>
              <a:ext uri="{28A0092B-C50C-407E-A947-70E740481C1C}">
                <a14:useLocalDpi xmlns:a14="http://schemas.microsoft.com/office/drawing/2010/main" val="0"/>
              </a:ext>
            </a:extLst>
          </a:blip>
          <a:srcRect l="14750" r="19989" b="4713"/>
          <a:stretch/>
        </p:blipFill>
        <p:spPr>
          <a:xfrm>
            <a:off x="0" y="0"/>
            <a:ext cx="6214754" cy="6858000"/>
          </a:xfrm>
          <a:prstGeom prst="rect">
            <a:avLst/>
          </a:prstGeom>
        </p:spPr>
      </p:pic>
      <p:pic>
        <p:nvPicPr>
          <p:cNvPr id="11" name="Imagen 10">
            <a:extLst>
              <a:ext uri="{FF2B5EF4-FFF2-40B4-BE49-F238E27FC236}">
                <a16:creationId xmlns:a16="http://schemas.microsoft.com/office/drawing/2014/main" id="{C7C98B88-7D62-4FA2-D3AC-49A436F97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167" y="928268"/>
            <a:ext cx="3906402" cy="2952328"/>
          </a:xfrm>
          <a:prstGeom prst="rect">
            <a:avLst/>
          </a:prstGeom>
        </p:spPr>
      </p:pic>
      <p:pic>
        <p:nvPicPr>
          <p:cNvPr id="13" name="Picture 59" descr="ucm_logo">
            <a:extLst>
              <a:ext uri="{FF2B5EF4-FFF2-40B4-BE49-F238E27FC236}">
                <a16:creationId xmlns:a16="http://schemas.microsoft.com/office/drawing/2014/main" id="{159B1458-9874-C36D-1320-E7491E7FF3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0085" y="161527"/>
            <a:ext cx="638951" cy="76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1 Título">
            <a:extLst>
              <a:ext uri="{FF2B5EF4-FFF2-40B4-BE49-F238E27FC236}">
                <a16:creationId xmlns:a16="http://schemas.microsoft.com/office/drawing/2014/main" id="{B26181B8-A598-7753-2CAD-4881D96F8328}"/>
              </a:ext>
            </a:extLst>
          </p:cNvPr>
          <p:cNvSpPr txBox="1">
            <a:spLocks/>
          </p:cNvSpPr>
          <p:nvPr/>
        </p:nvSpPr>
        <p:spPr>
          <a:xfrm>
            <a:off x="6146700" y="5947919"/>
            <a:ext cx="3223921" cy="8844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s-ES" sz="1800" b="1" dirty="0">
                <a:latin typeface="Palatino" pitchFamily="2" charset="77"/>
                <a:ea typeface="Palatino" pitchFamily="2" charset="77"/>
              </a:rPr>
              <a:t>Manejo </a:t>
            </a:r>
            <a:r>
              <a:rPr lang="es-ES" sz="1800" b="1" dirty="0" err="1">
                <a:latin typeface="Palatino" pitchFamily="2" charset="77"/>
                <a:ea typeface="Palatino" pitchFamily="2" charset="77"/>
              </a:rPr>
              <a:t>Famacológico</a:t>
            </a:r>
            <a:endParaRPr lang="es-ES" sz="1800" b="1" dirty="0">
              <a:latin typeface="Palatino" pitchFamily="2" charset="77"/>
              <a:ea typeface="Palatino" pitchFamily="2" charset="77"/>
            </a:endParaRPr>
          </a:p>
        </p:txBody>
      </p:sp>
    </p:spTree>
    <p:extLst>
      <p:ext uri="{BB962C8B-B14F-4D97-AF65-F5344CB8AC3E}">
        <p14:creationId xmlns:p14="http://schemas.microsoft.com/office/powerpoint/2010/main" val="1083435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4562860" y="1560513"/>
            <a:ext cx="42351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2000" dirty="0">
                <a:solidFill>
                  <a:srgbClr val="FF0000"/>
                </a:solidFill>
                <a:latin typeface="Palatino" pitchFamily="2" charset="77"/>
                <a:ea typeface="Palatino" pitchFamily="2" charset="77"/>
              </a:rPr>
              <a:t>Manejo farmacológico pre y post quirúrgico en implantología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4572000" y="2548478"/>
            <a:ext cx="4440211" cy="36489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b="1" dirty="0">
                <a:latin typeface="Palatino" pitchFamily="2" charset="77"/>
                <a:ea typeface="Palatino" pitchFamily="2" charset="77"/>
              </a:rPr>
              <a:t>Incidencia de Bacteriemias:</a:t>
            </a:r>
          </a:p>
          <a:p>
            <a:pPr marL="0" indent="0" eaLnBrk="1" hangingPunct="1">
              <a:spcBef>
                <a:spcPct val="50000"/>
              </a:spcBef>
              <a:buNone/>
            </a:pPr>
            <a:endParaRPr lang="es-ES" altLang="es-ES" sz="1800" dirty="0">
              <a:latin typeface="Palatino" pitchFamily="2" charset="77"/>
              <a:ea typeface="Palatino" pitchFamily="2" charset="77"/>
            </a:endParaRPr>
          </a:p>
          <a:p>
            <a:pPr eaLnBrk="1" hangingPunct="1">
              <a:spcBef>
                <a:spcPct val="50000"/>
              </a:spcBef>
            </a:pPr>
            <a:r>
              <a:rPr lang="es-ES" altLang="es-ES" sz="1800" dirty="0">
                <a:latin typeface="Palatino" pitchFamily="2" charset="77"/>
                <a:ea typeface="Palatino" pitchFamily="2" charset="77"/>
              </a:rPr>
              <a:t>Después de tratamientos dentales</a:t>
            </a:r>
          </a:p>
          <a:p>
            <a:pPr eaLnBrk="1" hangingPunct="1">
              <a:spcBef>
                <a:spcPct val="50000"/>
              </a:spcBef>
            </a:pPr>
            <a:r>
              <a:rPr lang="es-ES" altLang="es-ES" sz="1800" dirty="0">
                <a:latin typeface="Palatino" pitchFamily="2" charset="77"/>
                <a:ea typeface="Palatino" pitchFamily="2" charset="77"/>
              </a:rPr>
              <a:t>Extracción dental : 51-85  %</a:t>
            </a:r>
          </a:p>
          <a:p>
            <a:pPr eaLnBrk="1" hangingPunct="1">
              <a:spcBef>
                <a:spcPct val="50000"/>
              </a:spcBef>
            </a:pPr>
            <a:r>
              <a:rPr lang="es-ES" altLang="es-ES" sz="1800" dirty="0">
                <a:latin typeface="Palatino" pitchFamily="2" charset="77"/>
                <a:ea typeface="Palatino" pitchFamily="2" charset="77"/>
              </a:rPr>
              <a:t>Cirugía periodontal: 36-88 %</a:t>
            </a:r>
          </a:p>
          <a:p>
            <a:pPr eaLnBrk="1" hangingPunct="1">
              <a:spcBef>
                <a:spcPct val="50000"/>
              </a:spcBef>
            </a:pPr>
            <a:r>
              <a:rPr lang="es-ES" altLang="es-ES" sz="1800" dirty="0">
                <a:latin typeface="Palatino" pitchFamily="2" charset="77"/>
                <a:ea typeface="Palatino" pitchFamily="2" charset="77"/>
              </a:rPr>
              <a:t>Raspado y alisado: 8-80 %</a:t>
            </a:r>
          </a:p>
          <a:p>
            <a:pPr eaLnBrk="1" hangingPunct="1">
              <a:spcBef>
                <a:spcPct val="50000"/>
              </a:spcBef>
            </a:pPr>
            <a:r>
              <a:rPr lang="es-ES" altLang="es-ES" sz="1800" dirty="0">
                <a:latin typeface="Palatino" pitchFamily="2" charset="77"/>
                <a:ea typeface="Palatino" pitchFamily="2" charset="77"/>
              </a:rPr>
              <a:t>Profilaxis periodontal: 0-40 %</a:t>
            </a:r>
          </a:p>
          <a:p>
            <a:pPr eaLnBrk="1" hangingPunct="1">
              <a:spcBef>
                <a:spcPct val="50000"/>
              </a:spcBef>
            </a:pPr>
            <a:r>
              <a:rPr lang="es-ES" altLang="es-ES" sz="1800" dirty="0">
                <a:latin typeface="Palatino" pitchFamily="2" charset="77"/>
                <a:ea typeface="Palatino" pitchFamily="2" charset="77"/>
              </a:rPr>
              <a:t>Endodoncia 0-15%</a:t>
            </a:r>
          </a:p>
          <a:p>
            <a:pPr eaLnBrk="1" hangingPunct="1">
              <a:spcBef>
                <a:spcPct val="50000"/>
              </a:spcBef>
            </a:pPr>
            <a:endParaRPr lang="es-ES" altLang="es-ES" sz="1800" dirty="0">
              <a:latin typeface="Palatino" pitchFamily="2" charset="77"/>
              <a:ea typeface="Palatino" pitchFamily="2" charset="77"/>
            </a:endParaRPr>
          </a:p>
          <a:p>
            <a:pPr>
              <a:lnSpc>
                <a:spcPct val="80000"/>
              </a:lnSpc>
              <a:buClr>
                <a:srgbClr val="FF0000"/>
              </a:buClr>
              <a:buSzPct val="110000"/>
            </a:pPr>
            <a:endParaRPr lang="es-ES" altLang="es-ES" sz="1800" dirty="0">
              <a:latin typeface="Palatino" pitchFamily="2" charset="77"/>
              <a:ea typeface="Palatino" pitchFamily="2" charset="77"/>
            </a:endParaRPr>
          </a:p>
        </p:txBody>
      </p:sp>
      <p:pic>
        <p:nvPicPr>
          <p:cNvPr id="6" name="Picture 28" descr="ElevSenoIzdaGalanI3">
            <a:extLst>
              <a:ext uri="{FF2B5EF4-FFF2-40B4-BE49-F238E27FC236}">
                <a16:creationId xmlns:a16="http://schemas.microsoft.com/office/drawing/2014/main" id="{414257C6-39CF-89BE-F5EF-BBFC77AD6B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616" t="1573" r="17736"/>
          <a:stretch/>
        </p:blipFill>
        <p:spPr bwMode="auto">
          <a:xfrm>
            <a:off x="0" y="557402"/>
            <a:ext cx="4070838" cy="6300598"/>
          </a:xfrm>
          <a:prstGeom prst="rect">
            <a:avLst/>
          </a:prstGeom>
          <a:noFill/>
          <a:ln w="9525">
            <a:noFill/>
            <a:miter lim="800000"/>
            <a:headEnd/>
            <a:tailEnd/>
          </a:ln>
          <a:effectLst/>
        </p:spPr>
      </p:pic>
    </p:spTree>
    <p:extLst>
      <p:ext uri="{BB962C8B-B14F-4D97-AF65-F5344CB8AC3E}">
        <p14:creationId xmlns:p14="http://schemas.microsoft.com/office/powerpoint/2010/main" val="1929277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4562860" y="1560513"/>
            <a:ext cx="42351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2000" dirty="0">
                <a:solidFill>
                  <a:srgbClr val="FF0000"/>
                </a:solidFill>
                <a:latin typeface="Palatino" pitchFamily="2" charset="77"/>
                <a:ea typeface="Palatino" pitchFamily="2" charset="77"/>
              </a:rPr>
              <a:t>Manejo farmacológico pre y post quirúrgico en implantología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4572000" y="2548478"/>
            <a:ext cx="4440211" cy="36489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b="1" dirty="0">
                <a:latin typeface="Palatino" pitchFamily="2" charset="77"/>
                <a:ea typeface="Palatino" pitchFamily="2" charset="77"/>
              </a:rPr>
              <a:t>Tres conceptos diferentes:</a:t>
            </a:r>
          </a:p>
          <a:p>
            <a:pPr marL="0" indent="0" eaLnBrk="1" hangingPunct="1">
              <a:spcBef>
                <a:spcPct val="50000"/>
              </a:spcBef>
              <a:buNone/>
            </a:pPr>
            <a:endParaRPr lang="es-ES" altLang="es-ES" sz="1800" dirty="0">
              <a:latin typeface="Palatino" pitchFamily="2" charset="77"/>
              <a:ea typeface="Palatino" pitchFamily="2" charset="77"/>
            </a:endParaRPr>
          </a:p>
          <a:p>
            <a:pPr eaLnBrk="1" hangingPunct="1">
              <a:spcBef>
                <a:spcPct val="50000"/>
              </a:spcBef>
            </a:pPr>
            <a:r>
              <a:rPr lang="es-ES" altLang="es-ES" sz="1800" dirty="0">
                <a:latin typeface="Palatino" pitchFamily="2" charset="77"/>
                <a:ea typeface="Palatino" pitchFamily="2" charset="77"/>
              </a:rPr>
              <a:t>Profilaxis antibiótica</a:t>
            </a:r>
          </a:p>
          <a:p>
            <a:pPr eaLnBrk="1" hangingPunct="1">
              <a:spcBef>
                <a:spcPct val="50000"/>
              </a:spcBef>
            </a:pPr>
            <a:r>
              <a:rPr lang="es-ES" altLang="es-ES" sz="1800" dirty="0">
                <a:latin typeface="Palatino" pitchFamily="2" charset="77"/>
                <a:ea typeface="Palatino" pitchFamily="2" charset="77"/>
              </a:rPr>
              <a:t>Tratamiento profiláctico</a:t>
            </a:r>
          </a:p>
          <a:p>
            <a:pPr eaLnBrk="1" hangingPunct="1">
              <a:spcBef>
                <a:spcPct val="50000"/>
              </a:spcBef>
            </a:pPr>
            <a:r>
              <a:rPr lang="es-ES" altLang="es-ES" sz="1800" dirty="0">
                <a:latin typeface="Palatino" pitchFamily="2" charset="77"/>
                <a:ea typeface="Palatino" pitchFamily="2" charset="77"/>
              </a:rPr>
              <a:t>Tratamiento preventivo</a:t>
            </a:r>
          </a:p>
          <a:p>
            <a:pPr eaLnBrk="1" hangingPunct="1">
              <a:spcBef>
                <a:spcPct val="50000"/>
              </a:spcBef>
            </a:pPr>
            <a:endParaRPr lang="es-ES" altLang="es-ES" sz="1800" dirty="0">
              <a:latin typeface="Palatino" pitchFamily="2" charset="77"/>
              <a:ea typeface="Palatino" pitchFamily="2" charset="77"/>
            </a:endParaRPr>
          </a:p>
          <a:p>
            <a:pPr>
              <a:lnSpc>
                <a:spcPct val="80000"/>
              </a:lnSpc>
              <a:buClr>
                <a:srgbClr val="FF0000"/>
              </a:buClr>
              <a:buSzPct val="110000"/>
            </a:pPr>
            <a:endParaRPr lang="es-ES" altLang="es-ES" sz="1800" dirty="0">
              <a:latin typeface="Palatino" pitchFamily="2" charset="77"/>
              <a:ea typeface="Palatino" pitchFamily="2" charset="77"/>
            </a:endParaRPr>
          </a:p>
        </p:txBody>
      </p:sp>
      <p:pic>
        <p:nvPicPr>
          <p:cNvPr id="2" name="Picture 8" descr="IMG_7288">
            <a:extLst>
              <a:ext uri="{FF2B5EF4-FFF2-40B4-BE49-F238E27FC236}">
                <a16:creationId xmlns:a16="http://schemas.microsoft.com/office/drawing/2014/main" id="{5CE74BA1-D924-1804-BE94-34AB3C6D66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455" r="54800" b="22681"/>
          <a:stretch>
            <a:fillRect/>
          </a:stretch>
        </p:blipFill>
        <p:spPr bwMode="auto">
          <a:xfrm>
            <a:off x="-1" y="553899"/>
            <a:ext cx="3516923" cy="63094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792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4042540"/>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buNone/>
            </a:pPr>
            <a:r>
              <a:rPr lang="es-ES" altLang="es-ES" sz="2000" dirty="0">
                <a:solidFill>
                  <a:srgbClr val="FF0000"/>
                </a:solidFill>
                <a:latin typeface="Palatino" pitchFamily="2" charset="77"/>
                <a:ea typeface="Palatino" pitchFamily="2" charset="77"/>
              </a:rPr>
              <a:t>1. Profilaxis antibiótica</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654128"/>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Es  la administración  pre  o  peri   operatoria  de  un  antibiótico  para prevenir  una complicación infecciosa local y/o sistémica. </a:t>
            </a:r>
          </a:p>
          <a:p>
            <a:pPr marL="0" indent="0" eaLnBrk="1" hangingPunct="1">
              <a:spcBef>
                <a:spcPct val="50000"/>
              </a:spcBef>
              <a:buNone/>
            </a:pPr>
            <a:r>
              <a:rPr lang="es-ES" altLang="es-ES" sz="1800" dirty="0">
                <a:latin typeface="Palatino" pitchFamily="2" charset="77"/>
                <a:ea typeface="Palatino" pitchFamily="2" charset="77"/>
              </a:rPr>
              <a:t>La   infección   en   la  herida  quirúrgica  se  previene  creando  un  estado  de resistencia a los microorganismos mediante concentraciones  antibióticas  que eviten la proliferación y diseminación bacteriana.</a:t>
            </a:r>
          </a:p>
        </p:txBody>
      </p:sp>
      <p:pic>
        <p:nvPicPr>
          <p:cNvPr id="3" name="Picture 8" descr="AN1">
            <a:extLst>
              <a:ext uri="{FF2B5EF4-FFF2-40B4-BE49-F238E27FC236}">
                <a16:creationId xmlns:a16="http://schemas.microsoft.com/office/drawing/2014/main" id="{9C8918A8-B68D-9427-A06F-CD4A440151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443" t="12393" r="3816" b="20883"/>
          <a:stretch>
            <a:fillRect/>
          </a:stretch>
        </p:blipFill>
        <p:spPr bwMode="auto">
          <a:xfrm>
            <a:off x="0" y="539941"/>
            <a:ext cx="4751388" cy="286543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793172"/>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3290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4042540"/>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a:buNone/>
            </a:pPr>
            <a:r>
              <a:rPr lang="es-ES" altLang="es-ES" sz="2000" dirty="0">
                <a:solidFill>
                  <a:srgbClr val="FF0000"/>
                </a:solidFill>
                <a:latin typeface="Palatino" pitchFamily="2" charset="77"/>
                <a:ea typeface="Palatino" pitchFamily="2" charset="77"/>
              </a:rPr>
              <a:t>2. Tratamiento profiláctico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654128"/>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Es  la administración  post   operatoria  de  un  antibiótico  para prevenir  una complicación infecciosa local y/o sistémica. </a:t>
            </a:r>
          </a:p>
        </p:txBody>
      </p:sp>
      <p:pic>
        <p:nvPicPr>
          <p:cNvPr id="2" name="Picture 7" descr="AN4">
            <a:extLst>
              <a:ext uri="{FF2B5EF4-FFF2-40B4-BE49-F238E27FC236}">
                <a16:creationId xmlns:a16="http://schemas.microsoft.com/office/drawing/2014/main" id="{F46F71C3-50A7-37DA-D19F-DA209DFFC2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0" t="11816" r="4256" b="14261"/>
          <a:stretch>
            <a:fillRect/>
          </a:stretch>
        </p:blipFill>
        <p:spPr bwMode="auto">
          <a:xfrm>
            <a:off x="0" y="549848"/>
            <a:ext cx="4751388" cy="29464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88408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36920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N11">
            <a:extLst>
              <a:ext uri="{FF2B5EF4-FFF2-40B4-BE49-F238E27FC236}">
                <a16:creationId xmlns:a16="http://schemas.microsoft.com/office/drawing/2014/main" id="{F1A8A815-39F7-88B4-2996-02FA037DDED5}"/>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l="29169" t="25502" r="34392" b="42888"/>
          <a:stretch>
            <a:fillRect/>
          </a:stretch>
        </p:blipFill>
        <p:spPr bwMode="auto">
          <a:xfrm>
            <a:off x="0" y="543127"/>
            <a:ext cx="4527071" cy="29456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837404"/>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a:buNone/>
            </a:pPr>
            <a:r>
              <a:rPr lang="es-ES" altLang="es-ES" sz="2000" dirty="0">
                <a:solidFill>
                  <a:srgbClr val="FF0000"/>
                </a:solidFill>
                <a:latin typeface="Palatino" pitchFamily="2" charset="77"/>
                <a:ea typeface="Palatino" pitchFamily="2" charset="77"/>
              </a:rPr>
              <a:t>3. Tratamiento preventivo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350379"/>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Es  la administración pre,  peri y/o post  operatoria  de  una serie de fármacos destinados a prevenir complicaciones locales y/o sistémicas en implantología. </a:t>
            </a:r>
          </a:p>
          <a:p>
            <a:pPr marL="0" indent="0" eaLnBrk="1" hangingPunct="1">
              <a:spcBef>
                <a:spcPct val="50000"/>
              </a:spcBef>
              <a:buNone/>
            </a:pPr>
            <a:r>
              <a:rPr lang="es-ES" altLang="es-ES" sz="1800" dirty="0">
                <a:latin typeface="Palatino" pitchFamily="2" charset="77"/>
                <a:ea typeface="Palatino" pitchFamily="2" charset="77"/>
              </a:rPr>
              <a:t>Los fármacos más empleados son:</a:t>
            </a:r>
          </a:p>
          <a:p>
            <a:pPr eaLnBrk="1" hangingPunct="1">
              <a:spcBef>
                <a:spcPct val="50000"/>
              </a:spcBef>
            </a:pPr>
            <a:r>
              <a:rPr lang="es-ES" altLang="es-ES" sz="1800" dirty="0">
                <a:latin typeface="Palatino" pitchFamily="2" charset="77"/>
                <a:ea typeface="Palatino" pitchFamily="2" charset="77"/>
              </a:rPr>
              <a:t>Ansiolíticos</a:t>
            </a:r>
          </a:p>
          <a:p>
            <a:pPr eaLnBrk="1" hangingPunct="1">
              <a:spcBef>
                <a:spcPct val="50000"/>
              </a:spcBef>
            </a:pPr>
            <a:r>
              <a:rPr lang="es-ES" altLang="es-ES" sz="1800" dirty="0">
                <a:latin typeface="Palatino" pitchFamily="2" charset="77"/>
                <a:ea typeface="Palatino" pitchFamily="2" charset="77"/>
              </a:rPr>
              <a:t>Antiinflamatorios</a:t>
            </a:r>
          </a:p>
          <a:p>
            <a:pPr marL="0" indent="0" eaLnBrk="1" hangingPunct="1">
              <a:spcBef>
                <a:spcPct val="50000"/>
              </a:spcBef>
              <a:buNone/>
            </a:pPr>
            <a:endParaRPr lang="es-ES" altLang="es-ES" sz="18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88408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82DD152F-A0DF-B4E0-EE67-F47C0D6E7DB4}"/>
              </a:ext>
            </a:extLst>
          </p:cNvPr>
          <p:cNvSpPr txBox="1"/>
          <p:nvPr/>
        </p:nvSpPr>
        <p:spPr>
          <a:xfrm>
            <a:off x="3390314" y="5592610"/>
            <a:ext cx="3270738" cy="784830"/>
          </a:xfrm>
          <a:prstGeom prst="rect">
            <a:avLst/>
          </a:prstGeom>
          <a:noFill/>
        </p:spPr>
        <p:txBody>
          <a:bodyPr wrap="square">
            <a:spAutoFit/>
          </a:bodyPr>
          <a:lstStyle/>
          <a:p>
            <a:pPr marL="285750" indent="-285750" eaLnBrk="1" hangingPunct="1">
              <a:spcBef>
                <a:spcPct val="50000"/>
              </a:spcBef>
              <a:buFont typeface="Arial" panose="020B0604020202020204" pitchFamily="34" charset="0"/>
              <a:buChar char="•"/>
            </a:pPr>
            <a:r>
              <a:rPr lang="es-ES" altLang="es-ES" sz="1800" dirty="0">
                <a:latin typeface="Palatino" pitchFamily="2" charset="77"/>
                <a:ea typeface="Palatino" pitchFamily="2" charset="77"/>
              </a:rPr>
              <a:t>Analgésicos 			</a:t>
            </a:r>
          </a:p>
          <a:p>
            <a:pPr marL="285750" indent="-285750" eaLnBrk="1" hangingPunct="1">
              <a:spcBef>
                <a:spcPct val="50000"/>
              </a:spcBef>
              <a:buFont typeface="Arial" panose="020B0604020202020204" pitchFamily="34" charset="0"/>
              <a:buChar char="•"/>
            </a:pPr>
            <a:r>
              <a:rPr lang="es-ES" altLang="es-ES" sz="1800" dirty="0">
                <a:latin typeface="Palatino" pitchFamily="2" charset="77"/>
                <a:ea typeface="Palatino" pitchFamily="2" charset="77"/>
              </a:rPr>
              <a:t>Antibióticos</a:t>
            </a:r>
          </a:p>
        </p:txBody>
      </p:sp>
    </p:spTree>
    <p:extLst>
      <p:ext uri="{BB962C8B-B14F-4D97-AF65-F5344CB8AC3E}">
        <p14:creationId xmlns:p14="http://schemas.microsoft.com/office/powerpoint/2010/main" val="2709970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4A889AB8-9762-3D3A-41B0-C9240B8A225E}"/>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t="23640" r="14546" b="20534"/>
          <a:stretch>
            <a:fillRect/>
          </a:stretch>
        </p:blipFill>
        <p:spPr bwMode="auto">
          <a:xfrm>
            <a:off x="0" y="543316"/>
            <a:ext cx="7012450" cy="24772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802761" y="3570058"/>
            <a:ext cx="4235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eaLnBrk="1" hangingPunct="1">
              <a:spcBef>
                <a:spcPct val="50000"/>
              </a:spcBef>
              <a:buNone/>
            </a:pPr>
            <a:r>
              <a:rPr lang="es-ES" altLang="es-ES" sz="2000" dirty="0">
                <a:solidFill>
                  <a:srgbClr val="FF0000"/>
                </a:solidFill>
                <a:latin typeface="Palatino" pitchFamily="2" charset="77"/>
                <a:ea typeface="Palatino" pitchFamily="2" charset="77"/>
              </a:rPr>
              <a:t>Profilaxis antibiótica </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811901" y="4083033"/>
            <a:ext cx="7469944" cy="181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50000"/>
              </a:spcBef>
              <a:buNone/>
            </a:pPr>
            <a:r>
              <a:rPr lang="es-ES" altLang="es-ES" sz="1800" dirty="0">
                <a:latin typeface="Palatino" pitchFamily="2" charset="77"/>
                <a:ea typeface="Palatino" pitchFamily="2" charset="77"/>
              </a:rPr>
              <a:t>El objetivo de la profilaxis es alcanzar niveles  altos  de  antibiótico  en  suero durante el proceso quirúrgico, y durante unas horas más tras el  cierre  de  la incisión.</a:t>
            </a:r>
          </a:p>
          <a:p>
            <a:pPr marL="0" indent="0" eaLnBrk="1" hangingPunct="1">
              <a:spcBef>
                <a:spcPct val="50000"/>
              </a:spcBef>
              <a:buNone/>
            </a:pPr>
            <a:r>
              <a:rPr lang="es-ES" altLang="es-ES" sz="1800" dirty="0">
                <a:latin typeface="Palatino" pitchFamily="2" charset="77"/>
                <a:ea typeface="Palatino" pitchFamily="2" charset="77"/>
              </a:rPr>
              <a:t>La pauta más recomendada es el empleo de  una  sola dosis  de  amoxicilina / ácido clavulánico (2000/125 </a:t>
            </a:r>
            <a:r>
              <a:rPr lang="es-ES" altLang="es-ES" sz="1800" dirty="0" err="1">
                <a:latin typeface="Palatino" pitchFamily="2" charset="77"/>
                <a:ea typeface="Palatino" pitchFamily="2" charset="77"/>
              </a:rPr>
              <a:t>mgr</a:t>
            </a:r>
            <a:r>
              <a:rPr lang="es-ES" altLang="es-ES" sz="1800" dirty="0">
                <a:latin typeface="Palatino" pitchFamily="2" charset="77"/>
                <a:ea typeface="Palatino" pitchFamily="2" charset="77"/>
              </a:rPr>
              <a:t>), una hora antes de la cirugía.</a:t>
            </a:r>
          </a:p>
          <a:p>
            <a:pPr marL="0" indent="0" eaLnBrk="1" hangingPunct="1">
              <a:spcBef>
                <a:spcPct val="50000"/>
              </a:spcBef>
              <a:buNone/>
            </a:pPr>
            <a:endParaRPr lang="es-ES" altLang="es-ES" sz="1800" dirty="0">
              <a:latin typeface="Palatino" pitchFamily="2" charset="77"/>
              <a:ea typeface="Palatino" pitchFamily="2" charset="77"/>
            </a:endParaRPr>
          </a:p>
        </p:txBody>
      </p:sp>
      <p:sp>
        <p:nvSpPr>
          <p:cNvPr id="5" name="Rectángulo 4">
            <a:extLst>
              <a:ext uri="{FF2B5EF4-FFF2-40B4-BE49-F238E27FC236}">
                <a16:creationId xmlns:a16="http://schemas.microsoft.com/office/drawing/2014/main" id="{CFFF7072-C998-FFC0-784F-776CDD15279D}"/>
              </a:ext>
            </a:extLst>
          </p:cNvPr>
          <p:cNvSpPr/>
          <p:nvPr/>
        </p:nvSpPr>
        <p:spPr>
          <a:xfrm rot="5400000" flipH="1">
            <a:off x="1396199" y="2408390"/>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3801682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1501</TotalTime>
  <Words>2309</Words>
  <Application>Microsoft Macintosh PowerPoint</Application>
  <PresentationFormat>Presentación en pantalla (4:3)</PresentationFormat>
  <Paragraphs>173</Paragraphs>
  <Slides>32</Slides>
  <Notes>0</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32</vt:i4>
      </vt:variant>
    </vt:vector>
  </HeadingPairs>
  <TitlesOfParts>
    <vt:vector size="39" baseType="lpstr">
      <vt:lpstr>Arial</vt:lpstr>
      <vt:lpstr>Calibri</vt:lpstr>
      <vt:lpstr>Calibri Light</vt:lpstr>
      <vt:lpstr>Palatino</vt:lpstr>
      <vt:lpstr>Wingdings</vt:lpstr>
      <vt:lpstr>Tema de Office</vt:lpstr>
      <vt:lpstr>Foto de Microsoft Photo Editor 3.0</vt:lpstr>
      <vt:lpstr>Manejo médico-farmacológico, pre y postoperatorio, del paciente con implantes dentales.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128</cp:revision>
  <dcterms:created xsi:type="dcterms:W3CDTF">2024-05-29T13:33:49Z</dcterms:created>
  <dcterms:modified xsi:type="dcterms:W3CDTF">2024-11-18T11:03:01Z</dcterms:modified>
</cp:coreProperties>
</file>