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4"/>
  </p:notesMasterIdLst>
  <p:sldIdLst>
    <p:sldId id="1126" r:id="rId2"/>
    <p:sldId id="690" r:id="rId3"/>
    <p:sldId id="691" r:id="rId4"/>
    <p:sldId id="1060" r:id="rId5"/>
    <p:sldId id="281" r:id="rId6"/>
    <p:sldId id="282" r:id="rId7"/>
    <p:sldId id="283" r:id="rId8"/>
    <p:sldId id="284" r:id="rId9"/>
    <p:sldId id="287" r:id="rId10"/>
    <p:sldId id="288" r:id="rId11"/>
    <p:sldId id="289" r:id="rId12"/>
    <p:sldId id="290" r:id="rId13"/>
    <p:sldId id="291" r:id="rId14"/>
    <p:sldId id="292" r:id="rId15"/>
    <p:sldId id="293" r:id="rId16"/>
    <p:sldId id="294" r:id="rId17"/>
    <p:sldId id="295" r:id="rId18"/>
    <p:sldId id="296" r:id="rId19"/>
    <p:sldId id="297" r:id="rId20"/>
    <p:sldId id="298" r:id="rId21"/>
    <p:sldId id="299" r:id="rId22"/>
    <p:sldId id="300" r:id="rId23"/>
    <p:sldId id="301" r:id="rId24"/>
    <p:sldId id="327" r:id="rId25"/>
    <p:sldId id="328" r:id="rId26"/>
    <p:sldId id="329" r:id="rId27"/>
    <p:sldId id="330" r:id="rId28"/>
    <p:sldId id="331" r:id="rId29"/>
    <p:sldId id="332" r:id="rId30"/>
    <p:sldId id="333" r:id="rId31"/>
    <p:sldId id="334" r:id="rId32"/>
    <p:sldId id="335" r:id="rId33"/>
    <p:sldId id="336" r:id="rId34"/>
    <p:sldId id="337" r:id="rId35"/>
    <p:sldId id="338" r:id="rId36"/>
    <p:sldId id="352" r:id="rId37"/>
    <p:sldId id="353" r:id="rId38"/>
    <p:sldId id="354" r:id="rId39"/>
    <p:sldId id="355" r:id="rId40"/>
    <p:sldId id="356" r:id="rId41"/>
    <p:sldId id="339" r:id="rId42"/>
    <p:sldId id="340" r:id="rId43"/>
    <p:sldId id="342" r:id="rId44"/>
    <p:sldId id="343" r:id="rId45"/>
    <p:sldId id="344" r:id="rId46"/>
    <p:sldId id="341" r:id="rId47"/>
    <p:sldId id="346" r:id="rId48"/>
    <p:sldId id="347" r:id="rId49"/>
    <p:sldId id="348" r:id="rId50"/>
    <p:sldId id="349" r:id="rId51"/>
    <p:sldId id="345" r:id="rId52"/>
    <p:sldId id="1127" r:id="rId53"/>
  </p:sldIdLst>
  <p:sldSz cx="9144000" cy="6858000" type="screen4x3"/>
  <p:notesSz cx="6858000" cy="9144000"/>
  <p:defaultTextStyle>
    <a:defPPr>
      <a:defRPr lang="es-E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772"/>
    <p:restoredTop sz="94669"/>
  </p:normalViewPr>
  <p:slideViewPr>
    <p:cSldViewPr>
      <p:cViewPr varScale="1">
        <p:scale>
          <a:sx n="175" d="100"/>
          <a:sy n="175" d="100"/>
        </p:scale>
        <p:origin x="2576" y="1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ableStyles" Target="tableStyles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heme" Target="theme/theme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>
            <a:extLst>
              <a:ext uri="{FF2B5EF4-FFF2-40B4-BE49-F238E27FC236}">
                <a16:creationId xmlns:a16="http://schemas.microsoft.com/office/drawing/2014/main" id="{0CECD121-4A18-F82F-E0C0-2DCE7CCCF54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2 Marcador de fecha">
            <a:extLst>
              <a:ext uri="{FF2B5EF4-FFF2-40B4-BE49-F238E27FC236}">
                <a16:creationId xmlns:a16="http://schemas.microsoft.com/office/drawing/2014/main" id="{309911EB-77C1-1997-9947-6C99A1CE5C65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102190B4-1D48-3E4E-BD25-6C7FD7570C3E}" type="datetimeFigureOut">
              <a:rPr lang="es-ES"/>
              <a:pPr>
                <a:defRPr/>
              </a:pPr>
              <a:t>12/4/24</a:t>
            </a:fld>
            <a:endParaRPr lang="es-ES"/>
          </a:p>
        </p:txBody>
      </p:sp>
      <p:sp>
        <p:nvSpPr>
          <p:cNvPr id="4" name="3 Marcador de imagen de diapositiva">
            <a:extLst>
              <a:ext uri="{FF2B5EF4-FFF2-40B4-BE49-F238E27FC236}">
                <a16:creationId xmlns:a16="http://schemas.microsoft.com/office/drawing/2014/main" id="{2D2FDBBA-4448-363A-B2B3-76F60DB731E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s-ES" noProof="0"/>
          </a:p>
        </p:txBody>
      </p:sp>
      <p:sp>
        <p:nvSpPr>
          <p:cNvPr id="5" name="4 Marcador de notas">
            <a:extLst>
              <a:ext uri="{FF2B5EF4-FFF2-40B4-BE49-F238E27FC236}">
                <a16:creationId xmlns:a16="http://schemas.microsoft.com/office/drawing/2014/main" id="{2A767CBB-1249-D42F-FF51-AEDF4375837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noProof="0"/>
              <a:t>Haga clic para modificar el estilo de texto del patrón</a:t>
            </a:r>
          </a:p>
          <a:p>
            <a:pPr lvl="1"/>
            <a:r>
              <a:rPr lang="es-ES" noProof="0"/>
              <a:t>Segundo nivel</a:t>
            </a:r>
          </a:p>
          <a:p>
            <a:pPr lvl="2"/>
            <a:r>
              <a:rPr lang="es-ES" noProof="0"/>
              <a:t>Tercer nivel</a:t>
            </a:r>
          </a:p>
          <a:p>
            <a:pPr lvl="3"/>
            <a:r>
              <a:rPr lang="es-ES" noProof="0"/>
              <a:t>Cuarto nivel</a:t>
            </a:r>
          </a:p>
          <a:p>
            <a:pPr lvl="4"/>
            <a:r>
              <a:rPr lang="es-ES" noProof="0"/>
              <a:t>Quinto nivel</a:t>
            </a:r>
          </a:p>
        </p:txBody>
      </p:sp>
      <p:sp>
        <p:nvSpPr>
          <p:cNvPr id="6" name="5 Marcador de pie de página">
            <a:extLst>
              <a:ext uri="{FF2B5EF4-FFF2-40B4-BE49-F238E27FC236}">
                <a16:creationId xmlns:a16="http://schemas.microsoft.com/office/drawing/2014/main" id="{F342C39C-8281-635B-5969-B701984A983E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6 Marcador de número de diapositiva">
            <a:extLst>
              <a:ext uri="{FF2B5EF4-FFF2-40B4-BE49-F238E27FC236}">
                <a16:creationId xmlns:a16="http://schemas.microsoft.com/office/drawing/2014/main" id="{A801C2BA-D058-249C-ABDF-084D3668E18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B7F0E848-F4BE-9B44-9599-0CAC1AD97DAA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B7F0E848-F4BE-9B44-9599-0CAC1AD97DAA}" type="slidenum">
              <a:rPr lang="es-ES" altLang="es-ES" smtClean="0"/>
              <a:pPr>
                <a:defRPr/>
              </a:pPr>
              <a:t>1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98518519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1 Marcador de imagen de diapositiva">
            <a:extLst>
              <a:ext uri="{FF2B5EF4-FFF2-40B4-BE49-F238E27FC236}">
                <a16:creationId xmlns:a16="http://schemas.microsoft.com/office/drawing/2014/main" id="{1B887722-0FCA-C106-E665-7E419D31A14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579" name="2 Marcador de notas">
            <a:extLst>
              <a:ext uri="{FF2B5EF4-FFF2-40B4-BE49-F238E27FC236}">
                <a16:creationId xmlns:a16="http://schemas.microsoft.com/office/drawing/2014/main" id="{CFC1E9F8-6995-033A-F31F-B3FFA13B5CE3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/>
          </a:p>
        </p:txBody>
      </p:sp>
      <p:sp>
        <p:nvSpPr>
          <p:cNvPr id="24580" name="3 Marcador de número de diapositiva">
            <a:extLst>
              <a:ext uri="{FF2B5EF4-FFF2-40B4-BE49-F238E27FC236}">
                <a16:creationId xmlns:a16="http://schemas.microsoft.com/office/drawing/2014/main" id="{261766B4-2BAF-34EA-46C1-8C4DD327904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313D6DA4-B8B5-504B-846B-67254891A649}" type="slidenum">
              <a:rPr lang="es-ES" altLang="es-ES" smtClean="0"/>
              <a:pPr>
                <a:spcBef>
                  <a:spcPct val="0"/>
                </a:spcBef>
              </a:pPr>
              <a:t>13</a:t>
            </a:fld>
            <a:endParaRPr lang="es-ES" altLang="es-E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1 Marcador de imagen de diapositiva">
            <a:extLst>
              <a:ext uri="{FF2B5EF4-FFF2-40B4-BE49-F238E27FC236}">
                <a16:creationId xmlns:a16="http://schemas.microsoft.com/office/drawing/2014/main" id="{252167CF-172B-6BB4-2A5A-4493A140C2AD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7" name="2 Marcador de notas">
            <a:extLst>
              <a:ext uri="{FF2B5EF4-FFF2-40B4-BE49-F238E27FC236}">
                <a16:creationId xmlns:a16="http://schemas.microsoft.com/office/drawing/2014/main" id="{9E3A97CE-3AC9-2A5A-B86D-2DAC4A9C2D1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/>
          </a:p>
        </p:txBody>
      </p:sp>
      <p:sp>
        <p:nvSpPr>
          <p:cNvPr id="26628" name="3 Marcador de número de diapositiva">
            <a:extLst>
              <a:ext uri="{FF2B5EF4-FFF2-40B4-BE49-F238E27FC236}">
                <a16:creationId xmlns:a16="http://schemas.microsoft.com/office/drawing/2014/main" id="{FB4B24C1-F698-A479-4F55-610324DE2CB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6DAD2586-CB6F-5B49-944F-FFBA92135A6E}" type="slidenum">
              <a:rPr lang="es-ES" altLang="es-ES" smtClean="0"/>
              <a:pPr>
                <a:spcBef>
                  <a:spcPct val="0"/>
                </a:spcBef>
              </a:pPr>
              <a:t>14</a:t>
            </a:fld>
            <a:endParaRPr lang="es-ES" altLang="es-E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>
            <a:extLst>
              <a:ext uri="{FF2B5EF4-FFF2-40B4-BE49-F238E27FC236}">
                <a16:creationId xmlns:a16="http://schemas.microsoft.com/office/drawing/2014/main" id="{53369E72-7DDE-E4B5-121A-3CAB6369FAF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50938" y="692150"/>
            <a:ext cx="4556125" cy="34163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8675" name="Rectangle 3">
            <a:extLst>
              <a:ext uri="{FF2B5EF4-FFF2-40B4-BE49-F238E27FC236}">
                <a16:creationId xmlns:a16="http://schemas.microsoft.com/office/drawing/2014/main" id="{C65DE716-E41A-1FB9-90E5-942C60943D9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>
              <a:latin typeface="Arial Narrow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>
            <a:extLst>
              <a:ext uri="{FF2B5EF4-FFF2-40B4-BE49-F238E27FC236}">
                <a16:creationId xmlns:a16="http://schemas.microsoft.com/office/drawing/2014/main" id="{31AEAD95-4C82-9D55-D3E8-CF507A19536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50938" y="692150"/>
            <a:ext cx="4556125" cy="34163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Rectangle 3">
            <a:extLst>
              <a:ext uri="{FF2B5EF4-FFF2-40B4-BE49-F238E27FC236}">
                <a16:creationId xmlns:a16="http://schemas.microsoft.com/office/drawing/2014/main" id="{B4956FEE-D4B1-C311-353A-5855BCBA924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>
            <a:extLst>
              <a:ext uri="{FF2B5EF4-FFF2-40B4-BE49-F238E27FC236}">
                <a16:creationId xmlns:a16="http://schemas.microsoft.com/office/drawing/2014/main" id="{F974CD24-864B-4636-E80D-1032A57061A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50938" y="692150"/>
            <a:ext cx="4556125" cy="34163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2771" name="Rectangle 3">
            <a:extLst>
              <a:ext uri="{FF2B5EF4-FFF2-40B4-BE49-F238E27FC236}">
                <a16:creationId xmlns:a16="http://schemas.microsoft.com/office/drawing/2014/main" id="{494D8CEF-9D1B-4CDB-2D14-8C9A303AA29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>
              <a:latin typeface="Arial Narrow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>
            <a:extLst>
              <a:ext uri="{FF2B5EF4-FFF2-40B4-BE49-F238E27FC236}">
                <a16:creationId xmlns:a16="http://schemas.microsoft.com/office/drawing/2014/main" id="{95B2CB79-9497-3811-80A0-C9E9FED9371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50938" y="692150"/>
            <a:ext cx="4556125" cy="34163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4819" name="Rectangle 3">
            <a:extLst>
              <a:ext uri="{FF2B5EF4-FFF2-40B4-BE49-F238E27FC236}">
                <a16:creationId xmlns:a16="http://schemas.microsoft.com/office/drawing/2014/main" id="{9849CA35-3FDC-F646-7412-7AB5542B1A9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>
              <a:latin typeface="Arial Narrow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1 Marcador de imagen de diapositiva">
            <a:extLst>
              <a:ext uri="{FF2B5EF4-FFF2-40B4-BE49-F238E27FC236}">
                <a16:creationId xmlns:a16="http://schemas.microsoft.com/office/drawing/2014/main" id="{838A5CFD-D4ED-A65D-E4BD-FE4FEDDAF77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6867" name="2 Marcador de notas">
            <a:extLst>
              <a:ext uri="{FF2B5EF4-FFF2-40B4-BE49-F238E27FC236}">
                <a16:creationId xmlns:a16="http://schemas.microsoft.com/office/drawing/2014/main" id="{C73FDD9A-5930-CE2D-468F-1E48F6680DD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/>
          </a:p>
        </p:txBody>
      </p:sp>
      <p:sp>
        <p:nvSpPr>
          <p:cNvPr id="36868" name="3 Marcador de número de diapositiva">
            <a:extLst>
              <a:ext uri="{FF2B5EF4-FFF2-40B4-BE49-F238E27FC236}">
                <a16:creationId xmlns:a16="http://schemas.microsoft.com/office/drawing/2014/main" id="{6A2CEF04-22F2-D5A6-24B1-F16F73EB74A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056B2CFA-5579-4442-BF23-71A4AAEC5D92}" type="slidenum">
              <a:rPr lang="es-ES" altLang="es-ES" smtClean="0"/>
              <a:pPr>
                <a:spcBef>
                  <a:spcPct val="0"/>
                </a:spcBef>
              </a:pPr>
              <a:t>19</a:t>
            </a:fld>
            <a:endParaRPr lang="es-ES" altLang="es-E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1 Marcador de imagen de diapositiva">
            <a:extLst>
              <a:ext uri="{FF2B5EF4-FFF2-40B4-BE49-F238E27FC236}">
                <a16:creationId xmlns:a16="http://schemas.microsoft.com/office/drawing/2014/main" id="{A6AE7AB5-C933-9CF2-62C4-C95229B8DB0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8915" name="2 Marcador de notas">
            <a:extLst>
              <a:ext uri="{FF2B5EF4-FFF2-40B4-BE49-F238E27FC236}">
                <a16:creationId xmlns:a16="http://schemas.microsoft.com/office/drawing/2014/main" id="{ED03D5A8-E442-1B51-E8B6-84440205A7D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/>
          </a:p>
        </p:txBody>
      </p:sp>
      <p:sp>
        <p:nvSpPr>
          <p:cNvPr id="38916" name="3 Marcador de número de diapositiva">
            <a:extLst>
              <a:ext uri="{FF2B5EF4-FFF2-40B4-BE49-F238E27FC236}">
                <a16:creationId xmlns:a16="http://schemas.microsoft.com/office/drawing/2014/main" id="{5516811E-01DC-ADD8-B5F9-79F7581A3C5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359E3430-8B9D-CC44-B44F-B77F8EA363DF}" type="slidenum">
              <a:rPr lang="es-ES" altLang="es-ES" smtClean="0"/>
              <a:pPr>
                <a:spcBef>
                  <a:spcPct val="0"/>
                </a:spcBef>
              </a:pPr>
              <a:t>20</a:t>
            </a:fld>
            <a:endParaRPr lang="es-ES" altLang="es-E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1 Marcador de imagen de diapositiva">
            <a:extLst>
              <a:ext uri="{FF2B5EF4-FFF2-40B4-BE49-F238E27FC236}">
                <a16:creationId xmlns:a16="http://schemas.microsoft.com/office/drawing/2014/main" id="{6E0F7CF3-DDE1-D917-5C6C-5860FFF2746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63" name="2 Marcador de notas">
            <a:extLst>
              <a:ext uri="{FF2B5EF4-FFF2-40B4-BE49-F238E27FC236}">
                <a16:creationId xmlns:a16="http://schemas.microsoft.com/office/drawing/2014/main" id="{C1CE5295-CD08-B05E-0A82-A72AE2D8B07B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/>
          </a:p>
        </p:txBody>
      </p:sp>
      <p:sp>
        <p:nvSpPr>
          <p:cNvPr id="40964" name="3 Marcador de número de diapositiva">
            <a:extLst>
              <a:ext uri="{FF2B5EF4-FFF2-40B4-BE49-F238E27FC236}">
                <a16:creationId xmlns:a16="http://schemas.microsoft.com/office/drawing/2014/main" id="{49CCCC65-A5F2-0C01-C3A0-3C3FB5BBAA4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EAB31185-7E8E-B843-B343-6D67D3DA8CB9}" type="slidenum">
              <a:rPr lang="es-ES" altLang="es-ES" smtClean="0"/>
              <a:pPr>
                <a:spcBef>
                  <a:spcPct val="0"/>
                </a:spcBef>
              </a:pPr>
              <a:t>21</a:t>
            </a:fld>
            <a:endParaRPr lang="es-ES" altLang="es-E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Marcador de imagen de diapositiva 1">
            <a:extLst>
              <a:ext uri="{FF2B5EF4-FFF2-40B4-BE49-F238E27FC236}">
                <a16:creationId xmlns:a16="http://schemas.microsoft.com/office/drawing/2014/main" id="{C7552DAB-0260-C550-8BEB-3D0EB10909B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3011" name="Marcador de notas 2">
            <a:extLst>
              <a:ext uri="{FF2B5EF4-FFF2-40B4-BE49-F238E27FC236}">
                <a16:creationId xmlns:a16="http://schemas.microsoft.com/office/drawing/2014/main" id="{FF33F9F9-7201-52E3-7D57-B4DF79F3B13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defTabSz="457200" eaLnBrk="1" hangingPunct="1">
              <a:spcBef>
                <a:spcPct val="0"/>
              </a:spcBef>
            </a:pPr>
            <a:endParaRPr lang="en-US" altLang="es-ES"/>
          </a:p>
          <a:p>
            <a:pPr defTabSz="457200" eaLnBrk="1" hangingPunct="1">
              <a:spcBef>
                <a:spcPct val="0"/>
              </a:spcBef>
            </a:pPr>
            <a:r>
              <a:rPr lang="en-US" altLang="es-ES" b="1"/>
              <a:t>Dyslipidemia =</a:t>
            </a:r>
            <a:r>
              <a:rPr lang="en-US" altLang="es-ES"/>
              <a:t>  elevated triglycerides or low levels of high-density lipoprotein cholesterol</a:t>
            </a:r>
          </a:p>
          <a:p>
            <a:pPr defTabSz="457200" eaLnBrk="1" hangingPunct="1">
              <a:spcBef>
                <a:spcPct val="0"/>
              </a:spcBef>
            </a:pPr>
            <a:endParaRPr lang="en-US" altLang="es-ES"/>
          </a:p>
          <a:p>
            <a:pPr defTabSz="457200" eaLnBrk="1" hangingPunct="1">
              <a:spcBef>
                <a:spcPct val="0"/>
              </a:spcBef>
            </a:pPr>
            <a:r>
              <a:rPr lang="en-US" altLang="es-ES"/>
              <a:t>While there is agreement about the components </a:t>
            </a:r>
            <a:r>
              <a:rPr lang="en-US" altLang="es-ES" b="1"/>
              <a:t>of metabolic syndrome</a:t>
            </a:r>
            <a:r>
              <a:rPr lang="en-US" altLang="es-ES"/>
              <a:t>, the definitions for metabolic syndrome vary, and they reflect contrasting views on the pathogenic mechanisms.</a:t>
            </a:r>
            <a:endParaRPr lang="es-ES_tradnl" altLang="es-ES"/>
          </a:p>
          <a:p>
            <a:pPr defTabSz="457200" eaLnBrk="1" hangingPunct="1">
              <a:spcBef>
                <a:spcPct val="0"/>
              </a:spcBef>
            </a:pPr>
            <a:endParaRPr lang="es-ES" altLang="es-ES"/>
          </a:p>
        </p:txBody>
      </p:sp>
      <p:sp>
        <p:nvSpPr>
          <p:cNvPr id="43012" name="Marcador de número de diapositiva 3">
            <a:extLst>
              <a:ext uri="{FF2B5EF4-FFF2-40B4-BE49-F238E27FC236}">
                <a16:creationId xmlns:a16="http://schemas.microsoft.com/office/drawing/2014/main" id="{9561FD0C-8E2D-4ABA-5D20-E3C3164DD66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1F1BEE5E-DD37-F540-B9B6-8DB95DA3B3F1}" type="slidenum">
              <a:rPr lang="es-ES" altLang="es-ES" smtClean="0">
                <a:solidFill>
                  <a:srgbClr val="000000"/>
                </a:solidFill>
              </a:rPr>
              <a:pPr>
                <a:spcBef>
                  <a:spcPct val="0"/>
                </a:spcBef>
              </a:pPr>
              <a:t>22</a:t>
            </a:fld>
            <a:endParaRPr lang="es-ES" altLang="es-ES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1 Marcador de imagen de diapositiva">
            <a:extLst>
              <a:ext uri="{FF2B5EF4-FFF2-40B4-BE49-F238E27FC236}">
                <a16:creationId xmlns:a16="http://schemas.microsoft.com/office/drawing/2014/main" id="{5AE70269-20E9-A784-FF30-BCCB64D0CE3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5" name="2 Marcador de notas">
            <a:extLst>
              <a:ext uri="{FF2B5EF4-FFF2-40B4-BE49-F238E27FC236}">
                <a16:creationId xmlns:a16="http://schemas.microsoft.com/office/drawing/2014/main" id="{7009D703-D764-8A17-3C10-0B370003258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/>
          </a:p>
        </p:txBody>
      </p:sp>
      <p:sp>
        <p:nvSpPr>
          <p:cNvPr id="8196" name="3 Marcador de número de diapositiva">
            <a:extLst>
              <a:ext uri="{FF2B5EF4-FFF2-40B4-BE49-F238E27FC236}">
                <a16:creationId xmlns:a16="http://schemas.microsoft.com/office/drawing/2014/main" id="{101321E9-7650-1BE2-22CC-A3181CAB7F0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2B4527F9-9D79-DE49-87F2-FA1F20CC8434}" type="slidenum">
              <a:rPr lang="es-ES" altLang="es-ES" smtClean="0"/>
              <a:pPr>
                <a:spcBef>
                  <a:spcPct val="0"/>
                </a:spcBef>
              </a:pPr>
              <a:t>5</a:t>
            </a:fld>
            <a:endParaRPr lang="es-ES" altLang="es-E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Marcador de imagen de diapositiva 1">
            <a:extLst>
              <a:ext uri="{FF2B5EF4-FFF2-40B4-BE49-F238E27FC236}">
                <a16:creationId xmlns:a16="http://schemas.microsoft.com/office/drawing/2014/main" id="{A3FD13CB-EC70-6171-3C5A-5DAF5E24F84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93081A10-42E0-42FA-37B9-FE1771A187A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/>
              <a:t>Recently, an article presented the outcome of a meeting between several major organizations in an attempt to unify criteria. The definition includes three findings of the following criteria: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  <a:p>
            <a:pPr marL="171450" indent="-171450" eaLnBrk="1" fontAlgn="auto" hangingPunct="1"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lang="en-US" dirty="0"/>
              <a:t>hyperglycemia (fasting plasma glucose ≥ 100 mg/</a:t>
            </a:r>
            <a:r>
              <a:rPr lang="en-US" dirty="0" err="1"/>
              <a:t>dL</a:t>
            </a:r>
            <a:r>
              <a:rPr lang="en-US" dirty="0"/>
              <a:t>, or drug treatment of elevated glucose)</a:t>
            </a:r>
          </a:p>
          <a:p>
            <a:pPr marL="171450" indent="-171450" eaLnBrk="1" fontAlgn="auto" hangingPunct="1"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lang="en-US" dirty="0"/>
              <a:t>hypertension (systolic blood pressure ≥ 130 mm Hg/diastolic blood pressure ≥ 85 mm Hg or antihypertensive drug treatment) </a:t>
            </a:r>
          </a:p>
          <a:p>
            <a:pPr marL="171450" indent="-171450" eaLnBrk="1" fontAlgn="auto" hangingPunct="1"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lang="en-US" dirty="0"/>
              <a:t>dyslipidemia (triglycerides &gt; 150 mg/</a:t>
            </a:r>
            <a:r>
              <a:rPr lang="en-US" dirty="0" err="1"/>
              <a:t>dL</a:t>
            </a:r>
            <a:r>
              <a:rPr lang="en-US" dirty="0"/>
              <a:t> or HDL- cholesterol &lt;40 mg/</a:t>
            </a:r>
            <a:r>
              <a:rPr lang="en-US" dirty="0" err="1"/>
              <a:t>dL</a:t>
            </a:r>
            <a:r>
              <a:rPr lang="en-US" dirty="0"/>
              <a:t> in males or &lt; 50 mg/</a:t>
            </a:r>
            <a:r>
              <a:rPr lang="en-US" dirty="0" err="1"/>
              <a:t>dL</a:t>
            </a:r>
            <a:r>
              <a:rPr lang="en-US" dirty="0"/>
              <a:t> in females, or treated for dyslipidemia)</a:t>
            </a:r>
          </a:p>
          <a:p>
            <a:pPr marL="171450" indent="-171450" eaLnBrk="1" fontAlgn="auto" hangingPunct="1"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lang="en-US" dirty="0"/>
              <a:t>central obesity (waist circumference ≥ 102 cm in men and ≥ 88 cm in women, European population)</a:t>
            </a:r>
            <a:endParaRPr lang="es-ES" dirty="0"/>
          </a:p>
        </p:txBody>
      </p:sp>
      <p:sp>
        <p:nvSpPr>
          <p:cNvPr id="45060" name="Marcador de número de diapositiva 3">
            <a:extLst>
              <a:ext uri="{FF2B5EF4-FFF2-40B4-BE49-F238E27FC236}">
                <a16:creationId xmlns:a16="http://schemas.microsoft.com/office/drawing/2014/main" id="{92A72854-D954-64F2-95F7-BC5F28799CB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4D786B00-00BB-6746-A389-B357A7A4A56F}" type="slidenum">
              <a:rPr lang="es-ES" altLang="es-ES" smtClean="0">
                <a:solidFill>
                  <a:srgbClr val="000000"/>
                </a:solidFill>
              </a:rPr>
              <a:pPr>
                <a:spcBef>
                  <a:spcPct val="0"/>
                </a:spcBef>
              </a:pPr>
              <a:t>23</a:t>
            </a:fld>
            <a:endParaRPr lang="es-ES" altLang="es-ES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1 Marcador de imagen de diapositiva">
            <a:extLst>
              <a:ext uri="{FF2B5EF4-FFF2-40B4-BE49-F238E27FC236}">
                <a16:creationId xmlns:a16="http://schemas.microsoft.com/office/drawing/2014/main" id="{F28E9E48-B49A-331D-F514-BBCF3736502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7107" name="2 Marcador de notas">
            <a:extLst>
              <a:ext uri="{FF2B5EF4-FFF2-40B4-BE49-F238E27FC236}">
                <a16:creationId xmlns:a16="http://schemas.microsoft.com/office/drawing/2014/main" id="{F95732D7-A71E-2469-BDF0-4B1B2D94B18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/>
          </a:p>
        </p:txBody>
      </p:sp>
      <p:sp>
        <p:nvSpPr>
          <p:cNvPr id="47108" name="3 Marcador de número de diapositiva">
            <a:extLst>
              <a:ext uri="{FF2B5EF4-FFF2-40B4-BE49-F238E27FC236}">
                <a16:creationId xmlns:a16="http://schemas.microsoft.com/office/drawing/2014/main" id="{C6602332-E037-EB83-E81A-80FB1E61D3A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F268A186-10B1-E446-A92B-34941F8306EB}" type="slidenum">
              <a:rPr lang="es-ES" altLang="es-ES" smtClean="0"/>
              <a:pPr>
                <a:spcBef>
                  <a:spcPct val="0"/>
                </a:spcBef>
              </a:pPr>
              <a:t>24</a:t>
            </a:fld>
            <a:endParaRPr lang="es-ES" altLang="es-E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>
            <a:extLst>
              <a:ext uri="{FF2B5EF4-FFF2-40B4-BE49-F238E27FC236}">
                <a16:creationId xmlns:a16="http://schemas.microsoft.com/office/drawing/2014/main" id="{817AF200-1812-956E-2EDA-532276BE47C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50938" y="692150"/>
            <a:ext cx="4556125" cy="34163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9155" name="Rectangle 3">
            <a:extLst>
              <a:ext uri="{FF2B5EF4-FFF2-40B4-BE49-F238E27FC236}">
                <a16:creationId xmlns:a16="http://schemas.microsoft.com/office/drawing/2014/main" id="{FDFF6AED-3B1C-A48D-BD49-4A18F1E9973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1">
            <a:extLst>
              <a:ext uri="{FF2B5EF4-FFF2-40B4-BE49-F238E27FC236}">
                <a16:creationId xmlns:a16="http://schemas.microsoft.com/office/drawing/2014/main" id="{81F20E44-94C3-AA42-8AE0-20EA4612432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1203" name="Rectangle 2">
            <a:extLst>
              <a:ext uri="{FF2B5EF4-FFF2-40B4-BE49-F238E27FC236}">
                <a16:creationId xmlns:a16="http://schemas.microsoft.com/office/drawing/2014/main" id="{F6F87073-63FB-D0AB-18C8-6AA4F5DFB6B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ts val="1300"/>
              </a:spcBef>
            </a:pPr>
            <a:endParaRPr lang="es-ES" altLang="es-ES">
              <a:solidFill>
                <a:srgbClr val="262626"/>
              </a:solidFill>
              <a:latin typeface="Arial" panose="020B0604020202020204" pitchFamily="34" charset="0"/>
              <a:ea typeface="MS PGothic" panose="020B0600070205080204" pitchFamily="34" charset="-128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>
            <a:extLst>
              <a:ext uri="{FF2B5EF4-FFF2-40B4-BE49-F238E27FC236}">
                <a16:creationId xmlns:a16="http://schemas.microsoft.com/office/drawing/2014/main" id="{9DB2462F-0FA8-4521-BAE7-2B69546BD09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50938" y="692150"/>
            <a:ext cx="4556125" cy="34163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3251" name="Rectangle 3">
            <a:extLst>
              <a:ext uri="{FF2B5EF4-FFF2-40B4-BE49-F238E27FC236}">
                <a16:creationId xmlns:a16="http://schemas.microsoft.com/office/drawing/2014/main" id="{2B3C4F3D-30D1-BBC6-D17E-F41D4851076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algn="ctr" eaLnBrk="1" hangingPunct="1">
              <a:spcBef>
                <a:spcPct val="0"/>
              </a:spcBef>
            </a:pPr>
            <a:r>
              <a:rPr lang="en-GB" altLang="es-ES" sz="1800" b="1" i="1">
                <a:cs typeface="Times New Roman" panose="02020603050405020304" pitchFamily="18" charset="0"/>
              </a:rPr>
              <a:t>H. Kanety &amp; R. Feinstein 1995.</a:t>
            </a:r>
            <a:endParaRPr lang="es-ES" altLang="es-ES" sz="1800" b="1" i="1">
              <a:cs typeface="Times New Roman" panose="02020603050405020304" pitchFamily="18" charset="0"/>
            </a:endParaRPr>
          </a:p>
          <a:p>
            <a:pPr algn="ctr" eaLnBrk="1" hangingPunct="1">
              <a:spcBef>
                <a:spcPct val="0"/>
              </a:spcBef>
            </a:pPr>
            <a:r>
              <a:rPr lang="en-GB" altLang="es-ES" sz="1800" b="1" i="1">
                <a:cs typeface="Times New Roman" panose="02020603050405020304" pitchFamily="18" charset="0"/>
              </a:rPr>
              <a:t>F. Ahmad &amp; B.J Goldstein 1997.</a:t>
            </a:r>
            <a:endParaRPr lang="es-ES" altLang="es-ES" sz="1800" b="1" i="1"/>
          </a:p>
          <a:p>
            <a:pPr eaLnBrk="1" hangingPunct="1">
              <a:spcBef>
                <a:spcPct val="0"/>
              </a:spcBef>
            </a:pPr>
            <a:endParaRPr lang="es-ES" altLang="es-E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>
            <a:extLst>
              <a:ext uri="{FF2B5EF4-FFF2-40B4-BE49-F238E27FC236}">
                <a16:creationId xmlns:a16="http://schemas.microsoft.com/office/drawing/2014/main" id="{86847269-3F0D-836F-D192-554362F4B4C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50938" y="692150"/>
            <a:ext cx="4556125" cy="34163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5299" name="Rectangle 3">
            <a:extLst>
              <a:ext uri="{FF2B5EF4-FFF2-40B4-BE49-F238E27FC236}">
                <a16:creationId xmlns:a16="http://schemas.microsoft.com/office/drawing/2014/main" id="{A5D5179E-6150-86A6-B761-2B9A7842884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>
            <a:extLst>
              <a:ext uri="{FF2B5EF4-FFF2-40B4-BE49-F238E27FC236}">
                <a16:creationId xmlns:a16="http://schemas.microsoft.com/office/drawing/2014/main" id="{AC019786-6E5C-A826-0003-706412D7091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50938" y="692150"/>
            <a:ext cx="4556125" cy="34163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7347" name="Rectangle 3">
            <a:extLst>
              <a:ext uri="{FF2B5EF4-FFF2-40B4-BE49-F238E27FC236}">
                <a16:creationId xmlns:a16="http://schemas.microsoft.com/office/drawing/2014/main" id="{A07D9C9D-5A69-CD65-FCE8-EEB032C9AB2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>
            <a:extLst>
              <a:ext uri="{FF2B5EF4-FFF2-40B4-BE49-F238E27FC236}">
                <a16:creationId xmlns:a16="http://schemas.microsoft.com/office/drawing/2014/main" id="{ABD133CE-8F3C-5704-6A14-79B81CFCB21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50938" y="692150"/>
            <a:ext cx="4556125" cy="34163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9395" name="Rectangle 3">
            <a:extLst>
              <a:ext uri="{FF2B5EF4-FFF2-40B4-BE49-F238E27FC236}">
                <a16:creationId xmlns:a16="http://schemas.microsoft.com/office/drawing/2014/main" id="{31013CB3-D330-41DE-F2B3-B8A29A81F24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1">
            <a:extLst>
              <a:ext uri="{FF2B5EF4-FFF2-40B4-BE49-F238E27FC236}">
                <a16:creationId xmlns:a16="http://schemas.microsoft.com/office/drawing/2014/main" id="{4484C5BA-C41A-B3F5-D399-08FDA60059A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43" name="Rectangle 2">
            <a:extLst>
              <a:ext uri="{FF2B5EF4-FFF2-40B4-BE49-F238E27FC236}">
                <a16:creationId xmlns:a16="http://schemas.microsoft.com/office/drawing/2014/main" id="{D4F44FF4-D1D7-3772-8276-712B8104322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ts val="1300"/>
              </a:spcBef>
            </a:pPr>
            <a:r>
              <a:rPr lang="en-US" altLang="es-ES" sz="1300">
                <a:latin typeface="Lucida Grande" panose="020B0600040502020204" pitchFamily="34" charset="0"/>
                <a:ea typeface="MS PGothic" panose="020B0600070205080204" pitchFamily="34" charset="-128"/>
                <a:sym typeface="Lucida Grande" panose="020B0600040502020204" pitchFamily="34" charset="0"/>
              </a:rPr>
              <a:t>Existen muchos factores de riesgo que predisponen a la diabetes tipo 2, como:</a:t>
            </a:r>
          </a:p>
          <a:p>
            <a:pPr eaLnBrk="1" hangingPunct="1">
              <a:spcBef>
                <a:spcPts val="1300"/>
              </a:spcBef>
            </a:pPr>
            <a:r>
              <a:rPr lang="en-US" altLang="es-ES">
                <a:solidFill>
                  <a:srgbClr val="262626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  <a:sym typeface="Arial" panose="020B0604020202020204" pitchFamily="34" charset="0"/>
              </a:rPr>
              <a:t>f</a:t>
            </a:r>
            <a:endParaRPr lang="en-US" altLang="es-ES">
              <a:solidFill>
                <a:srgbClr val="262626"/>
              </a:solidFill>
              <a:latin typeface="Arial Bold"/>
              <a:ea typeface="MS PGothic" panose="020B0600070205080204" pitchFamily="34" charset="-128"/>
              <a:sym typeface="Arial Bold"/>
            </a:endParaRPr>
          </a:p>
          <a:p>
            <a:pPr eaLnBrk="1" hangingPunct="1">
              <a:spcBef>
                <a:spcPts val="1300"/>
              </a:spcBef>
            </a:pPr>
            <a:endParaRPr lang="en-US" altLang="es-ES">
              <a:solidFill>
                <a:srgbClr val="262626"/>
              </a:solidFill>
              <a:latin typeface="Arial" panose="020B0604020202020204" pitchFamily="34" charset="0"/>
              <a:ea typeface="MS PGothic" panose="020B0600070205080204" pitchFamily="34" charset="-128"/>
              <a:sym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1">
            <a:extLst>
              <a:ext uri="{FF2B5EF4-FFF2-40B4-BE49-F238E27FC236}">
                <a16:creationId xmlns:a16="http://schemas.microsoft.com/office/drawing/2014/main" id="{A666DD15-FAA3-A714-3B22-6CB7B740820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4" name="Rectangle 2">
            <a:extLst>
              <a:ext uri="{FF2B5EF4-FFF2-40B4-BE49-F238E27FC236}">
                <a16:creationId xmlns:a16="http://schemas.microsoft.com/office/drawing/2014/main" id="{53439013-C7CE-8A30-F82D-8DD5F228491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fontAlgn="auto" hangingPunct="1">
              <a:spcBef>
                <a:spcPts val="1300"/>
              </a:spcBef>
              <a:spcAft>
                <a:spcPts val="0"/>
              </a:spcAft>
              <a:defRPr/>
            </a:pPr>
            <a:endParaRPr lang="en-US">
              <a:solidFill>
                <a:srgbClr val="262626"/>
              </a:solidFill>
              <a:latin typeface="Arial Bold" charset="0"/>
              <a:ea typeface="MS PGothic" charset="0"/>
              <a:sym typeface="Arial Bold" charset="0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b="1">
                <a:solidFill>
                  <a:srgbClr val="0033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ea typeface="MS PGothic" charset="0"/>
              </a:rPr>
              <a:t>DIABETES TIPO III O SECUNDARIAS.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b="1">
                <a:solidFill>
                  <a:srgbClr val="0033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ea typeface="MS PGothic" charset="0"/>
              </a:rPr>
              <a:t>DIABETES GESTACIONAL.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b="1">
                <a:solidFill>
                  <a:srgbClr val="0033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ea typeface="MS PGothic" charset="0"/>
              </a:rPr>
              <a:t>INTOLERLANCIAS A LA GLUCOSA</a:t>
            </a:r>
          </a:p>
          <a:p>
            <a:pPr lv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b="1">
                <a:solidFill>
                  <a:srgbClr val="0033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ea typeface="MS PGothic" charset="0"/>
              </a:rPr>
              <a:t>IGT </a:t>
            </a:r>
            <a:r>
              <a:rPr lang="es-ES" b="1">
                <a:effectLst>
                  <a:outerShdw blurRad="38100" dist="38100" dir="2700000" algn="tl">
                    <a:srgbClr val="DDDDDD"/>
                  </a:outerShdw>
                </a:effectLst>
                <a:ea typeface="MS PGothic" charset="0"/>
              </a:rPr>
              <a:t>(</a:t>
            </a:r>
            <a:r>
              <a:rPr lang="es-ES" b="1" i="1">
                <a:effectLst>
                  <a:outerShdw blurRad="38100" dist="38100" dir="2700000" algn="tl">
                    <a:srgbClr val="DDDDDD"/>
                  </a:outerShdw>
                </a:effectLst>
                <a:ea typeface="MS PGothic" charset="0"/>
              </a:rPr>
              <a:t>impaired glucose tolerance</a:t>
            </a:r>
            <a:r>
              <a:rPr lang="es-ES" b="1">
                <a:effectLst>
                  <a:outerShdw blurRad="38100" dist="38100" dir="2700000" algn="tl">
                    <a:srgbClr val="DDDDDD"/>
                  </a:outerShdw>
                </a:effectLst>
                <a:ea typeface="MS PGothic" charset="0"/>
              </a:rPr>
              <a:t>): ante cantidad elevada de hidratos de carbono responden con niveles de glucémia ligeramente elevados y mantenidos en el tiempo. (120-140mg/dl).</a:t>
            </a:r>
            <a:r>
              <a:rPr lang="es-ES" b="1">
                <a:solidFill>
                  <a:srgbClr val="0033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ea typeface="MS PGothic" charset="0"/>
              </a:rPr>
              <a:t> </a:t>
            </a:r>
            <a:endParaRPr lang="es-ES_tradnl" b="1">
              <a:solidFill>
                <a:srgbClr val="003366"/>
              </a:solidFill>
              <a:effectLst>
                <a:outerShdw blurRad="38100" dist="38100" dir="2700000" algn="tl">
                  <a:srgbClr val="DDDDDD"/>
                </a:outerShdw>
              </a:effectLst>
              <a:ea typeface="MS PGothic" charset="0"/>
            </a:endParaRPr>
          </a:p>
          <a:p>
            <a:pPr lv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b="1">
                <a:solidFill>
                  <a:srgbClr val="0033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ea typeface="MS PGothic" charset="0"/>
              </a:rPr>
              <a:t>IFG </a:t>
            </a:r>
            <a:r>
              <a:rPr lang="es-ES" b="1">
                <a:effectLst>
                  <a:outerShdw blurRad="38100" dist="38100" dir="2700000" algn="tl">
                    <a:srgbClr val="DDDDDD"/>
                  </a:outerShdw>
                </a:effectLst>
                <a:ea typeface="MS PGothic" charset="0"/>
              </a:rPr>
              <a:t>(</a:t>
            </a:r>
            <a:r>
              <a:rPr lang="es-ES" b="1" i="1">
                <a:effectLst>
                  <a:outerShdw blurRad="38100" dist="38100" dir="2700000" algn="tl">
                    <a:srgbClr val="DDDDDD"/>
                  </a:outerShdw>
                </a:effectLst>
                <a:ea typeface="MS PGothic" charset="0"/>
              </a:rPr>
              <a:t>impaired fasting glucose</a:t>
            </a:r>
            <a:r>
              <a:rPr lang="es-ES" b="1">
                <a:effectLst>
                  <a:outerShdw blurRad="38100" dist="38100" dir="2700000" algn="tl">
                    <a:srgbClr val="DDDDDD"/>
                  </a:outerShdw>
                </a:effectLst>
                <a:ea typeface="MS PGothic" charset="0"/>
              </a:rPr>
              <a:t>): Sus niveles basales de glucosa se aproximan a 110mg/dl pero responden con normalidad a la ingesta de glucosa. </a:t>
            </a:r>
          </a:p>
          <a:p>
            <a:pPr lv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b="1">
                <a:effectLst>
                  <a:outerShdw blurRad="38100" dist="38100" dir="2700000" algn="tl">
                    <a:srgbClr val="DDDDDD"/>
                  </a:outerShdw>
                </a:effectLst>
                <a:ea typeface="MS PGothic" charset="0"/>
              </a:rPr>
              <a:t>SINDROMES DE ABSORCIÓN RÁPIDA DE GLUCOSA</a:t>
            </a:r>
            <a:endParaRPr lang="es-ES">
              <a:ea typeface="MS PGothic" charset="0"/>
            </a:endParaRPr>
          </a:p>
          <a:p>
            <a:pPr eaLnBrk="1" fontAlgn="auto" hangingPunct="1">
              <a:spcBef>
                <a:spcPts val="1300"/>
              </a:spcBef>
              <a:spcAft>
                <a:spcPts val="0"/>
              </a:spcAft>
              <a:defRPr/>
            </a:pPr>
            <a:endParaRPr lang="en-US">
              <a:solidFill>
                <a:srgbClr val="262626"/>
              </a:solidFill>
              <a:latin typeface="Arial" charset="0"/>
              <a:ea typeface="MS PGothic" charset="0"/>
              <a:cs typeface="Arial" charset="0"/>
              <a:sym typeface="Arial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1 Marcador de imagen de diapositiva">
            <a:extLst>
              <a:ext uri="{FF2B5EF4-FFF2-40B4-BE49-F238E27FC236}">
                <a16:creationId xmlns:a16="http://schemas.microsoft.com/office/drawing/2014/main" id="{B76C9524-487A-32C5-442F-129F0AC5D05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2 Marcador de notas">
            <a:extLst>
              <a:ext uri="{FF2B5EF4-FFF2-40B4-BE49-F238E27FC236}">
                <a16:creationId xmlns:a16="http://schemas.microsoft.com/office/drawing/2014/main" id="{DCE9A562-0156-9B9D-4474-9FFB264274B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/>
          </a:p>
        </p:txBody>
      </p:sp>
      <p:sp>
        <p:nvSpPr>
          <p:cNvPr id="10244" name="3 Marcador de número de diapositiva">
            <a:extLst>
              <a:ext uri="{FF2B5EF4-FFF2-40B4-BE49-F238E27FC236}">
                <a16:creationId xmlns:a16="http://schemas.microsoft.com/office/drawing/2014/main" id="{F117EA5A-C9B6-B098-1086-D7F9B1A6A29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97116C12-AF0F-D44E-90A3-8753AD77550E}" type="slidenum">
              <a:rPr lang="es-ES" altLang="es-ES" smtClean="0"/>
              <a:pPr>
                <a:spcBef>
                  <a:spcPct val="0"/>
                </a:spcBef>
              </a:pPr>
              <a:t>6</a:t>
            </a:fld>
            <a:endParaRPr lang="es-ES" altLang="es-ES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1">
            <a:extLst>
              <a:ext uri="{FF2B5EF4-FFF2-40B4-BE49-F238E27FC236}">
                <a16:creationId xmlns:a16="http://schemas.microsoft.com/office/drawing/2014/main" id="{10EAC2C8-411A-1ED0-AF39-136E27AF855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5539" name="Rectangle 2">
            <a:extLst>
              <a:ext uri="{FF2B5EF4-FFF2-40B4-BE49-F238E27FC236}">
                <a16:creationId xmlns:a16="http://schemas.microsoft.com/office/drawing/2014/main" id="{072FC4FA-AC78-69E5-2042-32CA52CFFE2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algn="ctr" eaLnBrk="1" hangingPunct="1">
              <a:spcBef>
                <a:spcPct val="0"/>
              </a:spcBef>
            </a:pPr>
            <a:r>
              <a:rPr lang="en-US" altLang="es-ES" sz="3900">
                <a:solidFill>
                  <a:srgbClr val="2D4141"/>
                </a:solidFill>
                <a:latin typeface="Futura Condensed" panose="020B0602020204020303" pitchFamily="34" charset="-79"/>
                <a:ea typeface="MS PGothic" panose="020B0600070205080204" pitchFamily="34" charset="-128"/>
                <a:sym typeface="Futura Condensed" panose="020B0602020204020303" pitchFamily="34" charset="-79"/>
              </a:rPr>
              <a:t>Según la literatura existe una asociación significativa entre diabetes y periodontitis</a:t>
            </a:r>
            <a:r>
              <a:rPr lang="en-US" altLang="es-ES" sz="4600">
                <a:solidFill>
                  <a:srgbClr val="2D4141"/>
                </a:solidFill>
                <a:latin typeface="Futura Condensed" panose="020B0602020204020303" pitchFamily="34" charset="-79"/>
                <a:ea typeface="MS PGothic" panose="020B0600070205080204" pitchFamily="34" charset="-128"/>
                <a:sym typeface="Futura Condensed" panose="020B0602020204020303" pitchFamily="34" charset="-79"/>
              </a:rPr>
              <a:t> </a:t>
            </a:r>
            <a:r>
              <a:rPr lang="en-US" altLang="es-ES" sz="1400">
                <a:solidFill>
                  <a:srgbClr val="FFFFFF"/>
                </a:solidFill>
                <a:latin typeface="BlairMdITC TT-Medium"/>
                <a:ea typeface="MS PGothic" panose="020B0600070205080204" pitchFamily="34" charset="-128"/>
                <a:sym typeface="BlairMdITC TT-Medium"/>
              </a:rPr>
              <a:t>Papapanou, 1996 </a:t>
            </a:r>
          </a:p>
          <a:p>
            <a:pPr algn="ctr" eaLnBrk="1" hangingPunct="1">
              <a:spcBef>
                <a:spcPct val="0"/>
              </a:spcBef>
            </a:pPr>
            <a:r>
              <a:rPr lang="en-US" altLang="es-ES" sz="1400">
                <a:solidFill>
                  <a:srgbClr val="FFFFFF"/>
                </a:solidFill>
                <a:latin typeface="BlairMdITC TT-Medium"/>
                <a:ea typeface="MS PGothic" panose="020B0600070205080204" pitchFamily="34" charset="-128"/>
                <a:sym typeface="BlairMdITC TT-Medium"/>
              </a:rPr>
              <a:t> </a:t>
            </a:r>
            <a:endParaRPr lang="en-US" altLang="es-ES" sz="4600">
              <a:solidFill>
                <a:srgbClr val="2D4141"/>
              </a:solidFill>
              <a:latin typeface="Futura Condensed" panose="020B0602020204020303" pitchFamily="34" charset="-79"/>
              <a:ea typeface="MS PGothic" panose="020B0600070205080204" pitchFamily="34" charset="-128"/>
              <a:sym typeface="Futura Condensed" panose="020B0602020204020303" pitchFamily="34" charset="-79"/>
            </a:endParaRPr>
          </a:p>
          <a:p>
            <a:pPr eaLnBrk="1" hangingPunct="1">
              <a:spcBef>
                <a:spcPct val="0"/>
              </a:spcBef>
            </a:pPr>
            <a:endParaRPr lang="en-US" altLang="es-ES">
              <a:solidFill>
                <a:srgbClr val="262626"/>
              </a:solidFill>
              <a:latin typeface="Arial" panose="020B0604020202020204" pitchFamily="34" charset="0"/>
              <a:ea typeface="MS PGothic" panose="020B0600070205080204" pitchFamily="34" charset="-128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>
            <a:extLst>
              <a:ext uri="{FF2B5EF4-FFF2-40B4-BE49-F238E27FC236}">
                <a16:creationId xmlns:a16="http://schemas.microsoft.com/office/drawing/2014/main" id="{B27CEB02-A41E-519E-23F9-B5B127394DB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50938" y="692150"/>
            <a:ext cx="4556125" cy="34163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7587" name="Rectangle 3">
            <a:extLst>
              <a:ext uri="{FF2B5EF4-FFF2-40B4-BE49-F238E27FC236}">
                <a16:creationId xmlns:a16="http://schemas.microsoft.com/office/drawing/2014/main" id="{7F9077E1-7353-1E36-F96B-70804EA2F1F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Marcador de imagen de diapositiva 1">
            <a:extLst>
              <a:ext uri="{FF2B5EF4-FFF2-40B4-BE49-F238E27FC236}">
                <a16:creationId xmlns:a16="http://schemas.microsoft.com/office/drawing/2014/main" id="{6D665E8E-5F11-827B-3CD5-BD2DE2C97DB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9635" name="Marcador de notas 2">
            <a:extLst>
              <a:ext uri="{FF2B5EF4-FFF2-40B4-BE49-F238E27FC236}">
                <a16:creationId xmlns:a16="http://schemas.microsoft.com/office/drawing/2014/main" id="{2076C4B8-D762-EA3F-6E53-EE62E1FDF6C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/>
          </a:p>
        </p:txBody>
      </p:sp>
      <p:sp>
        <p:nvSpPr>
          <p:cNvPr id="69636" name="Marcador de número de diapositiva 3">
            <a:extLst>
              <a:ext uri="{FF2B5EF4-FFF2-40B4-BE49-F238E27FC236}">
                <a16:creationId xmlns:a16="http://schemas.microsoft.com/office/drawing/2014/main" id="{E7A2EF89-715D-6329-36C8-D12456E93C3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B9F68947-538C-1146-A22A-7ED80EABB079}" type="slidenum">
              <a:rPr lang="es-ES" altLang="es-ES" smtClean="0">
                <a:solidFill>
                  <a:srgbClr val="000000"/>
                </a:solidFill>
              </a:rPr>
              <a:pPr>
                <a:spcBef>
                  <a:spcPct val="0"/>
                </a:spcBef>
              </a:pPr>
              <a:t>35</a:t>
            </a:fld>
            <a:endParaRPr lang="es-ES" altLang="es-ES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>
            <a:extLst>
              <a:ext uri="{FF2B5EF4-FFF2-40B4-BE49-F238E27FC236}">
                <a16:creationId xmlns:a16="http://schemas.microsoft.com/office/drawing/2014/main" id="{D099431C-CC86-8BB2-8E0F-2F85DE32226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50938" y="692150"/>
            <a:ext cx="4556125" cy="34163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683" name="Rectangle 3">
            <a:extLst>
              <a:ext uri="{FF2B5EF4-FFF2-40B4-BE49-F238E27FC236}">
                <a16:creationId xmlns:a16="http://schemas.microsoft.com/office/drawing/2014/main" id="{1DE60F99-F27A-5105-398E-C138CE1AA73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s-ES" altLang="es-ES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>
            <a:extLst>
              <a:ext uri="{FF2B5EF4-FFF2-40B4-BE49-F238E27FC236}">
                <a16:creationId xmlns:a16="http://schemas.microsoft.com/office/drawing/2014/main" id="{20BDFFE9-8061-E262-25CF-6C299E7AED9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50938" y="692150"/>
            <a:ext cx="4556125" cy="34163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3731" name="Rectangle 3">
            <a:extLst>
              <a:ext uri="{FF2B5EF4-FFF2-40B4-BE49-F238E27FC236}">
                <a16:creationId xmlns:a16="http://schemas.microsoft.com/office/drawing/2014/main" id="{6F330474-69D0-83FE-51C1-30D622133C6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s-ES" altLang="es-ES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>
            <a:extLst>
              <a:ext uri="{FF2B5EF4-FFF2-40B4-BE49-F238E27FC236}">
                <a16:creationId xmlns:a16="http://schemas.microsoft.com/office/drawing/2014/main" id="{48F1577A-80C2-D76E-E480-8D8F8BAC32F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50938" y="692150"/>
            <a:ext cx="4556125" cy="34163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34979" name="Rectangle 3">
            <a:extLst>
              <a:ext uri="{FF2B5EF4-FFF2-40B4-BE49-F238E27FC236}">
                <a16:creationId xmlns:a16="http://schemas.microsoft.com/office/drawing/2014/main" id="{AF2A0FC0-09D3-A0AF-DFB8-2987548AB53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pPr lvl="1" eaLnBrk="1" hangingPunct="1">
              <a:lnSpc>
                <a:spcPct val="250000"/>
              </a:lnSpc>
              <a:spcBef>
                <a:spcPct val="0"/>
              </a:spcBef>
              <a:defRPr/>
            </a:pPr>
            <a:r>
              <a:rPr lang="es-ES_trad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INMUNOGLOBULINAS</a:t>
            </a:r>
          </a:p>
          <a:p>
            <a:pPr lvl="1" eaLnBrk="1" hangingPunct="1">
              <a:lnSpc>
                <a:spcPct val="250000"/>
              </a:lnSpc>
              <a:spcBef>
                <a:spcPct val="0"/>
              </a:spcBef>
              <a:buFontTx/>
              <a:buChar char="•"/>
              <a:defRPr/>
            </a:pPr>
            <a:r>
              <a:rPr lang="es-ES_trad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Alteraci</a:t>
            </a:r>
            <a:r>
              <a:rPr lang="es-ES_tradnl" sz="2400" b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</a:rPr>
              <a:t>ó</a:t>
            </a:r>
            <a:r>
              <a:rPr lang="es-ES_trad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n estructural IgG </a:t>
            </a:r>
          </a:p>
          <a:p>
            <a:pPr lvl="1" eaLnBrk="1" hangingPunct="1">
              <a:lnSpc>
                <a:spcPct val="250000"/>
              </a:lnSpc>
              <a:spcBef>
                <a:spcPct val="0"/>
              </a:spcBef>
              <a:buFontTx/>
              <a:buChar char="•"/>
              <a:defRPr/>
            </a:pPr>
            <a:r>
              <a:rPr lang="es-ES_trad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Disminuci</a:t>
            </a:r>
            <a:r>
              <a:rPr lang="es-ES_tradnl" sz="2400" b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</a:rPr>
              <a:t>ó</a:t>
            </a:r>
            <a:r>
              <a:rPr lang="es-ES_trad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n en su capacidad de identificaci</a:t>
            </a:r>
            <a:r>
              <a:rPr lang="es-ES_tradnl" sz="2400" b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</a:rPr>
              <a:t>ó</a:t>
            </a:r>
            <a:r>
              <a:rPr lang="es-ES_trad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n y obsonizaci</a:t>
            </a:r>
            <a:r>
              <a:rPr lang="es-ES_tradnl" sz="2400" b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</a:rPr>
              <a:t>ó</a:t>
            </a:r>
            <a:r>
              <a:rPr lang="es-ES_trad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n.</a:t>
            </a:r>
          </a:p>
          <a:p>
            <a:pPr lvl="1" eaLnBrk="1" hangingPunct="1">
              <a:lnSpc>
                <a:spcPct val="250000"/>
              </a:lnSpc>
              <a:spcBef>
                <a:spcPct val="0"/>
              </a:spcBef>
              <a:buFontTx/>
              <a:buChar char="•"/>
              <a:defRPr/>
            </a:pPr>
            <a:r>
              <a:rPr lang="es-ES_tradnl" sz="2400" b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</a:rPr>
              <a:t>“</a:t>
            </a:r>
            <a:r>
              <a:rPr lang="es-ES_trad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Secuestro</a:t>
            </a:r>
            <a:r>
              <a:rPr lang="es-ES_tradnl" sz="2400" b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</a:rPr>
              <a:t>”</a:t>
            </a:r>
            <a:r>
              <a:rPr lang="es-ES_trad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 en las membranas basales.</a:t>
            </a:r>
            <a:endParaRPr lang="es-ES" sz="2400" b="1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>
            <a:extLst>
              <a:ext uri="{FF2B5EF4-FFF2-40B4-BE49-F238E27FC236}">
                <a16:creationId xmlns:a16="http://schemas.microsoft.com/office/drawing/2014/main" id="{4ECD2BE2-FEBE-1CCB-712C-24A773D4C37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50938" y="692150"/>
            <a:ext cx="4556125" cy="34163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7827" name="Rectangle 3">
            <a:extLst>
              <a:ext uri="{FF2B5EF4-FFF2-40B4-BE49-F238E27FC236}">
                <a16:creationId xmlns:a16="http://schemas.microsoft.com/office/drawing/2014/main" id="{EAA5F94C-2807-2C92-4BDC-3273A0087E7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s-ES" altLang="es-ES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>
            <a:extLst>
              <a:ext uri="{FF2B5EF4-FFF2-40B4-BE49-F238E27FC236}">
                <a16:creationId xmlns:a16="http://schemas.microsoft.com/office/drawing/2014/main" id="{DD25B85D-617F-B3C3-8B85-0E51491F48A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50938" y="692150"/>
            <a:ext cx="4556125" cy="34163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9875" name="Rectangle 3">
            <a:extLst>
              <a:ext uri="{FF2B5EF4-FFF2-40B4-BE49-F238E27FC236}">
                <a16:creationId xmlns:a16="http://schemas.microsoft.com/office/drawing/2014/main" id="{8F16FD34-3EE3-7EC5-24B0-B3B5ABCAA76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s-ES" altLang="es-ES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Marcador de imagen de diapositiva 1">
            <a:extLst>
              <a:ext uri="{FF2B5EF4-FFF2-40B4-BE49-F238E27FC236}">
                <a16:creationId xmlns:a16="http://schemas.microsoft.com/office/drawing/2014/main" id="{92B9EBA4-AEB1-7521-A6BA-3A93BAA5C9A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E734F336-063E-F3C8-BE90-5D3CB786A59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 defTabSz="457200" eaLnBrk="1" fontAlgn="auto" hangingPunct="1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es-ES_tradnl" dirty="0"/>
              <a:t>La asociación entre estas dos enfermedades es bidireccional, es decir, que no solo la diabetes aumento el riesgo de sufrir enfermedades periodontales, sino que las enfermedades periodontales pueden afectar a la diabetes, perjudicando el control de la glucemia. </a:t>
            </a:r>
          </a:p>
          <a:p>
            <a:pPr marL="228600" indent="-228600" defTabSz="457200" eaLnBrk="1" fontAlgn="auto" hangingPunct="1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endParaRPr lang="es-ES_tradnl" dirty="0"/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dirty="0"/>
          </a:p>
        </p:txBody>
      </p:sp>
      <p:sp>
        <p:nvSpPr>
          <p:cNvPr id="81924" name="Marcador de número de diapositiva 3">
            <a:extLst>
              <a:ext uri="{FF2B5EF4-FFF2-40B4-BE49-F238E27FC236}">
                <a16:creationId xmlns:a16="http://schemas.microsoft.com/office/drawing/2014/main" id="{FFC65ED1-21F3-9972-7D29-439D8AC4D02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5C6FBDCB-0C3A-0F4D-A47E-BB2CACA14B70}" type="slidenum">
              <a:rPr lang="es-ES" altLang="es-ES" smtClean="0"/>
              <a:pPr>
                <a:spcBef>
                  <a:spcPct val="0"/>
                </a:spcBef>
              </a:pPr>
              <a:t>41</a:t>
            </a:fld>
            <a:endParaRPr lang="es-ES" altLang="es-ES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Marcador de imagen de diapositiva 1">
            <a:extLst>
              <a:ext uri="{FF2B5EF4-FFF2-40B4-BE49-F238E27FC236}">
                <a16:creationId xmlns:a16="http://schemas.microsoft.com/office/drawing/2014/main" id="{92823045-8321-29B7-C538-A300C0FEAD8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3971" name="Marcador de notas 2">
            <a:extLst>
              <a:ext uri="{FF2B5EF4-FFF2-40B4-BE49-F238E27FC236}">
                <a16:creationId xmlns:a16="http://schemas.microsoft.com/office/drawing/2014/main" id="{C2BF2D7C-673A-648C-6454-81A01CF800B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defTabSz="457200" eaLnBrk="1" hangingPunct="1">
              <a:spcBef>
                <a:spcPct val="0"/>
              </a:spcBef>
            </a:pPr>
            <a:endParaRPr lang="es-ES_tradnl" altLang="es-ES"/>
          </a:p>
          <a:p>
            <a:pPr defTabSz="457200" eaLnBrk="1" hangingPunct="1">
              <a:spcBef>
                <a:spcPct val="0"/>
              </a:spcBef>
            </a:pPr>
            <a:endParaRPr lang="es-ES" altLang="es-ES"/>
          </a:p>
        </p:txBody>
      </p:sp>
      <p:sp>
        <p:nvSpPr>
          <p:cNvPr id="83972" name="Marcador de número de diapositiva 3">
            <a:extLst>
              <a:ext uri="{FF2B5EF4-FFF2-40B4-BE49-F238E27FC236}">
                <a16:creationId xmlns:a16="http://schemas.microsoft.com/office/drawing/2014/main" id="{69D80148-24A0-DBCA-3866-7D62CC170C0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F6103A15-CAC9-6D42-838F-4AFF05B1A066}" type="slidenum">
              <a:rPr lang="es-ES" altLang="es-ES" smtClean="0"/>
              <a:pPr>
                <a:spcBef>
                  <a:spcPct val="0"/>
                </a:spcBef>
              </a:pPr>
              <a:t>42</a:t>
            </a:fld>
            <a:endParaRPr lang="es-ES" altLang="es-E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>
            <a:extLst>
              <a:ext uri="{FF2B5EF4-FFF2-40B4-BE49-F238E27FC236}">
                <a16:creationId xmlns:a16="http://schemas.microsoft.com/office/drawing/2014/main" id="{DA997391-3C65-218E-42C3-471354100F1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91" name="Rectangle 3">
            <a:extLst>
              <a:ext uri="{FF2B5EF4-FFF2-40B4-BE49-F238E27FC236}">
                <a16:creationId xmlns:a16="http://schemas.microsoft.com/office/drawing/2014/main" id="{7E40EFB7-404F-13F7-D8D9-1B6183498BC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Marcador de imagen de diapositiva 1">
            <a:extLst>
              <a:ext uri="{FF2B5EF4-FFF2-40B4-BE49-F238E27FC236}">
                <a16:creationId xmlns:a16="http://schemas.microsoft.com/office/drawing/2014/main" id="{C22C3113-8E6F-B34B-2D03-C08BB34CD32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6019" name="Marcador de notas 2">
            <a:extLst>
              <a:ext uri="{FF2B5EF4-FFF2-40B4-BE49-F238E27FC236}">
                <a16:creationId xmlns:a16="http://schemas.microsoft.com/office/drawing/2014/main" id="{C4581242-F10A-A969-41BD-73031503C9C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s-ES_tradnl" altLang="es-ES">
                <a:solidFill>
                  <a:srgbClr val="404040"/>
                </a:solidFill>
              </a:rPr>
              <a:t>INFLUENCIA DE LAS ENFERMEDADES PERIODONTALES EN LA DIABETES. En un estudio clínico con una duración de 2 años, se observó que había un peor control de los valores de glucemia en pacientes con diabetes tipo 2 en relación con los pacientes diabéticos tipo 2 sin enfermedad periodontal (Taylor y col. 1996). </a:t>
            </a:r>
            <a:endParaRPr lang="es-ES" altLang="es-ES"/>
          </a:p>
        </p:txBody>
      </p:sp>
      <p:sp>
        <p:nvSpPr>
          <p:cNvPr id="86020" name="Marcador de número de diapositiva 3">
            <a:extLst>
              <a:ext uri="{FF2B5EF4-FFF2-40B4-BE49-F238E27FC236}">
                <a16:creationId xmlns:a16="http://schemas.microsoft.com/office/drawing/2014/main" id="{FE7D5576-DB7E-4E39-56E8-9BCC9CC4709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71635EBB-DB4B-E14C-AE2B-C62AF3739EEC}" type="slidenum">
              <a:rPr lang="es-ES" altLang="es-ES" smtClean="0">
                <a:solidFill>
                  <a:srgbClr val="000000"/>
                </a:solidFill>
              </a:rPr>
              <a:pPr>
                <a:spcBef>
                  <a:spcPct val="0"/>
                </a:spcBef>
              </a:pPr>
              <a:t>43</a:t>
            </a:fld>
            <a:endParaRPr lang="es-ES" altLang="es-ES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Marcador de imagen de diapositiva 1">
            <a:extLst>
              <a:ext uri="{FF2B5EF4-FFF2-40B4-BE49-F238E27FC236}">
                <a16:creationId xmlns:a16="http://schemas.microsoft.com/office/drawing/2014/main" id="{7AC611CD-4E25-C51E-B1E8-E60F1ADFE42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8067" name="Marcador de notas 2">
            <a:extLst>
              <a:ext uri="{FF2B5EF4-FFF2-40B4-BE49-F238E27FC236}">
                <a16:creationId xmlns:a16="http://schemas.microsoft.com/office/drawing/2014/main" id="{B4783CF4-283E-9D98-0BDB-B635DFC3501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/>
          </a:p>
        </p:txBody>
      </p:sp>
      <p:sp>
        <p:nvSpPr>
          <p:cNvPr id="88068" name="Marcador de número de diapositiva 3">
            <a:extLst>
              <a:ext uri="{FF2B5EF4-FFF2-40B4-BE49-F238E27FC236}">
                <a16:creationId xmlns:a16="http://schemas.microsoft.com/office/drawing/2014/main" id="{CC248BD4-06F2-C46C-21F6-4F70A9A8FDC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3311E610-0B31-1147-BE19-499616F827C1}" type="slidenum">
              <a:rPr lang="es-ES" altLang="es-ES" smtClean="0">
                <a:solidFill>
                  <a:srgbClr val="000000"/>
                </a:solidFill>
              </a:rPr>
              <a:pPr>
                <a:spcBef>
                  <a:spcPct val="0"/>
                </a:spcBef>
              </a:pPr>
              <a:t>44</a:t>
            </a:fld>
            <a:endParaRPr lang="es-ES" altLang="es-ES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Marcador de imagen de diapositiva 1">
            <a:extLst>
              <a:ext uri="{FF2B5EF4-FFF2-40B4-BE49-F238E27FC236}">
                <a16:creationId xmlns:a16="http://schemas.microsoft.com/office/drawing/2014/main" id="{3336D5AC-170A-24F7-40A6-22616B3A266D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0115" name="Marcador de notas 2">
            <a:extLst>
              <a:ext uri="{FF2B5EF4-FFF2-40B4-BE49-F238E27FC236}">
                <a16:creationId xmlns:a16="http://schemas.microsoft.com/office/drawing/2014/main" id="{E8D7E065-777C-17D4-E1B0-4C5C97A88C1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s-ES_tradnl" altLang="es-ES"/>
              <a:t> </a:t>
            </a:r>
            <a:endParaRPr lang="es-ES" altLang="es-ES"/>
          </a:p>
        </p:txBody>
      </p:sp>
      <p:sp>
        <p:nvSpPr>
          <p:cNvPr id="90116" name="Marcador de número de diapositiva 3">
            <a:extLst>
              <a:ext uri="{FF2B5EF4-FFF2-40B4-BE49-F238E27FC236}">
                <a16:creationId xmlns:a16="http://schemas.microsoft.com/office/drawing/2014/main" id="{FE57EBE4-D49A-BF78-F210-FA2DDC7048D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81844AFD-BD5B-4F4A-977B-1222CF39CFFE}" type="slidenum">
              <a:rPr lang="es-ES" altLang="es-ES" smtClean="0">
                <a:solidFill>
                  <a:srgbClr val="000000"/>
                </a:solidFill>
              </a:rPr>
              <a:pPr>
                <a:spcBef>
                  <a:spcPct val="0"/>
                </a:spcBef>
              </a:pPr>
              <a:t>45</a:t>
            </a:fld>
            <a:endParaRPr lang="es-ES" altLang="es-ES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1 Marcador de imagen de diapositiva">
            <a:extLst>
              <a:ext uri="{FF2B5EF4-FFF2-40B4-BE49-F238E27FC236}">
                <a16:creationId xmlns:a16="http://schemas.microsoft.com/office/drawing/2014/main" id="{41130169-0081-A7D9-46F9-24E3C50CF495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2163" name="2 Marcador de notas">
            <a:extLst>
              <a:ext uri="{FF2B5EF4-FFF2-40B4-BE49-F238E27FC236}">
                <a16:creationId xmlns:a16="http://schemas.microsoft.com/office/drawing/2014/main" id="{5C5799C0-7710-A9D5-5803-0D2F4FAC827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/>
          </a:p>
        </p:txBody>
      </p:sp>
      <p:sp>
        <p:nvSpPr>
          <p:cNvPr id="92164" name="3 Marcador de número de diapositiva">
            <a:extLst>
              <a:ext uri="{FF2B5EF4-FFF2-40B4-BE49-F238E27FC236}">
                <a16:creationId xmlns:a16="http://schemas.microsoft.com/office/drawing/2014/main" id="{D22FDBFC-CE24-2B13-0687-8D0E65A27EF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DD6208F8-C38D-8747-A7AA-D7FA58672476}" type="slidenum">
              <a:rPr lang="es-ES" altLang="es-ES" smtClean="0">
                <a:solidFill>
                  <a:srgbClr val="000000"/>
                </a:solidFill>
              </a:rPr>
              <a:pPr>
                <a:spcBef>
                  <a:spcPct val="0"/>
                </a:spcBef>
              </a:pPr>
              <a:t>46</a:t>
            </a:fld>
            <a:endParaRPr lang="es-ES" altLang="es-ES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1 Marcador de imagen de diapositiva">
            <a:extLst>
              <a:ext uri="{FF2B5EF4-FFF2-40B4-BE49-F238E27FC236}">
                <a16:creationId xmlns:a16="http://schemas.microsoft.com/office/drawing/2014/main" id="{8340E423-3A96-844E-C1F2-6949B7765A2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4211" name="2 Marcador de notas">
            <a:extLst>
              <a:ext uri="{FF2B5EF4-FFF2-40B4-BE49-F238E27FC236}">
                <a16:creationId xmlns:a16="http://schemas.microsoft.com/office/drawing/2014/main" id="{EBDAA533-A9D4-09BC-34CA-6CAA2F8A5E2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/>
          </a:p>
        </p:txBody>
      </p:sp>
      <p:sp>
        <p:nvSpPr>
          <p:cNvPr id="94212" name="3 Marcador de número de diapositiva">
            <a:extLst>
              <a:ext uri="{FF2B5EF4-FFF2-40B4-BE49-F238E27FC236}">
                <a16:creationId xmlns:a16="http://schemas.microsoft.com/office/drawing/2014/main" id="{31CF1DA3-40A6-76B0-32D4-251AF234EDC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EDDF2C43-B889-F540-A799-89307EFA6D51}" type="slidenum">
              <a:rPr lang="es-ES" altLang="es-ES" smtClean="0"/>
              <a:pPr>
                <a:spcBef>
                  <a:spcPct val="0"/>
                </a:spcBef>
              </a:pPr>
              <a:t>47</a:t>
            </a:fld>
            <a:endParaRPr lang="es-ES" altLang="es-ES"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1 Marcador de imagen de diapositiva">
            <a:extLst>
              <a:ext uri="{FF2B5EF4-FFF2-40B4-BE49-F238E27FC236}">
                <a16:creationId xmlns:a16="http://schemas.microsoft.com/office/drawing/2014/main" id="{78A5B7D3-2B15-94B5-A835-41F3766AF74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6259" name="2 Marcador de notas">
            <a:extLst>
              <a:ext uri="{FF2B5EF4-FFF2-40B4-BE49-F238E27FC236}">
                <a16:creationId xmlns:a16="http://schemas.microsoft.com/office/drawing/2014/main" id="{11163E73-4479-7124-64B3-949665CF7321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 dirty="0"/>
          </a:p>
        </p:txBody>
      </p:sp>
      <p:sp>
        <p:nvSpPr>
          <p:cNvPr id="96260" name="3 Marcador de número de diapositiva">
            <a:extLst>
              <a:ext uri="{FF2B5EF4-FFF2-40B4-BE49-F238E27FC236}">
                <a16:creationId xmlns:a16="http://schemas.microsoft.com/office/drawing/2014/main" id="{2EB4C4D6-C866-B9E6-43E9-D70D2353F9B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91C335AF-F735-3943-B0E9-3F6C38331949}" type="slidenum">
              <a:rPr lang="fi-FI" altLang="es-ES" smtClean="0">
                <a:solidFill>
                  <a:srgbClr val="000000"/>
                </a:solidFill>
                <a:ea typeface="MS PGothic" panose="020B0600070205080204" pitchFamily="34" charset="-128"/>
              </a:rPr>
              <a:pPr>
                <a:spcBef>
                  <a:spcPct val="0"/>
                </a:spcBef>
              </a:pPr>
              <a:t>48</a:t>
            </a:fld>
            <a:endParaRPr lang="fi-FI" altLang="es-ES">
              <a:solidFill>
                <a:srgbClr val="000000"/>
              </a:solidFill>
              <a:ea typeface="MS PGothic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1 Marcador de imagen de diapositiva">
            <a:extLst>
              <a:ext uri="{FF2B5EF4-FFF2-40B4-BE49-F238E27FC236}">
                <a16:creationId xmlns:a16="http://schemas.microsoft.com/office/drawing/2014/main" id="{A856BD7F-D3FE-E921-3B2D-ECEDF81D2C0D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8307" name="2 Marcador de notas">
            <a:extLst>
              <a:ext uri="{FF2B5EF4-FFF2-40B4-BE49-F238E27FC236}">
                <a16:creationId xmlns:a16="http://schemas.microsoft.com/office/drawing/2014/main" id="{541B7B26-CC20-9F96-699A-6B8824659B7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 dirty="0"/>
          </a:p>
        </p:txBody>
      </p:sp>
      <p:sp>
        <p:nvSpPr>
          <p:cNvPr id="98308" name="3 Marcador de número de diapositiva">
            <a:extLst>
              <a:ext uri="{FF2B5EF4-FFF2-40B4-BE49-F238E27FC236}">
                <a16:creationId xmlns:a16="http://schemas.microsoft.com/office/drawing/2014/main" id="{17F64CFC-5E39-3ADC-FF88-9A6B1E38654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23D65EC0-39C7-CA4B-8E3F-E31AA1AE9060}" type="slidenum">
              <a:rPr lang="fi-FI" altLang="es-ES" smtClean="0">
                <a:solidFill>
                  <a:srgbClr val="000000"/>
                </a:solidFill>
              </a:rPr>
              <a:pPr>
                <a:spcBef>
                  <a:spcPct val="0"/>
                </a:spcBef>
              </a:pPr>
              <a:t>49</a:t>
            </a:fld>
            <a:endParaRPr lang="fi-FI" altLang="es-ES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1 Marcador de imagen de diapositiva">
            <a:extLst>
              <a:ext uri="{FF2B5EF4-FFF2-40B4-BE49-F238E27FC236}">
                <a16:creationId xmlns:a16="http://schemas.microsoft.com/office/drawing/2014/main" id="{A618B2C4-6198-00CD-301A-1DC2AFF435C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0355" name="2 Marcador de notas">
            <a:extLst>
              <a:ext uri="{FF2B5EF4-FFF2-40B4-BE49-F238E27FC236}">
                <a16:creationId xmlns:a16="http://schemas.microsoft.com/office/drawing/2014/main" id="{0C35B4C3-D225-BA47-0CD5-E718A27C188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/>
          </a:p>
        </p:txBody>
      </p:sp>
      <p:sp>
        <p:nvSpPr>
          <p:cNvPr id="100356" name="3 Marcador de número de diapositiva">
            <a:extLst>
              <a:ext uri="{FF2B5EF4-FFF2-40B4-BE49-F238E27FC236}">
                <a16:creationId xmlns:a16="http://schemas.microsoft.com/office/drawing/2014/main" id="{1B6853FD-52AF-4B44-4133-BD2E6A7716E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ED52F99E-47B8-464A-9B81-EAC4AD75A92D}" type="slidenum">
              <a:rPr lang="fi-FI" altLang="es-ES" smtClean="0">
                <a:solidFill>
                  <a:srgbClr val="000000"/>
                </a:solidFill>
                <a:ea typeface="MS PGothic" panose="020B0600070205080204" pitchFamily="34" charset="-128"/>
              </a:rPr>
              <a:pPr>
                <a:spcBef>
                  <a:spcPct val="0"/>
                </a:spcBef>
              </a:pPr>
              <a:t>50</a:t>
            </a:fld>
            <a:endParaRPr lang="fi-FI" altLang="es-ES">
              <a:solidFill>
                <a:srgbClr val="000000"/>
              </a:solidFill>
              <a:ea typeface="MS PGothic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1 Marcador de imagen de diapositiva">
            <a:extLst>
              <a:ext uri="{FF2B5EF4-FFF2-40B4-BE49-F238E27FC236}">
                <a16:creationId xmlns:a16="http://schemas.microsoft.com/office/drawing/2014/main" id="{41F218E5-B012-F8E4-A4F5-7A1A658D1F4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03" name="2 Marcador de notas">
            <a:extLst>
              <a:ext uri="{FF2B5EF4-FFF2-40B4-BE49-F238E27FC236}">
                <a16:creationId xmlns:a16="http://schemas.microsoft.com/office/drawing/2014/main" id="{AD1162F4-AE2B-0FBD-44DD-59C1B97AAE0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/>
          </a:p>
        </p:txBody>
      </p:sp>
      <p:sp>
        <p:nvSpPr>
          <p:cNvPr id="102404" name="3 Marcador de número de diapositiva">
            <a:extLst>
              <a:ext uri="{FF2B5EF4-FFF2-40B4-BE49-F238E27FC236}">
                <a16:creationId xmlns:a16="http://schemas.microsoft.com/office/drawing/2014/main" id="{D84B68EA-FE9E-A76B-BB6E-8936C4A7EAF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2FF54552-9346-F44A-98A4-E8E65F1698EE}" type="slidenum">
              <a:rPr lang="es-ES" altLang="es-ES" smtClean="0"/>
              <a:pPr>
                <a:spcBef>
                  <a:spcPct val="0"/>
                </a:spcBef>
              </a:pPr>
              <a:t>51</a:t>
            </a:fld>
            <a:endParaRPr lang="es-ES" altLang="es-ES"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B7F0E848-F4BE-9B44-9599-0CAC1AD97DAA}" type="slidenum">
              <a:rPr lang="es-ES" altLang="es-ES" smtClean="0"/>
              <a:pPr>
                <a:defRPr/>
              </a:pPr>
              <a:t>52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30111594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1 Marcador de imagen de diapositiva">
            <a:extLst>
              <a:ext uri="{FF2B5EF4-FFF2-40B4-BE49-F238E27FC236}">
                <a16:creationId xmlns:a16="http://schemas.microsoft.com/office/drawing/2014/main" id="{A3770E9D-3FC8-B6D8-2B47-86936025A1CD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339" name="2 Marcador de notas">
            <a:extLst>
              <a:ext uri="{FF2B5EF4-FFF2-40B4-BE49-F238E27FC236}">
                <a16:creationId xmlns:a16="http://schemas.microsoft.com/office/drawing/2014/main" id="{696C271C-6FC1-C053-35AC-8648F0EDA4B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/>
          </a:p>
        </p:txBody>
      </p:sp>
      <p:sp>
        <p:nvSpPr>
          <p:cNvPr id="14340" name="3 Marcador de número de diapositiva">
            <a:extLst>
              <a:ext uri="{FF2B5EF4-FFF2-40B4-BE49-F238E27FC236}">
                <a16:creationId xmlns:a16="http://schemas.microsoft.com/office/drawing/2014/main" id="{9B1A373E-57AC-4F10-8842-A952B55CAFC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58DD9B74-5423-3341-9FED-A606E7376B01}" type="slidenum">
              <a:rPr lang="es-ES" altLang="es-ES" smtClean="0"/>
              <a:pPr>
                <a:spcBef>
                  <a:spcPct val="0"/>
                </a:spcBef>
              </a:pPr>
              <a:t>8</a:t>
            </a:fld>
            <a:endParaRPr lang="es-ES" altLang="es-E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>
            <a:extLst>
              <a:ext uri="{FF2B5EF4-FFF2-40B4-BE49-F238E27FC236}">
                <a16:creationId xmlns:a16="http://schemas.microsoft.com/office/drawing/2014/main" id="{3173D603-0908-C413-0A76-2825400386C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50938" y="692150"/>
            <a:ext cx="4556125" cy="34163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387" name="Rectangle 3">
            <a:extLst>
              <a:ext uri="{FF2B5EF4-FFF2-40B4-BE49-F238E27FC236}">
                <a16:creationId xmlns:a16="http://schemas.microsoft.com/office/drawing/2014/main" id="{3FD19005-BE83-D7AB-14F3-337B3E77B0C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Marcador de imagen de diapositiva 1">
            <a:extLst>
              <a:ext uri="{FF2B5EF4-FFF2-40B4-BE49-F238E27FC236}">
                <a16:creationId xmlns:a16="http://schemas.microsoft.com/office/drawing/2014/main" id="{17E63C95-32B2-9A99-C4F8-21F7516261F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5" name="Marcador de notas 2">
            <a:extLst>
              <a:ext uri="{FF2B5EF4-FFF2-40B4-BE49-F238E27FC236}">
                <a16:creationId xmlns:a16="http://schemas.microsoft.com/office/drawing/2014/main" id="{5D793125-58FE-64B6-8B80-0E83CD5F71F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/>
          </a:p>
        </p:txBody>
      </p:sp>
      <p:sp>
        <p:nvSpPr>
          <p:cNvPr id="18436" name="Marcador de número de diapositiva 3">
            <a:extLst>
              <a:ext uri="{FF2B5EF4-FFF2-40B4-BE49-F238E27FC236}">
                <a16:creationId xmlns:a16="http://schemas.microsoft.com/office/drawing/2014/main" id="{C40B83CA-59CD-8A3E-7110-5A9FF8FC63D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71AF6A93-1CFD-F44B-9771-3228FB8C5219}" type="slidenum">
              <a:rPr lang="es-ES" altLang="es-ES" smtClean="0"/>
              <a:pPr>
                <a:spcBef>
                  <a:spcPct val="0"/>
                </a:spcBef>
              </a:pPr>
              <a:t>10</a:t>
            </a:fld>
            <a:endParaRPr lang="es-ES" altLang="es-E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1 Marcador de imagen de diapositiva">
            <a:extLst>
              <a:ext uri="{FF2B5EF4-FFF2-40B4-BE49-F238E27FC236}">
                <a16:creationId xmlns:a16="http://schemas.microsoft.com/office/drawing/2014/main" id="{5A9D70BA-C41E-5616-29EF-174B22C3F64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483" name="2 Marcador de notas">
            <a:extLst>
              <a:ext uri="{FF2B5EF4-FFF2-40B4-BE49-F238E27FC236}">
                <a16:creationId xmlns:a16="http://schemas.microsoft.com/office/drawing/2014/main" id="{BAA791F0-A696-CAD9-F2BB-A0DFF4F42293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/>
          </a:p>
        </p:txBody>
      </p:sp>
      <p:sp>
        <p:nvSpPr>
          <p:cNvPr id="20484" name="3 Marcador de número de diapositiva">
            <a:extLst>
              <a:ext uri="{FF2B5EF4-FFF2-40B4-BE49-F238E27FC236}">
                <a16:creationId xmlns:a16="http://schemas.microsoft.com/office/drawing/2014/main" id="{3661BCC6-58AE-6054-9F9E-162A43927A3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8BFBF69F-0643-5B4A-A431-33A3B17EAFB2}" type="slidenum">
              <a:rPr lang="es-ES" altLang="es-ES" smtClean="0"/>
              <a:pPr>
                <a:spcBef>
                  <a:spcPct val="0"/>
                </a:spcBef>
              </a:pPr>
              <a:t>11</a:t>
            </a:fld>
            <a:endParaRPr lang="es-ES" altLang="es-E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1 Marcador de imagen de diapositiva">
            <a:extLst>
              <a:ext uri="{FF2B5EF4-FFF2-40B4-BE49-F238E27FC236}">
                <a16:creationId xmlns:a16="http://schemas.microsoft.com/office/drawing/2014/main" id="{6262DC10-0BAF-E9D6-DCD4-823919F9156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531" name="2 Marcador de notas">
            <a:extLst>
              <a:ext uri="{FF2B5EF4-FFF2-40B4-BE49-F238E27FC236}">
                <a16:creationId xmlns:a16="http://schemas.microsoft.com/office/drawing/2014/main" id="{0C26D7FB-68A9-3A2B-19DE-24B3F5EB1B8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/>
          </a:p>
        </p:txBody>
      </p:sp>
      <p:sp>
        <p:nvSpPr>
          <p:cNvPr id="22532" name="3 Marcador de número de diapositiva">
            <a:extLst>
              <a:ext uri="{FF2B5EF4-FFF2-40B4-BE49-F238E27FC236}">
                <a16:creationId xmlns:a16="http://schemas.microsoft.com/office/drawing/2014/main" id="{30638F7C-EFA6-EE3F-59A5-67400977097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74A8F0BF-4D79-924D-A25F-F1A771B8D321}" type="slidenum">
              <a:rPr lang="es-ES" altLang="es-ES" smtClean="0"/>
              <a:pPr>
                <a:spcBef>
                  <a:spcPct val="0"/>
                </a:spcBef>
              </a:pPr>
              <a:t>12</a:t>
            </a:fld>
            <a:endParaRPr lang="es-ES" altLang="es-E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3 Marcador de fecha">
            <a:extLst>
              <a:ext uri="{FF2B5EF4-FFF2-40B4-BE49-F238E27FC236}">
                <a16:creationId xmlns:a16="http://schemas.microsoft.com/office/drawing/2014/main" id="{81ABFA99-FF37-FBA1-6EC3-CBCB7F5D4D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DBCC66-B82C-AC45-AA0D-7F68CFA8D063}" type="datetimeFigureOut">
              <a:rPr lang="es-ES"/>
              <a:pPr>
                <a:defRPr/>
              </a:pPr>
              <a:t>12/4/24</a:t>
            </a:fld>
            <a:endParaRPr lang="es-ES"/>
          </a:p>
        </p:txBody>
      </p:sp>
      <p:sp>
        <p:nvSpPr>
          <p:cNvPr id="5" name="4 Marcador de pie de página">
            <a:extLst>
              <a:ext uri="{FF2B5EF4-FFF2-40B4-BE49-F238E27FC236}">
                <a16:creationId xmlns:a16="http://schemas.microsoft.com/office/drawing/2014/main" id="{6331579D-03A8-C9EB-1CAE-4246F70D28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>
            <a:extLst>
              <a:ext uri="{FF2B5EF4-FFF2-40B4-BE49-F238E27FC236}">
                <a16:creationId xmlns:a16="http://schemas.microsoft.com/office/drawing/2014/main" id="{B85505D7-2B76-299D-DF50-5DA69857AC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C49A0C-F6CD-8B42-9A27-B12B7D8C3D5E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3414400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>
            <a:extLst>
              <a:ext uri="{FF2B5EF4-FFF2-40B4-BE49-F238E27FC236}">
                <a16:creationId xmlns:a16="http://schemas.microsoft.com/office/drawing/2014/main" id="{64F2D04F-E9BC-E9A8-2E6B-42ADDA8D12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D8627D-9DDF-FD48-94DA-50BCCFB954C1}" type="datetimeFigureOut">
              <a:rPr lang="es-ES"/>
              <a:pPr>
                <a:defRPr/>
              </a:pPr>
              <a:t>12/4/24</a:t>
            </a:fld>
            <a:endParaRPr lang="es-ES"/>
          </a:p>
        </p:txBody>
      </p:sp>
      <p:sp>
        <p:nvSpPr>
          <p:cNvPr id="5" name="4 Marcador de pie de página">
            <a:extLst>
              <a:ext uri="{FF2B5EF4-FFF2-40B4-BE49-F238E27FC236}">
                <a16:creationId xmlns:a16="http://schemas.microsoft.com/office/drawing/2014/main" id="{5274E938-17E1-917C-5873-A9B893C20B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>
            <a:extLst>
              <a:ext uri="{FF2B5EF4-FFF2-40B4-BE49-F238E27FC236}">
                <a16:creationId xmlns:a16="http://schemas.microsoft.com/office/drawing/2014/main" id="{1A4D22D4-46F3-258B-5FF6-C2CBA9C92D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814B42-05A5-914F-8E15-118270CD94E0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7838223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>
            <a:extLst>
              <a:ext uri="{FF2B5EF4-FFF2-40B4-BE49-F238E27FC236}">
                <a16:creationId xmlns:a16="http://schemas.microsoft.com/office/drawing/2014/main" id="{8F346F1E-AAD9-6BD4-8FD6-6925B23D06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A5483A-913E-6B48-8B17-AA7007C470CC}" type="datetimeFigureOut">
              <a:rPr lang="es-ES"/>
              <a:pPr>
                <a:defRPr/>
              </a:pPr>
              <a:t>12/4/24</a:t>
            </a:fld>
            <a:endParaRPr lang="es-ES"/>
          </a:p>
        </p:txBody>
      </p:sp>
      <p:sp>
        <p:nvSpPr>
          <p:cNvPr id="5" name="4 Marcador de pie de página">
            <a:extLst>
              <a:ext uri="{FF2B5EF4-FFF2-40B4-BE49-F238E27FC236}">
                <a16:creationId xmlns:a16="http://schemas.microsoft.com/office/drawing/2014/main" id="{1B6362FA-10D8-3576-3BCB-F3B6FBCD6B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>
            <a:extLst>
              <a:ext uri="{FF2B5EF4-FFF2-40B4-BE49-F238E27FC236}">
                <a16:creationId xmlns:a16="http://schemas.microsoft.com/office/drawing/2014/main" id="{38655E59-2FB5-4A12-3F78-7D03EF389A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2E607E-F38A-6643-9D5C-BA22280F1D99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0904158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>
            <a:extLst>
              <a:ext uri="{FF2B5EF4-FFF2-40B4-BE49-F238E27FC236}">
                <a16:creationId xmlns:a16="http://schemas.microsoft.com/office/drawing/2014/main" id="{8254AA1C-3DEC-5DF7-4D1B-715AF0AAFA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2A438A-9121-A048-B603-71D48717BCB8}" type="datetimeFigureOut">
              <a:rPr lang="es-ES"/>
              <a:pPr>
                <a:defRPr/>
              </a:pPr>
              <a:t>12/4/24</a:t>
            </a:fld>
            <a:endParaRPr lang="es-ES"/>
          </a:p>
        </p:txBody>
      </p:sp>
      <p:sp>
        <p:nvSpPr>
          <p:cNvPr id="5" name="4 Marcador de pie de página">
            <a:extLst>
              <a:ext uri="{FF2B5EF4-FFF2-40B4-BE49-F238E27FC236}">
                <a16:creationId xmlns:a16="http://schemas.microsoft.com/office/drawing/2014/main" id="{4EEEB371-BE21-7B46-514A-2684917681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>
            <a:extLst>
              <a:ext uri="{FF2B5EF4-FFF2-40B4-BE49-F238E27FC236}">
                <a16:creationId xmlns:a16="http://schemas.microsoft.com/office/drawing/2014/main" id="{1BAE8448-0CE2-F9AE-3918-DAAB302B51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1FAFF5-C309-B848-80C4-4445EFB8AE21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962658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fecha">
            <a:extLst>
              <a:ext uri="{FF2B5EF4-FFF2-40B4-BE49-F238E27FC236}">
                <a16:creationId xmlns:a16="http://schemas.microsoft.com/office/drawing/2014/main" id="{AA10B8CB-7CD9-B91A-16B1-48F85699DB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369180-0B3B-1747-8F34-9C4D65E4A26E}" type="datetimeFigureOut">
              <a:rPr lang="es-ES"/>
              <a:pPr>
                <a:defRPr/>
              </a:pPr>
              <a:t>12/4/24</a:t>
            </a:fld>
            <a:endParaRPr lang="es-ES"/>
          </a:p>
        </p:txBody>
      </p:sp>
      <p:sp>
        <p:nvSpPr>
          <p:cNvPr id="5" name="4 Marcador de pie de página">
            <a:extLst>
              <a:ext uri="{FF2B5EF4-FFF2-40B4-BE49-F238E27FC236}">
                <a16:creationId xmlns:a16="http://schemas.microsoft.com/office/drawing/2014/main" id="{99C9DC2F-C743-9102-085E-6A338AA3E5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>
            <a:extLst>
              <a:ext uri="{FF2B5EF4-FFF2-40B4-BE49-F238E27FC236}">
                <a16:creationId xmlns:a16="http://schemas.microsoft.com/office/drawing/2014/main" id="{26684305-FB96-3BB1-0BB4-6B14EBCAF7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176ABE-3BBB-9641-B208-4AC3BB2DC012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41712109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3 Marcador de fecha">
            <a:extLst>
              <a:ext uri="{FF2B5EF4-FFF2-40B4-BE49-F238E27FC236}">
                <a16:creationId xmlns:a16="http://schemas.microsoft.com/office/drawing/2014/main" id="{1CA0303F-F9D6-9848-8CD1-5F53968A8B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ECACE4-0EC0-DD46-9D15-B2EA94DE4D2A}" type="datetimeFigureOut">
              <a:rPr lang="es-ES"/>
              <a:pPr>
                <a:defRPr/>
              </a:pPr>
              <a:t>12/4/24</a:t>
            </a:fld>
            <a:endParaRPr lang="es-ES"/>
          </a:p>
        </p:txBody>
      </p:sp>
      <p:sp>
        <p:nvSpPr>
          <p:cNvPr id="6" name="4 Marcador de pie de página">
            <a:extLst>
              <a:ext uri="{FF2B5EF4-FFF2-40B4-BE49-F238E27FC236}">
                <a16:creationId xmlns:a16="http://schemas.microsoft.com/office/drawing/2014/main" id="{48ABBA95-4FE9-66A6-0EA3-83A9FD989F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5 Marcador de número de diapositiva">
            <a:extLst>
              <a:ext uri="{FF2B5EF4-FFF2-40B4-BE49-F238E27FC236}">
                <a16:creationId xmlns:a16="http://schemas.microsoft.com/office/drawing/2014/main" id="{4F820814-2B9D-4239-18D8-9FA3759F4E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A80086-80B3-EF42-9D2D-1F041AEEC822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2001852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3 Marcador de fecha">
            <a:extLst>
              <a:ext uri="{FF2B5EF4-FFF2-40B4-BE49-F238E27FC236}">
                <a16:creationId xmlns:a16="http://schemas.microsoft.com/office/drawing/2014/main" id="{9325EE73-0AB1-7CD1-9894-AD7276CFC8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D7303E-DE39-3748-B70B-2AD94437334D}" type="datetimeFigureOut">
              <a:rPr lang="es-ES"/>
              <a:pPr>
                <a:defRPr/>
              </a:pPr>
              <a:t>12/4/24</a:t>
            </a:fld>
            <a:endParaRPr lang="es-ES"/>
          </a:p>
        </p:txBody>
      </p:sp>
      <p:sp>
        <p:nvSpPr>
          <p:cNvPr id="8" name="4 Marcador de pie de página">
            <a:extLst>
              <a:ext uri="{FF2B5EF4-FFF2-40B4-BE49-F238E27FC236}">
                <a16:creationId xmlns:a16="http://schemas.microsoft.com/office/drawing/2014/main" id="{AD571292-F8E5-B14B-C82E-62F2E52129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5 Marcador de número de diapositiva">
            <a:extLst>
              <a:ext uri="{FF2B5EF4-FFF2-40B4-BE49-F238E27FC236}">
                <a16:creationId xmlns:a16="http://schemas.microsoft.com/office/drawing/2014/main" id="{B8AF57AD-1967-A3CA-2ACD-A50D9D7159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799011-D50E-9E41-89A9-7BE08C182160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957917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3 Marcador de fecha">
            <a:extLst>
              <a:ext uri="{FF2B5EF4-FFF2-40B4-BE49-F238E27FC236}">
                <a16:creationId xmlns:a16="http://schemas.microsoft.com/office/drawing/2014/main" id="{43088B92-B187-E6CA-6CE5-F80AE06FDA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1388F9-4049-EC40-A0D1-6D34A2658671}" type="datetimeFigureOut">
              <a:rPr lang="es-ES"/>
              <a:pPr>
                <a:defRPr/>
              </a:pPr>
              <a:t>12/4/24</a:t>
            </a:fld>
            <a:endParaRPr lang="es-ES"/>
          </a:p>
        </p:txBody>
      </p:sp>
      <p:sp>
        <p:nvSpPr>
          <p:cNvPr id="4" name="4 Marcador de pie de página">
            <a:extLst>
              <a:ext uri="{FF2B5EF4-FFF2-40B4-BE49-F238E27FC236}">
                <a16:creationId xmlns:a16="http://schemas.microsoft.com/office/drawing/2014/main" id="{688E88FB-5048-0F2E-C209-063B751466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5 Marcador de número de diapositiva">
            <a:extLst>
              <a:ext uri="{FF2B5EF4-FFF2-40B4-BE49-F238E27FC236}">
                <a16:creationId xmlns:a16="http://schemas.microsoft.com/office/drawing/2014/main" id="{163FCDF3-73CF-E15E-AC88-D42C835966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68A3FA-8CD3-4142-80EE-E5844C0FF206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4233544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3 Marcador de fecha">
            <a:extLst>
              <a:ext uri="{FF2B5EF4-FFF2-40B4-BE49-F238E27FC236}">
                <a16:creationId xmlns:a16="http://schemas.microsoft.com/office/drawing/2014/main" id="{FEA515B1-1013-C440-E355-D1AD507199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1D1C40-939E-0247-B060-377737428A19}" type="datetimeFigureOut">
              <a:rPr lang="es-ES"/>
              <a:pPr>
                <a:defRPr/>
              </a:pPr>
              <a:t>12/4/24</a:t>
            </a:fld>
            <a:endParaRPr lang="es-ES"/>
          </a:p>
        </p:txBody>
      </p:sp>
      <p:sp>
        <p:nvSpPr>
          <p:cNvPr id="3" name="4 Marcador de pie de página">
            <a:extLst>
              <a:ext uri="{FF2B5EF4-FFF2-40B4-BE49-F238E27FC236}">
                <a16:creationId xmlns:a16="http://schemas.microsoft.com/office/drawing/2014/main" id="{768CCCCA-DA43-71DA-6703-466CC244CE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5 Marcador de número de diapositiva">
            <a:extLst>
              <a:ext uri="{FF2B5EF4-FFF2-40B4-BE49-F238E27FC236}">
                <a16:creationId xmlns:a16="http://schemas.microsoft.com/office/drawing/2014/main" id="{37FE7794-B2B6-34E7-7BD8-2898C111A8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4554DA-97CF-4542-8579-BF5C88FCA8D1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6600235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3 Marcador de fecha">
            <a:extLst>
              <a:ext uri="{FF2B5EF4-FFF2-40B4-BE49-F238E27FC236}">
                <a16:creationId xmlns:a16="http://schemas.microsoft.com/office/drawing/2014/main" id="{D089BE35-5870-4106-4DD7-30E54300E0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816E04-569A-5A4E-9FCD-0CB860945D6E}" type="datetimeFigureOut">
              <a:rPr lang="es-ES"/>
              <a:pPr>
                <a:defRPr/>
              </a:pPr>
              <a:t>12/4/24</a:t>
            </a:fld>
            <a:endParaRPr lang="es-ES"/>
          </a:p>
        </p:txBody>
      </p:sp>
      <p:sp>
        <p:nvSpPr>
          <p:cNvPr id="6" name="4 Marcador de pie de página">
            <a:extLst>
              <a:ext uri="{FF2B5EF4-FFF2-40B4-BE49-F238E27FC236}">
                <a16:creationId xmlns:a16="http://schemas.microsoft.com/office/drawing/2014/main" id="{3A608C1A-8877-69D6-322C-8799CA7886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5 Marcador de número de diapositiva">
            <a:extLst>
              <a:ext uri="{FF2B5EF4-FFF2-40B4-BE49-F238E27FC236}">
                <a16:creationId xmlns:a16="http://schemas.microsoft.com/office/drawing/2014/main" id="{A1BE6A07-FE71-84D8-4E23-5CDC2791E8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71B4FB-B9AE-694C-A29B-C3EAE3127A3E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3813213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ES" noProof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3 Marcador de fecha">
            <a:extLst>
              <a:ext uri="{FF2B5EF4-FFF2-40B4-BE49-F238E27FC236}">
                <a16:creationId xmlns:a16="http://schemas.microsoft.com/office/drawing/2014/main" id="{681C2517-8FB8-5777-FC0B-71802AE76E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D2FD00-69CA-CE48-B089-130DD1AE5CE0}" type="datetimeFigureOut">
              <a:rPr lang="es-ES"/>
              <a:pPr>
                <a:defRPr/>
              </a:pPr>
              <a:t>12/4/24</a:t>
            </a:fld>
            <a:endParaRPr lang="es-ES"/>
          </a:p>
        </p:txBody>
      </p:sp>
      <p:sp>
        <p:nvSpPr>
          <p:cNvPr id="6" name="4 Marcador de pie de página">
            <a:extLst>
              <a:ext uri="{FF2B5EF4-FFF2-40B4-BE49-F238E27FC236}">
                <a16:creationId xmlns:a16="http://schemas.microsoft.com/office/drawing/2014/main" id="{B3CB4813-C661-F7E8-9ADD-2AF2531062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5 Marcador de número de diapositiva">
            <a:extLst>
              <a:ext uri="{FF2B5EF4-FFF2-40B4-BE49-F238E27FC236}">
                <a16:creationId xmlns:a16="http://schemas.microsoft.com/office/drawing/2014/main" id="{013E185B-A3F8-9EBF-08E9-B316A5690D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03D9B8-729A-C44A-BFB8-389F97BA6217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8117036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1 Marcador de título">
            <a:extLst>
              <a:ext uri="{FF2B5EF4-FFF2-40B4-BE49-F238E27FC236}">
                <a16:creationId xmlns:a16="http://schemas.microsoft.com/office/drawing/2014/main" id="{D413349A-87D8-9935-7AAF-EA85750CD55C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ES"/>
              <a:t>Haga clic para modificar el estilo de título del patrón</a:t>
            </a:r>
          </a:p>
        </p:txBody>
      </p:sp>
      <p:sp>
        <p:nvSpPr>
          <p:cNvPr id="1027" name="2 Marcador de texto">
            <a:extLst>
              <a:ext uri="{FF2B5EF4-FFF2-40B4-BE49-F238E27FC236}">
                <a16:creationId xmlns:a16="http://schemas.microsoft.com/office/drawing/2014/main" id="{759AFCD5-BD8E-70D7-0EDE-880F92AA836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ES"/>
              <a:t>Haga clic para modificar el estilo de texto del patrón</a:t>
            </a:r>
          </a:p>
          <a:p>
            <a:pPr lvl="1"/>
            <a:r>
              <a:rPr lang="es-ES" altLang="es-ES"/>
              <a:t>Segundo nivel</a:t>
            </a:r>
          </a:p>
          <a:p>
            <a:pPr lvl="2"/>
            <a:r>
              <a:rPr lang="es-ES" altLang="es-ES"/>
              <a:t>Tercer nivel</a:t>
            </a:r>
          </a:p>
          <a:p>
            <a:pPr lvl="3"/>
            <a:r>
              <a:rPr lang="es-ES" altLang="es-ES"/>
              <a:t>Cuarto nivel</a:t>
            </a:r>
          </a:p>
          <a:p>
            <a:pPr lvl="4"/>
            <a:r>
              <a:rPr lang="es-ES" altLang="es-ES"/>
              <a:t>Quinto nivel</a:t>
            </a:r>
          </a:p>
        </p:txBody>
      </p:sp>
      <p:sp>
        <p:nvSpPr>
          <p:cNvPr id="4" name="3 Marcador de fecha">
            <a:extLst>
              <a:ext uri="{FF2B5EF4-FFF2-40B4-BE49-F238E27FC236}">
                <a16:creationId xmlns:a16="http://schemas.microsoft.com/office/drawing/2014/main" id="{4A4C2F26-0BC5-371C-9FB2-84399352612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140E0286-F496-6D4C-AC7D-BC9B6EFC86DF}" type="datetimeFigureOut">
              <a:rPr lang="es-ES"/>
              <a:pPr>
                <a:defRPr/>
              </a:pPr>
              <a:t>12/4/24</a:t>
            </a:fld>
            <a:endParaRPr lang="es-ES"/>
          </a:p>
        </p:txBody>
      </p:sp>
      <p:sp>
        <p:nvSpPr>
          <p:cNvPr id="5" name="4 Marcador de pie de página">
            <a:extLst>
              <a:ext uri="{FF2B5EF4-FFF2-40B4-BE49-F238E27FC236}">
                <a16:creationId xmlns:a16="http://schemas.microsoft.com/office/drawing/2014/main" id="{49986ED0-409B-903A-177D-F2BC52BFCB5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>
            <a:extLst>
              <a:ext uri="{FF2B5EF4-FFF2-40B4-BE49-F238E27FC236}">
                <a16:creationId xmlns:a16="http://schemas.microsoft.com/office/drawing/2014/main" id="{6CF08D55-9D57-BF49-543A-2893C8F4E7B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3D47E3AE-B51D-C146-B916-2C42D79855B7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eg"/><Relationship Id="rId3" Type="http://schemas.openxmlformats.org/officeDocument/2006/relationships/image" Target="../media/image24.jpeg"/><Relationship Id="rId7" Type="http://schemas.openxmlformats.org/officeDocument/2006/relationships/image" Target="../media/image28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Relationship Id="rId9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30.jpeg"/><Relationship Id="rId7" Type="http://schemas.openxmlformats.org/officeDocument/2006/relationships/image" Target="../media/image3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6.png"/><Relationship Id="rId9" Type="http://schemas.openxmlformats.org/officeDocument/2006/relationships/image" Target="../media/image3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png"/><Relationship Id="rId4" Type="http://schemas.openxmlformats.org/officeDocument/2006/relationships/image" Target="../media/image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png"/><Relationship Id="rId4" Type="http://schemas.openxmlformats.org/officeDocument/2006/relationships/image" Target="../media/image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45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48.emf"/><Relationship Id="rId4" Type="http://schemas.openxmlformats.org/officeDocument/2006/relationships/oleObject" Target="../embeddings/oleObject1.bin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emf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3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emf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45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5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6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image" Target="../media/image1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7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1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804F2E42-0BC5-5C0D-3DFC-6C562F51DD7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50" r="19989" b="4713"/>
          <a:stretch/>
        </p:blipFill>
        <p:spPr>
          <a:xfrm>
            <a:off x="0" y="0"/>
            <a:ext cx="6214754" cy="6858000"/>
          </a:xfrm>
          <a:prstGeom prst="rect">
            <a:avLst/>
          </a:prstGeom>
        </p:spPr>
      </p:pic>
      <p:sp>
        <p:nvSpPr>
          <p:cNvPr id="3074" name="CuadroTexto 3">
            <a:extLst>
              <a:ext uri="{FF2B5EF4-FFF2-40B4-BE49-F238E27FC236}">
                <a16:creationId xmlns:a16="http://schemas.microsoft.com/office/drawing/2014/main" id="{C70D94FC-8474-6428-E558-07067EEC70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34899" y="4355492"/>
            <a:ext cx="4084908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ES" altLang="es-ES" sz="2000" dirty="0">
                <a:latin typeface="Palatino" pitchFamily="2" charset="77"/>
                <a:ea typeface="Palatino" pitchFamily="2" charset="77"/>
              </a:rPr>
              <a:t>Interrelación entre la Cavidad Bucal y la Salud General.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sz="2000" b="1" dirty="0">
                <a:latin typeface="Palatino" pitchFamily="2" charset="77"/>
                <a:ea typeface="Palatino" pitchFamily="2" charset="77"/>
              </a:rPr>
              <a:t>Medicina Periodontal.</a:t>
            </a:r>
          </a:p>
        </p:txBody>
      </p:sp>
      <p:pic>
        <p:nvPicPr>
          <p:cNvPr id="3076" name="Picture 2" descr="Real Academia de Doctores de España - Wikipedia, la ...">
            <a:extLst>
              <a:ext uri="{FF2B5EF4-FFF2-40B4-BE49-F238E27FC236}">
                <a16:creationId xmlns:a16="http://schemas.microsoft.com/office/drawing/2014/main" id="{2F01E84A-D06E-3960-66F3-E3B8F61F65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9153" y="77393"/>
            <a:ext cx="517419" cy="7125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42">
            <a:extLst>
              <a:ext uri="{FF2B5EF4-FFF2-40B4-BE49-F238E27FC236}">
                <a16:creationId xmlns:a16="http://schemas.microsoft.com/office/drawing/2014/main" id="{345FD692-AA06-2907-BA23-8283699590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0423" y="179228"/>
            <a:ext cx="518931" cy="5885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8" name="Imagen 3">
            <a:extLst>
              <a:ext uri="{FF2B5EF4-FFF2-40B4-BE49-F238E27FC236}">
                <a16:creationId xmlns:a16="http://schemas.microsoft.com/office/drawing/2014/main" id="{577A1D61-8774-E641-50CA-230C5DAA4D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205991"/>
            <a:ext cx="518931" cy="583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6E5B24F3-CE82-6BA4-A612-13AEE9D0AD1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0370" y="1484784"/>
            <a:ext cx="3906402" cy="2952328"/>
          </a:xfrm>
          <a:prstGeom prst="rect">
            <a:avLst/>
          </a:prstGeom>
        </p:spPr>
      </p:pic>
    </p:spTree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E3A21BB-9FA5-EB90-517A-C9F7F55ED6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1561" y="2563638"/>
            <a:ext cx="2808312" cy="2593554"/>
          </a:xfrm>
        </p:spPr>
        <p:txBody>
          <a:bodyPr rtlCol="0">
            <a:normAutofit/>
          </a:bodyPr>
          <a:lstStyle/>
          <a:p>
            <a:pPr marL="0" indent="0" eaLnBrk="1" fontAlgn="auto" hangingPunct="1">
              <a:spcAft>
                <a:spcPts val="0"/>
              </a:spcAft>
              <a:buNone/>
              <a:defRPr/>
            </a:pPr>
            <a:r>
              <a:rPr lang="es-ES" sz="1400" dirty="0">
                <a:solidFill>
                  <a:srgbClr val="404040"/>
                </a:solidFill>
                <a:latin typeface="Palatino" pitchFamily="2" charset="77"/>
                <a:ea typeface="Palatino" pitchFamily="2" charset="77"/>
              </a:rPr>
              <a:t>La gingivitis es la forma más común de inflamación gingival, la cual es una reacción inflamatoria reversible de los tejidos </a:t>
            </a:r>
            <a:r>
              <a:rPr lang="es-ES" sz="1400" dirty="0" err="1">
                <a:solidFill>
                  <a:srgbClr val="404040"/>
                </a:solidFill>
                <a:latin typeface="Palatino" pitchFamily="2" charset="77"/>
                <a:ea typeface="Palatino" pitchFamily="2" charset="77"/>
              </a:rPr>
              <a:t>dento</a:t>
            </a:r>
            <a:r>
              <a:rPr lang="es-ES" sz="1400" dirty="0">
                <a:solidFill>
                  <a:srgbClr val="404040"/>
                </a:solidFill>
                <a:latin typeface="Palatino" pitchFamily="2" charset="77"/>
                <a:ea typeface="Palatino" pitchFamily="2" charset="77"/>
              </a:rPr>
              <a:t>-gingivales  a la acumulación de placa bacteriana, la cual se resuelve en cuanto se elimina el </a:t>
            </a:r>
            <a:r>
              <a:rPr lang="es-ES" sz="1400" dirty="0" err="1">
                <a:solidFill>
                  <a:srgbClr val="404040"/>
                </a:solidFill>
                <a:latin typeface="Palatino" pitchFamily="2" charset="77"/>
                <a:ea typeface="Palatino" pitchFamily="2" charset="77"/>
              </a:rPr>
              <a:t>biofilm</a:t>
            </a:r>
            <a:r>
              <a:rPr lang="es-ES" sz="1400" dirty="0">
                <a:solidFill>
                  <a:srgbClr val="404040"/>
                </a:solidFill>
                <a:latin typeface="Palatino" pitchFamily="2" charset="77"/>
                <a:ea typeface="Palatino" pitchFamily="2" charset="77"/>
              </a:rPr>
              <a:t> dental.</a:t>
            </a:r>
          </a:p>
        </p:txBody>
      </p:sp>
      <p:pic>
        <p:nvPicPr>
          <p:cNvPr id="17413" name="Imagen 3">
            <a:extLst>
              <a:ext uri="{FF2B5EF4-FFF2-40B4-BE49-F238E27FC236}">
                <a16:creationId xmlns:a16="http://schemas.microsoft.com/office/drawing/2014/main" id="{0EBBDD78-1957-81A6-65A8-19DC0BD5FDB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834" y="4694498"/>
            <a:ext cx="2979062" cy="5371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4" name="Picture 4" descr="teeth2">
            <a:extLst>
              <a:ext uri="{FF2B5EF4-FFF2-40B4-BE49-F238E27FC236}">
                <a16:creationId xmlns:a16="http://schemas.microsoft.com/office/drawing/2014/main" id="{1BDB4B03-3F20-629F-E84B-0F6C30B5C6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9545" y="449519"/>
            <a:ext cx="4664455" cy="32632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5" name="Picture 5" descr="s21teeth">
            <a:extLst>
              <a:ext uri="{FF2B5EF4-FFF2-40B4-BE49-F238E27FC236}">
                <a16:creationId xmlns:a16="http://schemas.microsoft.com/office/drawing/2014/main" id="{D7D79CB8-7D9D-7A53-9DD5-310C4F5CDF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9545" y="3605249"/>
            <a:ext cx="4664599" cy="32527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DF083F7C-2BBB-DA9F-7ED3-5231C9C43AF3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</p:spPr>
      </p:pic>
      <p:sp>
        <p:nvSpPr>
          <p:cNvPr id="5" name="3 CuadroTexto">
            <a:extLst>
              <a:ext uri="{FF2B5EF4-FFF2-40B4-BE49-F238E27FC236}">
                <a16:creationId xmlns:a16="http://schemas.microsoft.com/office/drawing/2014/main" id="{BE9433A7-22C5-D07B-EC72-A09A04274A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514" y="141742"/>
            <a:ext cx="5184638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400" b="1" dirty="0">
                <a:solidFill>
                  <a:srgbClr val="FF0100"/>
                </a:solidFill>
                <a:latin typeface="Palatino" pitchFamily="2" charset="77"/>
                <a:ea typeface="Palatino" pitchFamily="2" charset="77"/>
              </a:rPr>
              <a:t>02.</a:t>
            </a:r>
            <a:r>
              <a:rPr lang="es-ES" altLang="es-ES" sz="1400" b="1" dirty="0">
                <a:solidFill>
                  <a:schemeClr val="bg1"/>
                </a:solidFill>
                <a:latin typeface="Palatino" pitchFamily="2" charset="77"/>
                <a:ea typeface="Palatino" pitchFamily="2" charset="77"/>
              </a:rPr>
              <a:t> Gingivitis</a:t>
            </a: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326D3D90-383B-D310-6F05-54E48620FE30}"/>
              </a:ext>
            </a:extLst>
          </p:cNvPr>
          <p:cNvSpPr/>
          <p:nvPr/>
        </p:nvSpPr>
        <p:spPr>
          <a:xfrm flipH="1">
            <a:off x="4408631" y="2993044"/>
            <a:ext cx="134585" cy="1224410"/>
          </a:xfrm>
          <a:prstGeom prst="rect">
            <a:avLst/>
          </a:prstGeom>
          <a:solidFill>
            <a:srgbClr val="FF01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</p:cSld>
  <p:clrMapOvr>
    <a:masterClrMapping/>
  </p:clrMapOvr>
  <p:transition spd="slow">
    <p:circl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0" name="CuadroTexto 11">
            <a:extLst>
              <a:ext uri="{FF2B5EF4-FFF2-40B4-BE49-F238E27FC236}">
                <a16:creationId xmlns:a16="http://schemas.microsoft.com/office/drawing/2014/main" id="{9EC91A4B-A6E8-E727-F1BC-173EC675B8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7687" y="3106992"/>
            <a:ext cx="3016201" cy="9530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0422" tIns="45195" rIns="90422" bIns="45195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s-IS" altLang="es-ES" sz="1400" dirty="0">
                <a:solidFill>
                  <a:srgbClr val="404040"/>
                </a:solidFill>
                <a:latin typeface="Palatino" pitchFamily="2" charset="77"/>
                <a:ea typeface="Palatino" pitchFamily="2" charset="77"/>
              </a:rPr>
              <a:t>Inflamación de los tejidos de soporte del diente que cursa con una pérdida progresiva de inserción y pérdida ósea </a:t>
            </a:r>
            <a:endParaRPr lang="es-ES" altLang="es-ES" sz="1400" dirty="0">
              <a:solidFill>
                <a:srgbClr val="404040"/>
              </a:solidFill>
              <a:latin typeface="Palatino" pitchFamily="2" charset="77"/>
              <a:ea typeface="Palatino" pitchFamily="2" charset="77"/>
            </a:endParaRPr>
          </a:p>
        </p:txBody>
      </p:sp>
      <p:pic>
        <p:nvPicPr>
          <p:cNvPr id="19461" name="Imagen 13">
            <a:extLst>
              <a:ext uri="{FF2B5EF4-FFF2-40B4-BE49-F238E27FC236}">
                <a16:creationId xmlns:a16="http://schemas.microsoft.com/office/drawing/2014/main" id="{5F0BBCE7-F378-C5EC-C200-4F5509098E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823" y="4429708"/>
            <a:ext cx="3016201" cy="5346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2" name="Picture 5" descr="PERIODONTITIS 2">
            <a:extLst>
              <a:ext uri="{FF2B5EF4-FFF2-40B4-BE49-F238E27FC236}">
                <a16:creationId xmlns:a16="http://schemas.microsoft.com/office/drawing/2014/main" id="{A59B24C3-1597-9BDC-EE9C-B34C5867E9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5397" y="419100"/>
            <a:ext cx="4828604" cy="3585964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</p:pic>
      <p:pic>
        <p:nvPicPr>
          <p:cNvPr id="19463" name="Picture 5" descr="Sintítul-3">
            <a:extLst>
              <a:ext uri="{FF2B5EF4-FFF2-40B4-BE49-F238E27FC236}">
                <a16:creationId xmlns:a16="http://schemas.microsoft.com/office/drawing/2014/main" id="{3FCE2CD2-4077-5FF2-FAA3-A327F4C2566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036" r="11764" b="72922"/>
          <a:stretch/>
        </p:blipFill>
        <p:spPr bwMode="auto">
          <a:xfrm>
            <a:off x="4322734" y="4005064"/>
            <a:ext cx="4821266" cy="2880320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4CA534AD-6C29-3818-D8BD-52778074BE1F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</p:spPr>
      </p:pic>
      <p:sp>
        <p:nvSpPr>
          <p:cNvPr id="4" name="3 CuadroTexto">
            <a:extLst>
              <a:ext uri="{FF2B5EF4-FFF2-40B4-BE49-F238E27FC236}">
                <a16:creationId xmlns:a16="http://schemas.microsoft.com/office/drawing/2014/main" id="{3CB282CA-EBCB-F2DF-F07E-1C9CACC4CA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514" y="141742"/>
            <a:ext cx="5184638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400" b="1" dirty="0">
                <a:solidFill>
                  <a:srgbClr val="FF0100"/>
                </a:solidFill>
                <a:latin typeface="Palatino" pitchFamily="2" charset="77"/>
                <a:ea typeface="Palatino" pitchFamily="2" charset="77"/>
              </a:rPr>
              <a:t>03.</a:t>
            </a:r>
            <a:r>
              <a:rPr lang="es-ES" altLang="es-ES" sz="1400" b="1" dirty="0">
                <a:solidFill>
                  <a:schemeClr val="bg1"/>
                </a:solidFill>
                <a:latin typeface="Palatino" pitchFamily="2" charset="77"/>
                <a:ea typeface="Palatino" pitchFamily="2" charset="77"/>
              </a:rPr>
              <a:t> Periodontitis</a:t>
            </a: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C126BBBA-9278-B0BC-89E7-0649FCF76ECE}"/>
              </a:ext>
            </a:extLst>
          </p:cNvPr>
          <p:cNvSpPr/>
          <p:nvPr/>
        </p:nvSpPr>
        <p:spPr>
          <a:xfrm flipH="1">
            <a:off x="4255440" y="3392859"/>
            <a:ext cx="134585" cy="1224410"/>
          </a:xfrm>
          <a:prstGeom prst="rect">
            <a:avLst/>
          </a:prstGeom>
          <a:solidFill>
            <a:srgbClr val="FF01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</p:cSld>
  <p:clrMapOvr>
    <a:masterClrMapping/>
  </p:clrMapOvr>
  <p:transition spd="med">
    <p:pull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9" name="CuadroTexto 4">
            <a:extLst>
              <a:ext uri="{FF2B5EF4-FFF2-40B4-BE49-F238E27FC236}">
                <a16:creationId xmlns:a16="http://schemas.microsoft.com/office/drawing/2014/main" id="{17910D45-98E9-A006-3672-661678E96B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5138" y="1389063"/>
            <a:ext cx="4092575" cy="4200525"/>
          </a:xfrm>
          <a:prstGeom prst="rect">
            <a:avLst/>
          </a:prstGeom>
          <a:noFill/>
          <a:ln w="5715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0422" tIns="45195" rIns="90422" bIns="45195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ES" sz="1800"/>
          </a:p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ES" sz="1800"/>
          </a:p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ES" sz="1800"/>
          </a:p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ES" sz="1800"/>
          </a:p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ES" sz="1800"/>
          </a:p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ES" sz="1800"/>
          </a:p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ES" sz="1800"/>
          </a:p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ES" sz="1800"/>
          </a:p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ES" sz="1800"/>
          </a:p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ES" sz="1800"/>
          </a:p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ES" sz="1800"/>
          </a:p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ES" sz="1800"/>
          </a:p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ES" sz="1800"/>
          </a:p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ES" sz="1500"/>
          </a:p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ES" sz="1800"/>
          </a:p>
        </p:txBody>
      </p:sp>
      <p:sp>
        <p:nvSpPr>
          <p:cNvPr id="21510" name="CuadroTexto 6">
            <a:extLst>
              <a:ext uri="{FF2B5EF4-FFF2-40B4-BE49-F238E27FC236}">
                <a16:creationId xmlns:a16="http://schemas.microsoft.com/office/drawing/2014/main" id="{3A06E748-5AAE-6605-DC74-C127F5F39B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13275" y="1403350"/>
            <a:ext cx="4073525" cy="4292600"/>
          </a:xfrm>
          <a:prstGeom prst="rect">
            <a:avLst/>
          </a:prstGeom>
          <a:noFill/>
          <a:ln w="57150">
            <a:solidFill>
              <a:srgbClr val="FF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0422" tIns="45195" rIns="90422" bIns="45195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ES" sz="1800"/>
          </a:p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ES" sz="1800"/>
          </a:p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ES" sz="1800"/>
          </a:p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ES" sz="1800"/>
          </a:p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ES" sz="1800"/>
          </a:p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ES" sz="1800"/>
          </a:p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ES" sz="1800"/>
          </a:p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ES" sz="1800"/>
          </a:p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ES" sz="1800"/>
          </a:p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ES" sz="1800"/>
          </a:p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ES" sz="1800"/>
          </a:p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ES" sz="1800"/>
          </a:p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ES" sz="1800"/>
          </a:p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ES" sz="1500"/>
          </a:p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ES" sz="1500"/>
          </a:p>
        </p:txBody>
      </p:sp>
      <p:pic>
        <p:nvPicPr>
          <p:cNvPr id="21511" name="Imagen 2">
            <a:extLst>
              <a:ext uri="{FF2B5EF4-FFF2-40B4-BE49-F238E27FC236}">
                <a16:creationId xmlns:a16="http://schemas.microsoft.com/office/drawing/2014/main" id="{922ABE49-A7D2-1680-1E08-6C961F4B6C4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00" y="1417638"/>
            <a:ext cx="8115300" cy="497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9" name="Conector recto 8">
            <a:extLst>
              <a:ext uri="{FF2B5EF4-FFF2-40B4-BE49-F238E27FC236}">
                <a16:creationId xmlns:a16="http://schemas.microsoft.com/office/drawing/2014/main" id="{7ECC6E44-C6A1-F9CB-D39B-9D7BF31B1E90}"/>
              </a:ext>
            </a:extLst>
          </p:cNvPr>
          <p:cNvCxnSpPr>
            <a:cxnSpLocks/>
          </p:cNvCxnSpPr>
          <p:nvPr/>
        </p:nvCxnSpPr>
        <p:spPr>
          <a:xfrm flipH="1">
            <a:off x="4562793" y="1442121"/>
            <a:ext cx="7937" cy="5049837"/>
          </a:xfrm>
          <a:prstGeom prst="line">
            <a:avLst/>
          </a:prstGeom>
          <a:ln w="38100" cmpd="sng">
            <a:solidFill>
              <a:srgbClr val="FF6600"/>
            </a:solidFill>
            <a:prstDash val="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" name="Imagen 1">
            <a:extLst>
              <a:ext uri="{FF2B5EF4-FFF2-40B4-BE49-F238E27FC236}">
                <a16:creationId xmlns:a16="http://schemas.microsoft.com/office/drawing/2014/main" id="{7DA8827A-4125-F2D9-DFA5-49FEC651228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</p:spPr>
      </p:pic>
      <p:sp>
        <p:nvSpPr>
          <p:cNvPr id="5" name="3 CuadroTexto">
            <a:extLst>
              <a:ext uri="{FF2B5EF4-FFF2-40B4-BE49-F238E27FC236}">
                <a16:creationId xmlns:a16="http://schemas.microsoft.com/office/drawing/2014/main" id="{6BB29F01-9787-A0A5-D49F-B38ADC1400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514" y="141742"/>
            <a:ext cx="5184638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400" b="1" dirty="0">
                <a:solidFill>
                  <a:srgbClr val="FF0100"/>
                </a:solidFill>
                <a:latin typeface="Palatino" pitchFamily="2" charset="77"/>
                <a:ea typeface="Palatino" pitchFamily="2" charset="77"/>
              </a:rPr>
              <a:t>04.</a:t>
            </a:r>
            <a:r>
              <a:rPr lang="es-ES" altLang="es-ES" sz="1400" b="1" dirty="0">
                <a:solidFill>
                  <a:schemeClr val="bg1"/>
                </a:solidFill>
                <a:latin typeface="Palatino" pitchFamily="2" charset="77"/>
                <a:ea typeface="Palatino" pitchFamily="2" charset="77"/>
              </a:rPr>
              <a:t> Enfermedad Periodontal</a:t>
            </a:r>
          </a:p>
        </p:txBody>
      </p:sp>
    </p:spTree>
  </p:cSld>
  <p:clrMapOvr>
    <a:masterClrMapping/>
  </p:clrMapOvr>
  <p:transition spd="med">
    <p:pull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Text Box 2">
            <a:extLst>
              <a:ext uri="{FF2B5EF4-FFF2-40B4-BE49-F238E27FC236}">
                <a16:creationId xmlns:a16="http://schemas.microsoft.com/office/drawing/2014/main" id="{57B5EE62-E933-7A7D-5182-0B9BE0492C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313" y="3300413"/>
            <a:ext cx="182562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22" tIns="45195" rIns="90422" bIns="45195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ES" sz="1800">
              <a:latin typeface="Tahoma" panose="020B0604030504040204" pitchFamily="34" charset="0"/>
            </a:endParaRPr>
          </a:p>
        </p:txBody>
      </p:sp>
      <p:sp>
        <p:nvSpPr>
          <p:cNvPr id="2135043" name="Rectangle 3">
            <a:extLst>
              <a:ext uri="{FF2B5EF4-FFF2-40B4-BE49-F238E27FC236}">
                <a16:creationId xmlns:a16="http://schemas.microsoft.com/office/drawing/2014/main" id="{A0EF3F79-A255-3E80-F8CB-C1BA4A9C83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981075"/>
            <a:ext cx="8964613" cy="1295400"/>
          </a:xfrm>
          <a:prstGeom prst="rect">
            <a:avLst/>
          </a:prstGeom>
          <a:noFill/>
          <a:ln>
            <a:noFill/>
          </a:ln>
          <a:effectLst>
            <a:outerShdw blurRad="63500" dist="37026" dir="19001120" algn="ctr" rotWithShape="0">
              <a:schemeClr val="bg2">
                <a:alpha val="50000"/>
              </a:schemeClr>
            </a:outerShdw>
          </a:effectLst>
        </p:spPr>
        <p:txBody>
          <a:bodyPr lIns="90422" tIns="45195" rIns="90422" bIns="45195"/>
          <a:lstStyle/>
          <a:p>
            <a:pPr marL="602912" indent="-602912" algn="just" eaLnBrk="1" fontAlgn="auto" hangingPunct="1">
              <a:lnSpc>
                <a:spcPct val="120000"/>
              </a:lnSpc>
              <a:spcBef>
                <a:spcPct val="20000"/>
              </a:spcBef>
              <a:spcAft>
                <a:spcPts val="0"/>
              </a:spcAft>
              <a:buClr>
                <a:srgbClr val="FFFF00"/>
              </a:buClr>
              <a:defRPr/>
            </a:pPr>
            <a:r>
              <a:rPr lang="es-ES" sz="2000" dirty="0">
                <a:solidFill>
                  <a:srgbClr val="FF0000"/>
                </a:solidFill>
                <a:latin typeface="Arial Narrow" charset="0"/>
                <a:cs typeface="+mn-cs"/>
              </a:rPr>
              <a:t>	</a:t>
            </a:r>
            <a:endParaRPr lang="es-ES" sz="2000" dirty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 Narrow" charset="0"/>
              <a:cs typeface="+mn-cs"/>
            </a:endParaRPr>
          </a:p>
        </p:txBody>
      </p:sp>
      <p:sp>
        <p:nvSpPr>
          <p:cNvPr id="2135044" name="Rectangle 4">
            <a:extLst>
              <a:ext uri="{FF2B5EF4-FFF2-40B4-BE49-F238E27FC236}">
                <a16:creationId xmlns:a16="http://schemas.microsoft.com/office/drawing/2014/main" id="{369D15F3-404F-E11F-04D5-2BBE419EB5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925" y="3502025"/>
            <a:ext cx="8964613" cy="1295400"/>
          </a:xfrm>
          <a:prstGeom prst="rect">
            <a:avLst/>
          </a:prstGeom>
          <a:noFill/>
          <a:ln>
            <a:noFill/>
          </a:ln>
          <a:effectLst>
            <a:outerShdw blurRad="63500" dist="37026" dir="19001120" algn="ctr" rotWithShape="0">
              <a:schemeClr val="bg2">
                <a:alpha val="50000"/>
              </a:schemeClr>
            </a:outerShdw>
          </a:effectLst>
        </p:spPr>
        <p:txBody>
          <a:bodyPr lIns="90422" tIns="45195" rIns="90422" bIns="45195"/>
          <a:lstStyle/>
          <a:p>
            <a:pPr marL="602912" indent="-602912" algn="just" eaLnBrk="1" fontAlgn="auto" hangingPunct="1">
              <a:lnSpc>
                <a:spcPct val="120000"/>
              </a:lnSpc>
              <a:spcBef>
                <a:spcPct val="20000"/>
              </a:spcBef>
              <a:spcAft>
                <a:spcPts val="0"/>
              </a:spcAft>
              <a:buClr>
                <a:srgbClr val="FFFF00"/>
              </a:buClr>
              <a:defRPr/>
            </a:pPr>
            <a:r>
              <a:rPr lang="es-ES" sz="2000" dirty="0">
                <a:solidFill>
                  <a:srgbClr val="FF0000"/>
                </a:solidFill>
                <a:latin typeface="Arial Narrow" charset="0"/>
                <a:cs typeface="+mn-cs"/>
              </a:rPr>
              <a:t>	</a:t>
            </a:r>
            <a:endParaRPr lang="es-ES" sz="3200" dirty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 Narrow" charset="0"/>
              <a:cs typeface="+mn-cs"/>
            </a:endParaRPr>
          </a:p>
        </p:txBody>
      </p:sp>
      <p:pic>
        <p:nvPicPr>
          <p:cNvPr id="23558" name="Picture 6">
            <a:extLst>
              <a:ext uri="{FF2B5EF4-FFF2-40B4-BE49-F238E27FC236}">
                <a16:creationId xmlns:a16="http://schemas.microsoft.com/office/drawing/2014/main" id="{16FD2CF6-5ECC-F3C8-012F-7844EA7025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51" t="20465" r="12354" b="20464"/>
          <a:stretch>
            <a:fillRect/>
          </a:stretch>
        </p:blipFill>
        <p:spPr bwMode="auto">
          <a:xfrm>
            <a:off x="685572" y="1412938"/>
            <a:ext cx="7696200" cy="4665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35047" name="AutoShape 7">
            <a:extLst>
              <a:ext uri="{FF2B5EF4-FFF2-40B4-BE49-F238E27FC236}">
                <a16:creationId xmlns:a16="http://schemas.microsoft.com/office/drawing/2014/main" id="{6BE1E698-910B-EEFB-B73C-4A49D3B5E8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54738" y="3708400"/>
            <a:ext cx="649287" cy="800100"/>
          </a:xfrm>
          <a:prstGeom prst="rightArrow">
            <a:avLst>
              <a:gd name="adj1" fmla="val 50000"/>
              <a:gd name="adj2" fmla="val 30000"/>
            </a:avLst>
          </a:prstGeom>
          <a:solidFill>
            <a:srgbClr val="777355"/>
          </a:solidFill>
          <a:ln w="28575">
            <a:solidFill>
              <a:schemeClr val="bg1"/>
            </a:solidFill>
            <a:miter lim="800000"/>
            <a:headEnd/>
            <a:tailEnd/>
          </a:ln>
          <a:effectLst>
            <a:outerShdw blurRad="63500" dist="38099" dir="2700000" algn="ctr" rotWithShape="0">
              <a:schemeClr val="bg1">
                <a:alpha val="74998"/>
              </a:schemeClr>
            </a:outerShdw>
          </a:effectLst>
        </p:spPr>
        <p:txBody>
          <a:bodyPr lIns="90422" tIns="45195" rIns="90422" bIns="45195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>
              <a:latin typeface="+mn-lt"/>
              <a:cs typeface="+mn-cs"/>
            </a:endParaRPr>
          </a:p>
        </p:txBody>
      </p:sp>
      <p:sp>
        <p:nvSpPr>
          <p:cNvPr id="23560" name="Text Box 8">
            <a:extLst>
              <a:ext uri="{FF2B5EF4-FFF2-40B4-BE49-F238E27FC236}">
                <a16:creationId xmlns:a16="http://schemas.microsoft.com/office/drawing/2014/main" id="{B5FAA609-A38E-1224-6428-7FADBAF6CC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59563" y="3573463"/>
            <a:ext cx="2016125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22" tIns="45195" rIns="90422" bIns="45195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s-ES" altLang="es-ES" sz="1600">
                <a:latin typeface="Tahoma" panose="020B0604030504040204" pitchFamily="34" charset="0"/>
              </a:rPr>
              <a:t> </a:t>
            </a:r>
            <a:endParaRPr lang="es-ES" altLang="es-ES" sz="1400">
              <a:latin typeface="Tahoma" panose="020B060403050404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800">
                <a:latin typeface="Tahoma" panose="020B0604030504040204" pitchFamily="34" charset="0"/>
              </a:rPr>
              <a:t>Destrucción Periodontal</a:t>
            </a:r>
          </a:p>
        </p:txBody>
      </p:sp>
      <p:sp>
        <p:nvSpPr>
          <p:cNvPr id="2135049" name="Text Box 9">
            <a:extLst>
              <a:ext uri="{FF2B5EF4-FFF2-40B4-BE49-F238E27FC236}">
                <a16:creationId xmlns:a16="http://schemas.microsoft.com/office/drawing/2014/main" id="{7D3AC3DE-ECFF-F360-DC5B-699FC637A6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0131" y="970321"/>
            <a:ext cx="7069489" cy="339033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/>
        </p:spPr>
        <p:txBody>
          <a:bodyPr wrap="square" lIns="90422" tIns="45195" rIns="90422" bIns="45195">
            <a:spAutoFit/>
          </a:bodyPr>
          <a:lstStyle>
            <a:lvl1pPr algn="l" defTabSz="762000">
              <a:defRPr sz="2400">
                <a:solidFill>
                  <a:schemeClr val="tx1"/>
                </a:solidFill>
                <a:latin typeface="Arial Narrow" charset="0"/>
                <a:ea typeface="ＭＳ Ｐゴシック" charset="0"/>
              </a:defRPr>
            </a:lvl1pPr>
            <a:lvl2pPr marL="571500" algn="l" defTabSz="762000">
              <a:defRPr sz="2400">
                <a:solidFill>
                  <a:schemeClr val="tx1"/>
                </a:solidFill>
                <a:latin typeface="Arial Narrow" charset="0"/>
                <a:ea typeface="ＭＳ Ｐゴシック" charset="0"/>
              </a:defRPr>
            </a:lvl2pPr>
            <a:lvl3pPr marL="1143000" algn="l" defTabSz="762000">
              <a:defRPr sz="2400">
                <a:solidFill>
                  <a:schemeClr val="tx1"/>
                </a:solidFill>
                <a:latin typeface="Arial Narrow" charset="0"/>
                <a:ea typeface="ＭＳ Ｐゴシック" charset="0"/>
              </a:defRPr>
            </a:lvl3pPr>
            <a:lvl4pPr marL="1714500" algn="l" defTabSz="762000">
              <a:defRPr sz="2400">
                <a:solidFill>
                  <a:schemeClr val="tx1"/>
                </a:solidFill>
                <a:latin typeface="Arial Narrow" charset="0"/>
                <a:ea typeface="ＭＳ Ｐゴシック" charset="0"/>
              </a:defRPr>
            </a:lvl4pPr>
            <a:lvl5pPr marL="2286000" algn="l" defTabSz="762000">
              <a:defRPr sz="2400">
                <a:solidFill>
                  <a:schemeClr val="tx1"/>
                </a:solidFill>
                <a:latin typeface="Arial Narrow" charset="0"/>
                <a:ea typeface="ＭＳ Ｐゴシック" charset="0"/>
              </a:defRPr>
            </a:lvl5pPr>
            <a:lvl6pPr marL="27432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charset="0"/>
                <a:ea typeface="ＭＳ Ｐゴシック" charset="0"/>
              </a:defRPr>
            </a:lvl6pPr>
            <a:lvl7pPr marL="32004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charset="0"/>
                <a:ea typeface="ＭＳ Ｐゴシック" charset="0"/>
              </a:defRPr>
            </a:lvl7pPr>
            <a:lvl8pPr marL="36576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charset="0"/>
                <a:ea typeface="ＭＳ Ｐゴシック" charset="0"/>
              </a:defRPr>
            </a:lvl8pPr>
            <a:lvl9pPr marL="41148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charset="0"/>
                <a:ea typeface="ＭＳ Ｐゴシック" charset="0"/>
              </a:defRPr>
            </a:lvl9pPr>
          </a:lstStyle>
          <a:p>
            <a:pPr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400" dirty="0">
                <a:latin typeface="Palatino" pitchFamily="2" charset="77"/>
                <a:ea typeface="Palatino" pitchFamily="2" charset="77"/>
                <a:cs typeface="Copperplate"/>
              </a:rPr>
              <a:t>Los conceptos sobre su </a:t>
            </a:r>
            <a:r>
              <a:rPr lang="es-ES" sz="1400" dirty="0" err="1">
                <a:latin typeface="Palatino" pitchFamily="2" charset="77"/>
                <a:ea typeface="Palatino" pitchFamily="2" charset="77"/>
                <a:cs typeface="Copperplate"/>
              </a:rPr>
              <a:t>Etiopatogénesis</a:t>
            </a:r>
            <a:r>
              <a:rPr lang="es-ES" sz="1400" dirty="0">
                <a:latin typeface="Palatino" pitchFamily="2" charset="77"/>
                <a:ea typeface="Palatino" pitchFamily="2" charset="77"/>
                <a:cs typeface="Copperplate"/>
              </a:rPr>
              <a:t>  han cambiado. las bacterias son insuficientes.</a:t>
            </a:r>
            <a:endParaRPr lang="es-ES_tradnl" sz="1400" dirty="0">
              <a:latin typeface="Palatino" pitchFamily="2" charset="77"/>
              <a:ea typeface="Palatino" pitchFamily="2" charset="77"/>
              <a:cs typeface="Copperplate"/>
            </a:endParaRPr>
          </a:p>
        </p:txBody>
      </p:sp>
      <p:sp>
        <p:nvSpPr>
          <p:cNvPr id="23562" name="CuadroTexto 9">
            <a:extLst>
              <a:ext uri="{FF2B5EF4-FFF2-40B4-BE49-F238E27FC236}">
                <a16:creationId xmlns:a16="http://schemas.microsoft.com/office/drawing/2014/main" id="{D903B69E-DF47-7EC9-E727-016D5C90E1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70611" y="6109518"/>
            <a:ext cx="8229600" cy="214383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/>
            </a:solidFill>
            <a:prstDash val="dot"/>
            <a:miter lim="800000"/>
            <a:headEnd/>
            <a:tailEnd/>
          </a:ln>
        </p:spPr>
        <p:txBody>
          <a:bodyPr lIns="90422" tIns="45195" rIns="90422" bIns="45195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s-ES" sz="800">
                <a:latin typeface="Palatino" pitchFamily="2" charset="77"/>
                <a:ea typeface="Palatino" pitchFamily="2" charset="77"/>
              </a:rPr>
              <a:t>Kornman KS. Mapping the pathogenesis of periodontitis: a new look. Journal of Periodontology. 2008 Aug;79(8 Suppl):1560–8. </a:t>
            </a:r>
            <a:endParaRPr lang="es-ES" altLang="es-ES" sz="800">
              <a:latin typeface="Palatino" pitchFamily="2" charset="77"/>
              <a:ea typeface="Palatino" pitchFamily="2" charset="77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D39C7BB7-2E84-FF81-0942-7893FF20A0C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</p:spPr>
      </p:pic>
      <p:sp>
        <p:nvSpPr>
          <p:cNvPr id="4" name="3 CuadroTexto">
            <a:extLst>
              <a:ext uri="{FF2B5EF4-FFF2-40B4-BE49-F238E27FC236}">
                <a16:creationId xmlns:a16="http://schemas.microsoft.com/office/drawing/2014/main" id="{36EE1B85-CF19-4E10-9C9E-31A6BF373E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514" y="141742"/>
            <a:ext cx="5184638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400" b="1" dirty="0">
                <a:solidFill>
                  <a:srgbClr val="FF0100"/>
                </a:solidFill>
                <a:latin typeface="Palatino" pitchFamily="2" charset="77"/>
                <a:ea typeface="Palatino" pitchFamily="2" charset="77"/>
              </a:rPr>
              <a:t>05.</a:t>
            </a:r>
            <a:r>
              <a:rPr lang="es-ES" altLang="es-ES" sz="1400" b="1" dirty="0">
                <a:solidFill>
                  <a:schemeClr val="bg1"/>
                </a:solidFill>
                <a:latin typeface="Palatino" pitchFamily="2" charset="77"/>
                <a:ea typeface="Palatino" pitchFamily="2" charset="77"/>
              </a:rPr>
              <a:t> </a:t>
            </a:r>
            <a:r>
              <a:rPr lang="es-ES" altLang="es-ES" sz="1400" b="1" dirty="0" err="1">
                <a:solidFill>
                  <a:schemeClr val="bg1"/>
                </a:solidFill>
                <a:latin typeface="Palatino" pitchFamily="2" charset="77"/>
                <a:ea typeface="Palatino" pitchFamily="2" charset="77"/>
              </a:rPr>
              <a:t>Etiopatogénesis</a:t>
            </a:r>
            <a:endParaRPr lang="es-ES" altLang="es-ES" sz="1400" b="1" dirty="0">
              <a:solidFill>
                <a:schemeClr val="bg1"/>
              </a:solidFill>
              <a:latin typeface="Palatino" pitchFamily="2" charset="77"/>
              <a:ea typeface="Palatino" pitchFamily="2" charset="77"/>
            </a:endParaRPr>
          </a:p>
        </p:txBody>
      </p:sp>
    </p:spTree>
  </p:cSld>
  <p:clrMapOvr>
    <a:masterClrMapping/>
  </p:clrMapOvr>
  <p:transition spd="med">
    <p:pull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ángulo 11">
            <a:extLst>
              <a:ext uri="{FF2B5EF4-FFF2-40B4-BE49-F238E27FC236}">
                <a16:creationId xmlns:a16="http://schemas.microsoft.com/office/drawing/2014/main" id="{F116091A-2FB0-945E-C61B-1A60E75D73D9}"/>
              </a:ext>
            </a:extLst>
          </p:cNvPr>
          <p:cNvSpPr/>
          <p:nvPr/>
        </p:nvSpPr>
        <p:spPr>
          <a:xfrm>
            <a:off x="6723436" y="1916832"/>
            <a:ext cx="1547664" cy="857572"/>
          </a:xfrm>
          <a:prstGeom prst="rect">
            <a:avLst/>
          </a:prstGeom>
          <a:noFill/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BCED5DB0-A44F-BC79-E148-9BBFA7BECA73}"/>
              </a:ext>
            </a:extLst>
          </p:cNvPr>
          <p:cNvSpPr/>
          <p:nvPr/>
        </p:nvSpPr>
        <p:spPr>
          <a:xfrm>
            <a:off x="6723436" y="3218435"/>
            <a:ext cx="1547664" cy="857572"/>
          </a:xfrm>
          <a:prstGeom prst="rect">
            <a:avLst/>
          </a:prstGeom>
          <a:noFill/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2CF3F760-8BAC-A2D4-6448-1BE8888F6B53}"/>
              </a:ext>
            </a:extLst>
          </p:cNvPr>
          <p:cNvSpPr/>
          <p:nvPr/>
        </p:nvSpPr>
        <p:spPr>
          <a:xfrm>
            <a:off x="6723436" y="4600548"/>
            <a:ext cx="1547664" cy="857572"/>
          </a:xfrm>
          <a:prstGeom prst="rect">
            <a:avLst/>
          </a:prstGeom>
          <a:noFill/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2F4B63E7-0ABC-3DFF-6A58-6F4AE56B17F1}"/>
              </a:ext>
            </a:extLst>
          </p:cNvPr>
          <p:cNvSpPr/>
          <p:nvPr/>
        </p:nvSpPr>
        <p:spPr>
          <a:xfrm>
            <a:off x="0" y="525135"/>
            <a:ext cx="9144000" cy="94766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353730" name="Text Box 2">
            <a:extLst>
              <a:ext uri="{FF2B5EF4-FFF2-40B4-BE49-F238E27FC236}">
                <a16:creationId xmlns:a16="http://schemas.microsoft.com/office/drawing/2014/main" id="{FBF2C113-FD96-2BBD-82CE-A1C7FB01C3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512" y="6453336"/>
            <a:ext cx="1069584" cy="248239"/>
          </a:xfrm>
          <a:prstGeom prst="rect">
            <a:avLst/>
          </a:prstGeom>
          <a:noFill/>
          <a:ln>
            <a:noFill/>
            <a:prstDash val="dot"/>
          </a:ln>
          <a:effectLst>
            <a:outerShdw blurRad="63500" dist="17961" dir="2700000" algn="ctr" rotWithShape="0">
              <a:srgbClr val="DDDDDD">
                <a:alpha val="74998"/>
              </a:srgbClr>
            </a:outerShdw>
          </a:effectLst>
        </p:spPr>
        <p:txBody>
          <a:bodyPr wrap="none" lIns="90422" tIns="45195" rIns="90422" bIns="45195">
            <a:spAutoFit/>
          </a:bodyPr>
          <a:lstStyle/>
          <a:p>
            <a:pPr algn="ctr" eaLnBrk="1" fontAlgn="auto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1200" b="1" dirty="0" err="1">
                <a:latin typeface="Palatino" pitchFamily="2" charset="77"/>
                <a:ea typeface="Palatino" pitchFamily="2" charset="77"/>
                <a:cs typeface="Copperplate"/>
              </a:rPr>
              <a:t>Offenbacher</a:t>
            </a:r>
            <a:endParaRPr lang="es-ES_tradnl" sz="1200" b="1" dirty="0">
              <a:latin typeface="Palatino" pitchFamily="2" charset="77"/>
              <a:ea typeface="Palatino" pitchFamily="2" charset="77"/>
              <a:cs typeface="Copperplate"/>
            </a:endParaRPr>
          </a:p>
        </p:txBody>
      </p:sp>
      <p:sp>
        <p:nvSpPr>
          <p:cNvPr id="1353736" name="Text Box 8">
            <a:extLst>
              <a:ext uri="{FF2B5EF4-FFF2-40B4-BE49-F238E27FC236}">
                <a16:creationId xmlns:a16="http://schemas.microsoft.com/office/drawing/2014/main" id="{ACC983BC-2BAE-05E1-2865-2436B50D99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55255" y="4546975"/>
            <a:ext cx="1367063" cy="5955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1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1200" dirty="0">
                <a:solidFill>
                  <a:srgbClr val="000000"/>
                </a:solidFill>
                <a:latin typeface="Palatino" pitchFamily="2" charset="77"/>
                <a:ea typeface="Palatino" pitchFamily="2" charset="77"/>
                <a:cs typeface="Copperplate"/>
              </a:rPr>
              <a:t>Eje</a:t>
            </a:r>
          </a:p>
          <a:p>
            <a:pPr algn="ctr" eaLnBrk="1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1200" dirty="0">
                <a:solidFill>
                  <a:srgbClr val="000000"/>
                </a:solidFill>
                <a:latin typeface="Palatino" pitchFamily="2" charset="77"/>
                <a:ea typeface="Palatino" pitchFamily="2" charset="77"/>
                <a:cs typeface="Copperplate"/>
              </a:rPr>
              <a:t>monocito - linfocito</a:t>
            </a:r>
          </a:p>
        </p:txBody>
      </p:sp>
      <p:sp>
        <p:nvSpPr>
          <p:cNvPr id="1353741" name="Text Box 13">
            <a:extLst>
              <a:ext uri="{FF2B5EF4-FFF2-40B4-BE49-F238E27FC236}">
                <a16:creationId xmlns:a16="http://schemas.microsoft.com/office/drawing/2014/main" id="{8C3BC3AE-46A3-8237-8271-D83BF120B0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26340" y="2056666"/>
            <a:ext cx="1053337" cy="595339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>
            <a:spAutoFit/>
          </a:bodyPr>
          <a:lstStyle/>
          <a:p>
            <a:pPr algn="ctr" eaLnBrk="1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1200" dirty="0">
                <a:solidFill>
                  <a:srgbClr val="000000"/>
                </a:solidFill>
                <a:latin typeface="Palatino" pitchFamily="2" charset="77"/>
                <a:ea typeface="Palatino" pitchFamily="2" charset="77"/>
                <a:cs typeface="Copperplate"/>
              </a:rPr>
              <a:t>Respuesta</a:t>
            </a:r>
          </a:p>
          <a:p>
            <a:pPr algn="ctr" eaLnBrk="1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1200" dirty="0">
                <a:solidFill>
                  <a:srgbClr val="000000"/>
                </a:solidFill>
                <a:latin typeface="Palatino" pitchFamily="2" charset="77"/>
                <a:ea typeface="Palatino" pitchFamily="2" charset="77"/>
                <a:cs typeface="Copperplate"/>
              </a:rPr>
              <a:t>modulada</a:t>
            </a:r>
          </a:p>
          <a:p>
            <a:pPr algn="ctr" eaLnBrk="1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1200" dirty="0">
                <a:solidFill>
                  <a:srgbClr val="000000"/>
                </a:solidFill>
                <a:latin typeface="Palatino" pitchFamily="2" charset="77"/>
                <a:ea typeface="Palatino" pitchFamily="2" charset="77"/>
                <a:cs typeface="Copperplate"/>
              </a:rPr>
              <a:t>por antígeno</a:t>
            </a:r>
          </a:p>
        </p:txBody>
      </p:sp>
      <p:sp>
        <p:nvSpPr>
          <p:cNvPr id="1353746" name="Text Box 18">
            <a:extLst>
              <a:ext uri="{FF2B5EF4-FFF2-40B4-BE49-F238E27FC236}">
                <a16:creationId xmlns:a16="http://schemas.microsoft.com/office/drawing/2014/main" id="{40785F19-898A-8D07-E7F6-A9D1F283DD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30442" y="4814954"/>
            <a:ext cx="933652" cy="4287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63500" dist="17961" dir="2700000" algn="ctr" rotWithShape="0">
              <a:schemeClr val="bg2">
                <a:alpha val="74998"/>
              </a:schemeClr>
            </a:outerShdw>
          </a:effectLst>
        </p:spPr>
        <p:txBody>
          <a:bodyPr wrap="none">
            <a:spAutoFit/>
          </a:bodyPr>
          <a:lstStyle/>
          <a:p>
            <a:pPr algn="ctr" eaLnBrk="1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1200" dirty="0">
                <a:solidFill>
                  <a:srgbClr val="000000"/>
                </a:solidFill>
                <a:latin typeface="Palatino" pitchFamily="2" charset="77"/>
                <a:ea typeface="Palatino" pitchFamily="2" charset="77"/>
                <a:cs typeface="Copperplate"/>
              </a:rPr>
              <a:t>Exposición</a:t>
            </a:r>
          </a:p>
          <a:p>
            <a:pPr algn="ctr" eaLnBrk="1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1200" dirty="0">
                <a:solidFill>
                  <a:srgbClr val="000000"/>
                </a:solidFill>
                <a:latin typeface="Palatino" pitchFamily="2" charset="77"/>
                <a:ea typeface="Palatino" pitchFamily="2" charset="77"/>
                <a:cs typeface="Copperplate"/>
              </a:rPr>
              <a:t>sistémica</a:t>
            </a:r>
            <a:endParaRPr lang="es-ES_tradnl" sz="1200" dirty="0">
              <a:solidFill>
                <a:srgbClr val="000099"/>
              </a:solidFill>
              <a:latin typeface="Palatino" pitchFamily="2" charset="77"/>
              <a:ea typeface="Palatino" pitchFamily="2" charset="77"/>
              <a:cs typeface="Copperplate"/>
            </a:endParaRPr>
          </a:p>
        </p:txBody>
      </p:sp>
      <p:sp>
        <p:nvSpPr>
          <p:cNvPr id="1353749" name="Text Box 21">
            <a:extLst>
              <a:ext uri="{FF2B5EF4-FFF2-40B4-BE49-F238E27FC236}">
                <a16:creationId xmlns:a16="http://schemas.microsoft.com/office/drawing/2014/main" id="{D66F2117-9BEB-A20E-CE4C-B958FE5D50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26095" y="3429000"/>
            <a:ext cx="1063442" cy="428760"/>
          </a:xfrm>
          <a:prstGeom prst="rect">
            <a:avLst/>
          </a:prstGeom>
          <a:noFill/>
          <a:ln>
            <a:noFill/>
          </a:ln>
          <a:effectLst>
            <a:outerShdw blurRad="63500" dist="17961" dir="2700000" algn="ctr" rotWithShape="0">
              <a:schemeClr val="bg2">
                <a:alpha val="74998"/>
              </a:schemeClr>
            </a:outerShdw>
          </a:effectLst>
        </p:spPr>
        <p:txBody>
          <a:bodyPr wrap="none">
            <a:spAutoFit/>
          </a:bodyPr>
          <a:lstStyle/>
          <a:p>
            <a:pPr algn="ctr" eaLnBrk="1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1200" dirty="0">
                <a:latin typeface="Palatino" pitchFamily="2" charset="77"/>
                <a:ea typeface="Palatino" pitchFamily="2" charset="77"/>
                <a:cs typeface="Copperplate"/>
              </a:rPr>
              <a:t>Periodontitis</a:t>
            </a:r>
          </a:p>
          <a:p>
            <a:pPr algn="ctr" eaLnBrk="1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1200" dirty="0">
                <a:latin typeface="Palatino" pitchFamily="2" charset="77"/>
                <a:ea typeface="Palatino" pitchFamily="2" charset="77"/>
                <a:cs typeface="Copperplate"/>
              </a:rPr>
              <a:t>inicial</a:t>
            </a:r>
            <a:endParaRPr lang="es-ES_tradnl" sz="1200" dirty="0">
              <a:solidFill>
                <a:srgbClr val="000099"/>
              </a:solidFill>
              <a:latin typeface="Palatino" pitchFamily="2" charset="77"/>
              <a:ea typeface="Palatino" pitchFamily="2" charset="77"/>
              <a:cs typeface="Copperplate"/>
            </a:endParaRPr>
          </a:p>
        </p:txBody>
      </p:sp>
      <p:sp>
        <p:nvSpPr>
          <p:cNvPr id="1353753" name="Text Box 25">
            <a:extLst>
              <a:ext uri="{FF2B5EF4-FFF2-40B4-BE49-F238E27FC236}">
                <a16:creationId xmlns:a16="http://schemas.microsoft.com/office/drawing/2014/main" id="{A740A88F-C9DB-651B-4123-698E7C56AB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92040" y="3342369"/>
            <a:ext cx="1010456" cy="595339"/>
          </a:xfrm>
          <a:prstGeom prst="rect">
            <a:avLst/>
          </a:prstGeom>
          <a:noFill/>
          <a:ln>
            <a:noFill/>
          </a:ln>
          <a:effectLst>
            <a:outerShdw blurRad="63500" dist="17961" dir="2700000" algn="ctr" rotWithShape="0">
              <a:schemeClr val="bg2">
                <a:alpha val="74998"/>
              </a:schemeClr>
            </a:outerShdw>
          </a:effectLst>
        </p:spPr>
        <p:txBody>
          <a:bodyPr wrap="none">
            <a:spAutoFit/>
          </a:bodyPr>
          <a:lstStyle/>
          <a:p>
            <a:pPr algn="ctr" eaLnBrk="1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1200" dirty="0">
                <a:solidFill>
                  <a:srgbClr val="000000"/>
                </a:solidFill>
                <a:latin typeface="Palatino" pitchFamily="2" charset="77"/>
                <a:ea typeface="Palatino" pitchFamily="2" charset="77"/>
                <a:cs typeface="Copperplate"/>
              </a:rPr>
              <a:t>Gingivitis y</a:t>
            </a:r>
          </a:p>
          <a:p>
            <a:pPr algn="ctr" eaLnBrk="1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1200" dirty="0">
                <a:solidFill>
                  <a:srgbClr val="000000"/>
                </a:solidFill>
                <a:latin typeface="Palatino" pitchFamily="2" charset="77"/>
                <a:ea typeface="Palatino" pitchFamily="2" charset="77"/>
                <a:cs typeface="Copperplate"/>
              </a:rPr>
              <a:t>enfermedad</a:t>
            </a:r>
          </a:p>
          <a:p>
            <a:pPr algn="ctr" eaLnBrk="1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1200" dirty="0">
                <a:solidFill>
                  <a:srgbClr val="000000"/>
                </a:solidFill>
                <a:latin typeface="Palatino" pitchFamily="2" charset="77"/>
                <a:ea typeface="Palatino" pitchFamily="2" charset="77"/>
                <a:cs typeface="Copperplate"/>
              </a:rPr>
              <a:t>limitada</a:t>
            </a:r>
            <a:endParaRPr lang="es-ES_tradnl" sz="1200" dirty="0">
              <a:solidFill>
                <a:srgbClr val="000099"/>
              </a:solidFill>
              <a:latin typeface="Palatino" pitchFamily="2" charset="77"/>
              <a:ea typeface="Palatino" pitchFamily="2" charset="77"/>
              <a:cs typeface="Copperplate"/>
            </a:endParaRPr>
          </a:p>
        </p:txBody>
      </p:sp>
      <p:sp>
        <p:nvSpPr>
          <p:cNvPr id="1353765" name="Text Box 37">
            <a:extLst>
              <a:ext uri="{FF2B5EF4-FFF2-40B4-BE49-F238E27FC236}">
                <a16:creationId xmlns:a16="http://schemas.microsoft.com/office/drawing/2014/main" id="{E0413CF1-BA3A-0B21-6383-4CED78D478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88791" y="3408852"/>
            <a:ext cx="184218" cy="263629"/>
          </a:xfrm>
          <a:prstGeom prst="rect">
            <a:avLst/>
          </a:prstGeom>
          <a:noFill/>
          <a:ln>
            <a:noFill/>
          </a:ln>
          <a:effectLst>
            <a:outerShdw blurRad="63500" dist="17961" dir="2700000" algn="ctr" rotWithShape="0">
              <a:schemeClr val="tx1">
                <a:alpha val="74998"/>
              </a:schemeClr>
            </a:outerShdw>
          </a:effectLst>
        </p:spPr>
        <p:txBody>
          <a:bodyPr wrap="none">
            <a:spAutoFit/>
          </a:bodyPr>
          <a:lstStyle/>
          <a:p>
            <a:pPr algn="ctr" eaLnBrk="1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s-ES" sz="1200">
              <a:solidFill>
                <a:srgbClr val="FFFEDD"/>
              </a:solidFill>
              <a:latin typeface="Palatino" pitchFamily="2" charset="77"/>
              <a:ea typeface="Palatino" pitchFamily="2" charset="77"/>
              <a:cs typeface="Copperplate"/>
            </a:endParaRPr>
          </a:p>
        </p:txBody>
      </p:sp>
      <p:sp>
        <p:nvSpPr>
          <p:cNvPr id="1353774" name="Text Box 46">
            <a:extLst>
              <a:ext uri="{FF2B5EF4-FFF2-40B4-BE49-F238E27FC236}">
                <a16:creationId xmlns:a16="http://schemas.microsoft.com/office/drawing/2014/main" id="{BA434D32-1289-A884-469B-C61620FF32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6298" y="2074772"/>
            <a:ext cx="964355" cy="462076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1200" dirty="0" err="1">
                <a:latin typeface="Palatino" pitchFamily="2" charset="77"/>
                <a:ea typeface="Palatino" pitchFamily="2" charset="77"/>
                <a:cs typeface="Copperplate"/>
              </a:rPr>
              <a:t>Microbiota</a:t>
            </a:r>
            <a:r>
              <a:rPr lang="es-ES_tradnl" sz="1200" dirty="0">
                <a:latin typeface="Palatino" pitchFamily="2" charset="77"/>
                <a:ea typeface="Palatino" pitchFamily="2" charset="77"/>
                <a:cs typeface="Copperplate"/>
              </a:rPr>
              <a:t> 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1200" dirty="0">
                <a:latin typeface="Palatino" pitchFamily="2" charset="77"/>
                <a:ea typeface="Palatino" pitchFamily="2" charset="77"/>
                <a:cs typeface="Copperplate"/>
              </a:rPr>
              <a:t>patógena</a:t>
            </a:r>
            <a:endParaRPr lang="es-ES_tradnl" sz="1200" dirty="0">
              <a:solidFill>
                <a:srgbClr val="FFFEDD"/>
              </a:solidFill>
              <a:latin typeface="Palatino" pitchFamily="2" charset="77"/>
              <a:ea typeface="Palatino" pitchFamily="2" charset="77"/>
              <a:cs typeface="Copperplate"/>
            </a:endParaRPr>
          </a:p>
        </p:txBody>
      </p:sp>
      <p:sp>
        <p:nvSpPr>
          <p:cNvPr id="25634" name="Rectangle 52">
            <a:extLst>
              <a:ext uri="{FF2B5EF4-FFF2-40B4-BE49-F238E27FC236}">
                <a16:creationId xmlns:a16="http://schemas.microsoft.com/office/drawing/2014/main" id="{10F5D154-D182-2573-C887-E6FDF510CF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18270" y="950727"/>
            <a:ext cx="1334188" cy="46207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s-ES" altLang="es-ES" sz="1200">
              <a:latin typeface="Palatino" pitchFamily="2" charset="77"/>
              <a:ea typeface="Palatino" pitchFamily="2" charset="77"/>
              <a:cs typeface="Copperplate" panose="02000504000000020004" pitchFamily="2" charset="77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s-ES" altLang="es-ES" sz="1200">
              <a:latin typeface="Palatino" pitchFamily="2" charset="77"/>
              <a:ea typeface="Palatino" pitchFamily="2" charset="77"/>
              <a:cs typeface="Copperplate" panose="02000504000000020004" pitchFamily="2" charset="77"/>
            </a:endParaRPr>
          </a:p>
        </p:txBody>
      </p:sp>
      <p:sp>
        <p:nvSpPr>
          <p:cNvPr id="1353781" name="Text Box 53">
            <a:extLst>
              <a:ext uri="{FF2B5EF4-FFF2-40B4-BE49-F238E27FC236}">
                <a16:creationId xmlns:a16="http://schemas.microsoft.com/office/drawing/2014/main" id="{5AF1E0AF-1C5F-DB35-6AC6-77A4DC5404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76167" y="858087"/>
            <a:ext cx="1463863" cy="429348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>
            <a:spAutoFit/>
          </a:bodyPr>
          <a:lstStyle/>
          <a:p>
            <a:pPr algn="ctr" eaLnBrk="1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1200" b="1" dirty="0">
                <a:solidFill>
                  <a:srgbClr val="000000"/>
                </a:solidFill>
                <a:latin typeface="Palatino" pitchFamily="2" charset="77"/>
                <a:ea typeface="Palatino" pitchFamily="2" charset="77"/>
                <a:cs typeface="Copperplate"/>
              </a:rPr>
              <a:t>HIGIENE BUCAL</a:t>
            </a:r>
          </a:p>
          <a:p>
            <a:pPr algn="ctr" eaLnBrk="1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1200" b="1" dirty="0">
                <a:solidFill>
                  <a:srgbClr val="000000"/>
                </a:solidFill>
                <a:latin typeface="Palatino" pitchFamily="2" charset="77"/>
                <a:ea typeface="Palatino" pitchFamily="2" charset="77"/>
                <a:cs typeface="Copperplate"/>
              </a:rPr>
              <a:t>POBRE</a:t>
            </a:r>
            <a:endParaRPr lang="es-ES_tradnl" sz="1200" b="1" dirty="0">
              <a:solidFill>
                <a:srgbClr val="000099"/>
              </a:solidFill>
              <a:latin typeface="Palatino" pitchFamily="2" charset="77"/>
              <a:ea typeface="Palatino" pitchFamily="2" charset="77"/>
              <a:cs typeface="Copperplate"/>
            </a:endParaRPr>
          </a:p>
        </p:txBody>
      </p:sp>
      <p:sp>
        <p:nvSpPr>
          <p:cNvPr id="25636" name="Rectangle 54">
            <a:extLst>
              <a:ext uri="{FF2B5EF4-FFF2-40B4-BE49-F238E27FC236}">
                <a16:creationId xmlns:a16="http://schemas.microsoft.com/office/drawing/2014/main" id="{08861DD0-E2FC-0D91-4F27-ED0F5C5379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82617" y="950727"/>
            <a:ext cx="1334188" cy="46207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s-ES" altLang="es-ES" sz="1200">
              <a:latin typeface="Palatino" pitchFamily="2" charset="77"/>
              <a:ea typeface="Palatino" pitchFamily="2" charset="77"/>
              <a:cs typeface="Copperplate" panose="02000504000000020004" pitchFamily="2" charset="77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s-ES" altLang="es-ES" sz="1200">
              <a:latin typeface="Palatino" pitchFamily="2" charset="77"/>
              <a:ea typeface="Palatino" pitchFamily="2" charset="77"/>
              <a:cs typeface="Copperplate" panose="02000504000000020004" pitchFamily="2" charset="77"/>
            </a:endParaRPr>
          </a:p>
        </p:txBody>
      </p:sp>
      <p:sp>
        <p:nvSpPr>
          <p:cNvPr id="1353783" name="Text Box 55">
            <a:extLst>
              <a:ext uri="{FF2B5EF4-FFF2-40B4-BE49-F238E27FC236}">
                <a16:creationId xmlns:a16="http://schemas.microsoft.com/office/drawing/2014/main" id="{5A350FD5-5609-2098-C926-4C1232F64F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59641" y="852554"/>
            <a:ext cx="1088760" cy="429348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>
            <a:spAutoFit/>
          </a:bodyPr>
          <a:lstStyle/>
          <a:p>
            <a:pPr algn="ctr" eaLnBrk="1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1200" b="1" dirty="0">
                <a:solidFill>
                  <a:srgbClr val="000000"/>
                </a:solidFill>
                <a:latin typeface="Palatino" pitchFamily="2" charset="77"/>
                <a:ea typeface="Palatino" pitchFamily="2" charset="77"/>
                <a:cs typeface="Copperplate"/>
              </a:rPr>
              <a:t>INFECCIÓN</a:t>
            </a:r>
          </a:p>
          <a:p>
            <a:pPr algn="ctr" eaLnBrk="1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1200" b="1" dirty="0">
                <a:solidFill>
                  <a:srgbClr val="000000"/>
                </a:solidFill>
                <a:latin typeface="Palatino" pitchFamily="2" charset="77"/>
                <a:ea typeface="Palatino" pitchFamily="2" charset="77"/>
                <a:cs typeface="Copperplate"/>
              </a:rPr>
              <a:t>EXÓGENA</a:t>
            </a:r>
            <a:endParaRPr lang="es-ES_tradnl" sz="1200" b="1" dirty="0">
              <a:solidFill>
                <a:srgbClr val="000099"/>
              </a:solidFill>
              <a:latin typeface="Palatino" pitchFamily="2" charset="77"/>
              <a:ea typeface="Palatino" pitchFamily="2" charset="77"/>
              <a:cs typeface="Copperplate"/>
            </a:endParaRPr>
          </a:p>
        </p:txBody>
      </p:sp>
      <p:sp>
        <p:nvSpPr>
          <p:cNvPr id="25640" name="Rectangle 60">
            <a:extLst>
              <a:ext uri="{FF2B5EF4-FFF2-40B4-BE49-F238E27FC236}">
                <a16:creationId xmlns:a16="http://schemas.microsoft.com/office/drawing/2014/main" id="{D95130EF-9AF4-03F7-2390-561F1C48F8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20334" y="1307073"/>
            <a:ext cx="1328605" cy="462075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rgbClr val="2B705C">
                <a:alpha val="74997"/>
              </a:srgbClr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s-ES" altLang="es-ES" sz="1200">
              <a:latin typeface="Palatino" pitchFamily="2" charset="77"/>
              <a:ea typeface="Palatino" pitchFamily="2" charset="77"/>
              <a:cs typeface="Copperplate" panose="02000504000000020004" pitchFamily="2" charset="77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s-ES" altLang="es-ES" sz="1200">
              <a:latin typeface="Palatino" pitchFamily="2" charset="77"/>
              <a:ea typeface="Palatino" pitchFamily="2" charset="77"/>
              <a:cs typeface="Copperplate" panose="02000504000000020004" pitchFamily="2" charset="77"/>
            </a:endParaRPr>
          </a:p>
        </p:txBody>
      </p:sp>
      <p:sp>
        <p:nvSpPr>
          <p:cNvPr id="1353789" name="Text Box 61">
            <a:extLst>
              <a:ext uri="{FF2B5EF4-FFF2-40B4-BE49-F238E27FC236}">
                <a16:creationId xmlns:a16="http://schemas.microsoft.com/office/drawing/2014/main" id="{523CD196-F6E8-49D5-BDA7-2B39D6C527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98412" y="858087"/>
            <a:ext cx="1246175" cy="429348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>
            <a:spAutoFit/>
          </a:bodyPr>
          <a:lstStyle/>
          <a:p>
            <a:pPr algn="ctr" eaLnBrk="1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1200" b="1" dirty="0">
                <a:solidFill>
                  <a:srgbClr val="000000"/>
                </a:solidFill>
                <a:latin typeface="Palatino" pitchFamily="2" charset="77"/>
                <a:ea typeface="Palatino" pitchFamily="2" charset="77"/>
                <a:cs typeface="Copperplate"/>
              </a:rPr>
              <a:t>MICROBIOTA</a:t>
            </a:r>
          </a:p>
          <a:p>
            <a:pPr algn="ctr" eaLnBrk="1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1200" b="1" dirty="0">
                <a:solidFill>
                  <a:srgbClr val="000000"/>
                </a:solidFill>
                <a:latin typeface="Palatino" pitchFamily="2" charset="77"/>
                <a:ea typeface="Palatino" pitchFamily="2" charset="77"/>
                <a:cs typeface="Copperplate"/>
              </a:rPr>
              <a:t>NORMAL</a:t>
            </a:r>
          </a:p>
        </p:txBody>
      </p:sp>
      <p:sp>
        <p:nvSpPr>
          <p:cNvPr id="1353792" name="Text Box 64">
            <a:extLst>
              <a:ext uri="{FF2B5EF4-FFF2-40B4-BE49-F238E27FC236}">
                <a16:creationId xmlns:a16="http://schemas.microsoft.com/office/drawing/2014/main" id="{95A169F9-3C80-C2CE-1795-49F7B6FA5F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83291" y="4603813"/>
            <a:ext cx="1148378" cy="595548"/>
          </a:xfrm>
          <a:prstGeom prst="rect">
            <a:avLst/>
          </a:prstGeom>
          <a:noFill/>
          <a:ln>
            <a:noFill/>
          </a:ln>
          <a:effectLst>
            <a:outerShdw blurRad="63500" dist="17961" dir="2700000" algn="ctr" rotWithShape="0">
              <a:schemeClr val="bg2">
                <a:alpha val="74998"/>
              </a:schemeClr>
            </a:outerShdw>
          </a:effectLst>
        </p:spPr>
        <p:txBody>
          <a:bodyPr wrap="square">
            <a:spAutoFit/>
          </a:bodyPr>
          <a:lstStyle/>
          <a:p>
            <a:pPr algn="ctr" eaLnBrk="1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1200" dirty="0">
                <a:latin typeface="Palatino" pitchFamily="2" charset="77"/>
                <a:ea typeface="Palatino" pitchFamily="2" charset="77"/>
                <a:cs typeface="Copperplate"/>
              </a:rPr>
              <a:t>Citoquinas y</a:t>
            </a:r>
          </a:p>
          <a:p>
            <a:pPr algn="ctr" eaLnBrk="1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1200" dirty="0">
                <a:latin typeface="Palatino" pitchFamily="2" charset="77"/>
                <a:ea typeface="Palatino" pitchFamily="2" charset="77"/>
                <a:cs typeface="Copperplate"/>
              </a:rPr>
              <a:t>mediadores inflamación</a:t>
            </a:r>
            <a:endParaRPr lang="es-ES_tradnl" sz="1200" dirty="0">
              <a:solidFill>
                <a:srgbClr val="000099"/>
              </a:solidFill>
              <a:latin typeface="Palatino" pitchFamily="2" charset="77"/>
              <a:ea typeface="Palatino" pitchFamily="2" charset="77"/>
              <a:cs typeface="Copperplate"/>
            </a:endParaRPr>
          </a:p>
        </p:txBody>
      </p:sp>
      <p:sp>
        <p:nvSpPr>
          <p:cNvPr id="1353796" name="Text Box 68">
            <a:extLst>
              <a:ext uri="{FF2B5EF4-FFF2-40B4-BE49-F238E27FC236}">
                <a16:creationId xmlns:a16="http://schemas.microsoft.com/office/drawing/2014/main" id="{A5FE2B46-22D6-865D-530C-E255915E74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59194" y="3404489"/>
            <a:ext cx="1268582" cy="5955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63500" dist="17961" dir="2700000" algn="ctr" rotWithShape="0">
              <a:schemeClr val="bg2">
                <a:alpha val="74998"/>
              </a:schemeClr>
            </a:outerShdw>
          </a:effectLst>
        </p:spPr>
        <p:txBody>
          <a:bodyPr wrap="square">
            <a:spAutoFit/>
          </a:bodyPr>
          <a:lstStyle/>
          <a:p>
            <a:pPr algn="ctr" eaLnBrk="1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120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Palatino" pitchFamily="2" charset="77"/>
                <a:ea typeface="Palatino" pitchFamily="2" charset="77"/>
                <a:cs typeface="Copperplate"/>
              </a:rPr>
              <a:t>Inflamación y</a:t>
            </a:r>
          </a:p>
          <a:p>
            <a:pPr algn="ctr" eaLnBrk="1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120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Palatino" pitchFamily="2" charset="77"/>
                <a:ea typeface="Palatino" pitchFamily="2" charset="77"/>
                <a:cs typeface="Copperplate"/>
              </a:rPr>
              <a:t>destrucción tejido</a:t>
            </a:r>
            <a:endParaRPr lang="es-ES_tradnl" sz="1200" dirty="0">
              <a:solidFill>
                <a:srgbClr val="000099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Palatino" pitchFamily="2" charset="77"/>
              <a:ea typeface="Palatino" pitchFamily="2" charset="77"/>
              <a:cs typeface="Copperplate"/>
            </a:endParaRPr>
          </a:p>
        </p:txBody>
      </p:sp>
      <p:sp>
        <p:nvSpPr>
          <p:cNvPr id="1353800" name="Text Box 72">
            <a:extLst>
              <a:ext uri="{FF2B5EF4-FFF2-40B4-BE49-F238E27FC236}">
                <a16:creationId xmlns:a16="http://schemas.microsoft.com/office/drawing/2014/main" id="{607ACEAA-532B-E636-62D1-03E0D7C208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49096" y="2046926"/>
            <a:ext cx="1268582" cy="761747"/>
          </a:xfrm>
          <a:prstGeom prst="rect">
            <a:avLst/>
          </a:prstGeom>
          <a:noFill/>
          <a:ln w="9525">
            <a:noFill/>
            <a:prstDash val="solid"/>
            <a:miter lim="800000"/>
            <a:headEnd/>
            <a:tailEnd/>
          </a:ln>
          <a:effectLst>
            <a:outerShdw blurRad="63500" dist="17961" dir="2700000" algn="ctr" rotWithShape="0">
              <a:schemeClr val="bg2">
                <a:alpha val="74998"/>
              </a:schemeClr>
            </a:outerShdw>
          </a:effectLst>
        </p:spPr>
        <p:txBody>
          <a:bodyPr wrap="square">
            <a:spAutoFit/>
          </a:bodyPr>
          <a:lstStyle/>
          <a:p>
            <a:pPr algn="ctr" eaLnBrk="1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120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Palatino" pitchFamily="2" charset="77"/>
                <a:ea typeface="Palatino" pitchFamily="2" charset="77"/>
                <a:cs typeface="Copperplate"/>
              </a:rPr>
              <a:t>Formación bolsa</a:t>
            </a:r>
          </a:p>
          <a:p>
            <a:pPr algn="ctr" eaLnBrk="1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120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Palatino" pitchFamily="2" charset="77"/>
                <a:ea typeface="Palatino" pitchFamily="2" charset="77"/>
                <a:cs typeface="Copperplate"/>
              </a:rPr>
              <a:t>y pérdida de hueso</a:t>
            </a:r>
            <a:endParaRPr lang="es-ES_tradnl" sz="1200" dirty="0">
              <a:solidFill>
                <a:srgbClr val="000099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Palatino" pitchFamily="2" charset="77"/>
              <a:ea typeface="Palatino" pitchFamily="2" charset="77"/>
              <a:cs typeface="Copperplate"/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3FB1210E-3A09-76FB-D525-152B4DA8FEC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  <a:ln>
            <a:noFill/>
          </a:ln>
        </p:spPr>
      </p:pic>
      <p:sp>
        <p:nvSpPr>
          <p:cNvPr id="8" name="4 Flecha abajo">
            <a:extLst>
              <a:ext uri="{FF2B5EF4-FFF2-40B4-BE49-F238E27FC236}">
                <a16:creationId xmlns:a16="http://schemas.microsoft.com/office/drawing/2014/main" id="{ECE62405-73AC-FCA9-AD42-5367B7FBCC0C}"/>
              </a:ext>
            </a:extLst>
          </p:cNvPr>
          <p:cNvSpPr/>
          <p:nvPr/>
        </p:nvSpPr>
        <p:spPr>
          <a:xfrm rot="16200000">
            <a:off x="2759730" y="891804"/>
            <a:ext cx="288032" cy="303017"/>
          </a:xfrm>
          <a:prstGeom prst="downArrow">
            <a:avLst/>
          </a:prstGeom>
          <a:solidFill>
            <a:srgbClr val="FF0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/>
          </a:p>
        </p:txBody>
      </p:sp>
      <p:sp>
        <p:nvSpPr>
          <p:cNvPr id="9" name="4 Flecha abajo">
            <a:extLst>
              <a:ext uri="{FF2B5EF4-FFF2-40B4-BE49-F238E27FC236}">
                <a16:creationId xmlns:a16="http://schemas.microsoft.com/office/drawing/2014/main" id="{BF0E8C8A-72DF-184B-2714-3D4276494AFC}"/>
              </a:ext>
            </a:extLst>
          </p:cNvPr>
          <p:cNvSpPr/>
          <p:nvPr/>
        </p:nvSpPr>
        <p:spPr>
          <a:xfrm rot="5400000">
            <a:off x="4568889" y="891805"/>
            <a:ext cx="288032" cy="303017"/>
          </a:xfrm>
          <a:prstGeom prst="downArrow">
            <a:avLst/>
          </a:prstGeom>
          <a:solidFill>
            <a:srgbClr val="FF0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/>
          </a:p>
        </p:txBody>
      </p:sp>
      <p:sp>
        <p:nvSpPr>
          <p:cNvPr id="10" name="4 Flecha abajo">
            <a:extLst>
              <a:ext uri="{FF2B5EF4-FFF2-40B4-BE49-F238E27FC236}">
                <a16:creationId xmlns:a16="http://schemas.microsoft.com/office/drawing/2014/main" id="{6CC247A0-F851-F74A-16F4-DD83B1748085}"/>
              </a:ext>
            </a:extLst>
          </p:cNvPr>
          <p:cNvSpPr/>
          <p:nvPr/>
        </p:nvSpPr>
        <p:spPr>
          <a:xfrm>
            <a:off x="3682261" y="1378869"/>
            <a:ext cx="288032" cy="303017"/>
          </a:xfrm>
          <a:prstGeom prst="downArrow">
            <a:avLst/>
          </a:prstGeom>
          <a:solidFill>
            <a:srgbClr val="FF0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/>
          </a:p>
        </p:txBody>
      </p:sp>
      <p:sp>
        <p:nvSpPr>
          <p:cNvPr id="15" name="4 Flecha abajo">
            <a:extLst>
              <a:ext uri="{FF2B5EF4-FFF2-40B4-BE49-F238E27FC236}">
                <a16:creationId xmlns:a16="http://schemas.microsoft.com/office/drawing/2014/main" id="{16C39575-6C95-B133-C07D-344CA581B2DD}"/>
              </a:ext>
            </a:extLst>
          </p:cNvPr>
          <p:cNvSpPr/>
          <p:nvPr/>
        </p:nvSpPr>
        <p:spPr>
          <a:xfrm rot="16200000">
            <a:off x="6423061" y="3394797"/>
            <a:ext cx="210827" cy="186830"/>
          </a:xfrm>
          <a:prstGeom prst="down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/>
          </a:p>
        </p:txBody>
      </p:sp>
      <p:sp>
        <p:nvSpPr>
          <p:cNvPr id="16" name="4 Flecha abajo">
            <a:extLst>
              <a:ext uri="{FF2B5EF4-FFF2-40B4-BE49-F238E27FC236}">
                <a16:creationId xmlns:a16="http://schemas.microsoft.com/office/drawing/2014/main" id="{43D291AA-75BC-2FB8-F415-43FA3B3407BF}"/>
              </a:ext>
            </a:extLst>
          </p:cNvPr>
          <p:cNvSpPr/>
          <p:nvPr/>
        </p:nvSpPr>
        <p:spPr>
          <a:xfrm rot="16200000">
            <a:off x="6423062" y="4749710"/>
            <a:ext cx="210827" cy="186830"/>
          </a:xfrm>
          <a:prstGeom prst="down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/>
          </a:p>
        </p:txBody>
      </p:sp>
      <p:sp>
        <p:nvSpPr>
          <p:cNvPr id="18" name="4 Flecha abajo">
            <a:extLst>
              <a:ext uri="{FF2B5EF4-FFF2-40B4-BE49-F238E27FC236}">
                <a16:creationId xmlns:a16="http://schemas.microsoft.com/office/drawing/2014/main" id="{C557F7FB-6E03-D9FE-C9B1-6CBB62F94CF6}"/>
              </a:ext>
            </a:extLst>
          </p:cNvPr>
          <p:cNvSpPr/>
          <p:nvPr/>
        </p:nvSpPr>
        <p:spPr>
          <a:xfrm rot="5400000">
            <a:off x="6374041" y="2240117"/>
            <a:ext cx="210827" cy="186830"/>
          </a:xfrm>
          <a:prstGeom prst="down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/>
          </a:p>
        </p:txBody>
      </p:sp>
      <p:sp>
        <p:nvSpPr>
          <p:cNvPr id="24" name="Rectángulo 23">
            <a:extLst>
              <a:ext uri="{FF2B5EF4-FFF2-40B4-BE49-F238E27FC236}">
                <a16:creationId xmlns:a16="http://schemas.microsoft.com/office/drawing/2014/main" id="{6A78D54E-B729-40E8-1A9D-571851233ADF}"/>
              </a:ext>
            </a:extLst>
          </p:cNvPr>
          <p:cNvSpPr/>
          <p:nvPr/>
        </p:nvSpPr>
        <p:spPr>
          <a:xfrm>
            <a:off x="4966893" y="1916832"/>
            <a:ext cx="1268582" cy="3541288"/>
          </a:xfrm>
          <a:prstGeom prst="rect">
            <a:avLst/>
          </a:prstGeom>
          <a:noFill/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353755" name="Text Box 27">
            <a:extLst>
              <a:ext uri="{FF2B5EF4-FFF2-40B4-BE49-F238E27FC236}">
                <a16:creationId xmlns:a16="http://schemas.microsoft.com/office/drawing/2014/main" id="{43CE7819-1CBA-285B-B87A-E14F348F0C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42954" y="3141340"/>
            <a:ext cx="330540" cy="263149"/>
          </a:xfrm>
          <a:prstGeom prst="rect">
            <a:avLst/>
          </a:prstGeom>
          <a:noFill/>
          <a:ln>
            <a:noFill/>
          </a:ln>
          <a:effectLst>
            <a:outerShdw blurRad="63500" dist="17961" dir="2700000" algn="ctr" rotWithShape="0">
              <a:schemeClr val="bg2">
                <a:alpha val="74998"/>
              </a:schemeClr>
            </a:outerShdw>
          </a:effectLst>
        </p:spPr>
        <p:txBody>
          <a:bodyPr wrap="none">
            <a:spAutoFit/>
          </a:bodyPr>
          <a:lstStyle/>
          <a:p>
            <a:pPr algn="ctr" eaLnBrk="1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1200" b="1" dirty="0">
                <a:solidFill>
                  <a:srgbClr val="000000"/>
                </a:solidFill>
                <a:latin typeface="Palatino" pitchFamily="2" charset="77"/>
                <a:ea typeface="Palatino" pitchFamily="2" charset="77"/>
                <a:cs typeface="Copperplate"/>
              </a:rPr>
              <a:t>Sí</a:t>
            </a:r>
          </a:p>
        </p:txBody>
      </p:sp>
      <p:sp>
        <p:nvSpPr>
          <p:cNvPr id="1353758" name="Text Box 30">
            <a:extLst>
              <a:ext uri="{FF2B5EF4-FFF2-40B4-BE49-F238E27FC236}">
                <a16:creationId xmlns:a16="http://schemas.microsoft.com/office/drawing/2014/main" id="{AAC52257-A554-545D-AF4D-4B95D871F7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51322" y="4639126"/>
            <a:ext cx="989476" cy="428760"/>
          </a:xfrm>
          <a:prstGeom prst="rect">
            <a:avLst/>
          </a:prstGeom>
          <a:noFill/>
          <a:ln>
            <a:noFill/>
          </a:ln>
          <a:effectLst>
            <a:outerShdw blurRad="63500" dist="17961" dir="2700000" algn="ctr" rotWithShape="0">
              <a:schemeClr val="bg2">
                <a:alpha val="74998"/>
              </a:schemeClr>
            </a:outerShdw>
          </a:effectLst>
        </p:spPr>
        <p:txBody>
          <a:bodyPr wrap="none">
            <a:spAutoFit/>
          </a:bodyPr>
          <a:lstStyle/>
          <a:p>
            <a:pPr algn="ctr" eaLnBrk="1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1200" dirty="0">
                <a:solidFill>
                  <a:srgbClr val="000000"/>
                </a:solidFill>
                <a:latin typeface="Palatino" pitchFamily="2" charset="77"/>
                <a:ea typeface="Palatino" pitchFamily="2" charset="77"/>
                <a:cs typeface="Copperplate"/>
              </a:rPr>
              <a:t>Penetración</a:t>
            </a:r>
          </a:p>
          <a:p>
            <a:pPr algn="ctr" eaLnBrk="1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1200" dirty="0">
                <a:solidFill>
                  <a:srgbClr val="000000"/>
                </a:solidFill>
                <a:latin typeface="Palatino" pitchFamily="2" charset="77"/>
                <a:ea typeface="Palatino" pitchFamily="2" charset="77"/>
                <a:cs typeface="Copperplate"/>
              </a:rPr>
              <a:t>bacteriana</a:t>
            </a:r>
            <a:endParaRPr lang="es-ES_tradnl" sz="1200" dirty="0">
              <a:solidFill>
                <a:srgbClr val="000099"/>
              </a:solidFill>
              <a:latin typeface="Palatino" pitchFamily="2" charset="77"/>
              <a:ea typeface="Palatino" pitchFamily="2" charset="77"/>
              <a:cs typeface="Copperplate"/>
            </a:endParaRPr>
          </a:p>
        </p:txBody>
      </p:sp>
      <p:sp>
        <p:nvSpPr>
          <p:cNvPr id="1353760" name="Text Box 32">
            <a:extLst>
              <a:ext uri="{FF2B5EF4-FFF2-40B4-BE49-F238E27FC236}">
                <a16:creationId xmlns:a16="http://schemas.microsoft.com/office/drawing/2014/main" id="{995A55B5-F66D-DC41-2E07-5667C36AF4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87509" y="4027546"/>
            <a:ext cx="396349" cy="263629"/>
          </a:xfrm>
          <a:prstGeom prst="rect">
            <a:avLst/>
          </a:prstGeom>
          <a:noFill/>
          <a:ln>
            <a:noFill/>
          </a:ln>
          <a:effectLst>
            <a:outerShdw blurRad="63500" dist="17961" dir="2700000" algn="ctr" rotWithShape="0">
              <a:schemeClr val="bg2">
                <a:alpha val="74998"/>
              </a:schemeClr>
            </a:outerShdw>
          </a:effectLst>
        </p:spPr>
        <p:txBody>
          <a:bodyPr wrap="none">
            <a:spAutoFit/>
          </a:bodyPr>
          <a:lstStyle/>
          <a:p>
            <a:pPr algn="ctr" eaLnBrk="1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1200" b="1" dirty="0">
                <a:solidFill>
                  <a:srgbClr val="000000"/>
                </a:solidFill>
                <a:latin typeface="Palatino" pitchFamily="2" charset="77"/>
                <a:ea typeface="Palatino" pitchFamily="2" charset="77"/>
                <a:cs typeface="Copperplate"/>
              </a:rPr>
              <a:t>No</a:t>
            </a:r>
          </a:p>
        </p:txBody>
      </p:sp>
      <p:sp>
        <p:nvSpPr>
          <p:cNvPr id="1353764" name="Text Box 36">
            <a:extLst>
              <a:ext uri="{FF2B5EF4-FFF2-40B4-BE49-F238E27FC236}">
                <a16:creationId xmlns:a16="http://schemas.microsoft.com/office/drawing/2014/main" id="{6FA21520-7741-639E-F0BB-4F088A25E1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88524" y="2209506"/>
            <a:ext cx="287259" cy="263149"/>
          </a:xfrm>
          <a:prstGeom prst="rect">
            <a:avLst/>
          </a:prstGeom>
          <a:noFill/>
          <a:ln>
            <a:noFill/>
          </a:ln>
          <a:effectLst>
            <a:outerShdw blurRad="63500" dist="17961" dir="2700000" algn="ctr" rotWithShape="0">
              <a:schemeClr val="bg2">
                <a:alpha val="74998"/>
              </a:schemeClr>
            </a:outerShdw>
          </a:effectLst>
        </p:spPr>
        <p:txBody>
          <a:bodyPr wrap="none">
            <a:spAutoFit/>
          </a:bodyPr>
          <a:lstStyle/>
          <a:p>
            <a:pPr algn="ctr" eaLnBrk="1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1200" dirty="0">
                <a:solidFill>
                  <a:srgbClr val="000000"/>
                </a:solidFill>
                <a:latin typeface="Palatino" pitchFamily="2" charset="77"/>
                <a:ea typeface="Palatino" pitchFamily="2" charset="77"/>
                <a:cs typeface="Copperplate"/>
              </a:rPr>
              <a:t>Y</a:t>
            </a:r>
            <a:endParaRPr lang="es-ES_tradnl" sz="1200" dirty="0">
              <a:solidFill>
                <a:srgbClr val="000099"/>
              </a:solidFill>
              <a:latin typeface="Palatino" pitchFamily="2" charset="77"/>
              <a:ea typeface="Palatino" pitchFamily="2" charset="77"/>
              <a:cs typeface="Copperplate"/>
            </a:endParaRPr>
          </a:p>
        </p:txBody>
      </p:sp>
      <p:sp>
        <p:nvSpPr>
          <p:cNvPr id="1353768" name="Text Box 40">
            <a:extLst>
              <a:ext uri="{FF2B5EF4-FFF2-40B4-BE49-F238E27FC236}">
                <a16:creationId xmlns:a16="http://schemas.microsoft.com/office/drawing/2014/main" id="{111520AD-DEF7-995E-058D-BD9D2E53EF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99842" y="3326286"/>
            <a:ext cx="1161134" cy="428760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/>
          <a:p>
            <a:pPr algn="ctr" eaLnBrk="1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1200" dirty="0">
                <a:latin typeface="Palatino" pitchFamily="2" charset="77"/>
                <a:ea typeface="Palatino" pitchFamily="2" charset="77"/>
                <a:cs typeface="Copperplate"/>
              </a:rPr>
              <a:t>Neutrófilos</a:t>
            </a:r>
          </a:p>
          <a:p>
            <a:pPr algn="ctr" eaLnBrk="1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1200" dirty="0" err="1">
                <a:latin typeface="Palatino" pitchFamily="2" charset="77"/>
                <a:ea typeface="Palatino" pitchFamily="2" charset="77"/>
                <a:cs typeface="Copperplate"/>
              </a:rPr>
              <a:t>clearance</a:t>
            </a:r>
            <a:endParaRPr lang="es-ES_tradnl" sz="1200" dirty="0">
              <a:latin typeface="Palatino" pitchFamily="2" charset="77"/>
              <a:ea typeface="Palatino" pitchFamily="2" charset="77"/>
              <a:cs typeface="Copperplate"/>
            </a:endParaRPr>
          </a:p>
        </p:txBody>
      </p:sp>
      <p:sp>
        <p:nvSpPr>
          <p:cNvPr id="19" name="4 Flecha abajo">
            <a:extLst>
              <a:ext uri="{FF2B5EF4-FFF2-40B4-BE49-F238E27FC236}">
                <a16:creationId xmlns:a16="http://schemas.microsoft.com/office/drawing/2014/main" id="{17F23166-5713-4E7E-96F7-ACA15C3D782A}"/>
              </a:ext>
            </a:extLst>
          </p:cNvPr>
          <p:cNvSpPr/>
          <p:nvPr/>
        </p:nvSpPr>
        <p:spPr>
          <a:xfrm>
            <a:off x="5414599" y="4055567"/>
            <a:ext cx="210827" cy="186830"/>
          </a:xfrm>
          <a:prstGeom prst="down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/>
          </a:p>
        </p:txBody>
      </p:sp>
      <p:sp>
        <p:nvSpPr>
          <p:cNvPr id="22" name="4 Flecha abajo">
            <a:extLst>
              <a:ext uri="{FF2B5EF4-FFF2-40B4-BE49-F238E27FC236}">
                <a16:creationId xmlns:a16="http://schemas.microsoft.com/office/drawing/2014/main" id="{54BE2B1B-033D-1914-52A9-33573699F27F}"/>
              </a:ext>
            </a:extLst>
          </p:cNvPr>
          <p:cNvSpPr/>
          <p:nvPr/>
        </p:nvSpPr>
        <p:spPr>
          <a:xfrm>
            <a:off x="5414599" y="2816459"/>
            <a:ext cx="210827" cy="186830"/>
          </a:xfrm>
          <a:prstGeom prst="down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/>
          </a:p>
        </p:txBody>
      </p:sp>
      <p:sp>
        <p:nvSpPr>
          <p:cNvPr id="26" name="Rectángulo 25">
            <a:extLst>
              <a:ext uri="{FF2B5EF4-FFF2-40B4-BE49-F238E27FC236}">
                <a16:creationId xmlns:a16="http://schemas.microsoft.com/office/drawing/2014/main" id="{1B57BE91-082D-A955-3BE9-D31F51AF6253}"/>
              </a:ext>
            </a:extLst>
          </p:cNvPr>
          <p:cNvSpPr/>
          <p:nvPr/>
        </p:nvSpPr>
        <p:spPr>
          <a:xfrm>
            <a:off x="1249096" y="1916832"/>
            <a:ext cx="1268582" cy="3541288"/>
          </a:xfrm>
          <a:prstGeom prst="rect">
            <a:avLst/>
          </a:prstGeom>
          <a:noFill/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5" name="4 Flecha abajo">
            <a:extLst>
              <a:ext uri="{FF2B5EF4-FFF2-40B4-BE49-F238E27FC236}">
                <a16:creationId xmlns:a16="http://schemas.microsoft.com/office/drawing/2014/main" id="{B6EB6234-3E75-ACEB-44D1-427CC1033A85}"/>
              </a:ext>
            </a:extLst>
          </p:cNvPr>
          <p:cNvSpPr/>
          <p:nvPr/>
        </p:nvSpPr>
        <p:spPr>
          <a:xfrm rot="10800000">
            <a:off x="1757477" y="3094161"/>
            <a:ext cx="210827" cy="186830"/>
          </a:xfrm>
          <a:prstGeom prst="down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/>
          </a:p>
        </p:txBody>
      </p:sp>
      <p:sp>
        <p:nvSpPr>
          <p:cNvPr id="36" name="4 Flecha abajo">
            <a:extLst>
              <a:ext uri="{FF2B5EF4-FFF2-40B4-BE49-F238E27FC236}">
                <a16:creationId xmlns:a16="http://schemas.microsoft.com/office/drawing/2014/main" id="{F94EEF65-3D98-2AD5-9441-338E2A5C737E}"/>
              </a:ext>
            </a:extLst>
          </p:cNvPr>
          <p:cNvSpPr/>
          <p:nvPr/>
        </p:nvSpPr>
        <p:spPr>
          <a:xfrm rot="10800000">
            <a:off x="1757477" y="4242167"/>
            <a:ext cx="210827" cy="186830"/>
          </a:xfrm>
          <a:prstGeom prst="down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/>
          </a:p>
        </p:txBody>
      </p:sp>
      <p:sp>
        <p:nvSpPr>
          <p:cNvPr id="37" name="Rectángulo 36">
            <a:extLst>
              <a:ext uri="{FF2B5EF4-FFF2-40B4-BE49-F238E27FC236}">
                <a16:creationId xmlns:a16="http://schemas.microsoft.com/office/drawing/2014/main" id="{274C4261-38D7-3AF7-1D9A-846037D46197}"/>
              </a:ext>
            </a:extLst>
          </p:cNvPr>
          <p:cNvSpPr/>
          <p:nvPr/>
        </p:nvSpPr>
        <p:spPr>
          <a:xfrm>
            <a:off x="3129972" y="1916832"/>
            <a:ext cx="1268582" cy="3541288"/>
          </a:xfrm>
          <a:prstGeom prst="rect">
            <a:avLst/>
          </a:prstGeom>
          <a:noFill/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8" name="4 Flecha abajo">
            <a:extLst>
              <a:ext uri="{FF2B5EF4-FFF2-40B4-BE49-F238E27FC236}">
                <a16:creationId xmlns:a16="http://schemas.microsoft.com/office/drawing/2014/main" id="{01FBB39E-E124-2983-9F06-2AB9399260A7}"/>
              </a:ext>
            </a:extLst>
          </p:cNvPr>
          <p:cNvSpPr/>
          <p:nvPr/>
        </p:nvSpPr>
        <p:spPr>
          <a:xfrm rot="5400000">
            <a:off x="2697642" y="4749712"/>
            <a:ext cx="210827" cy="186830"/>
          </a:xfrm>
          <a:prstGeom prst="down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/>
          </a:p>
        </p:txBody>
      </p:sp>
      <p:sp>
        <p:nvSpPr>
          <p:cNvPr id="39" name="4 Flecha abajo">
            <a:extLst>
              <a:ext uri="{FF2B5EF4-FFF2-40B4-BE49-F238E27FC236}">
                <a16:creationId xmlns:a16="http://schemas.microsoft.com/office/drawing/2014/main" id="{176CEE62-6477-9C0C-73FC-96F61538530B}"/>
              </a:ext>
            </a:extLst>
          </p:cNvPr>
          <p:cNvSpPr/>
          <p:nvPr/>
        </p:nvSpPr>
        <p:spPr>
          <a:xfrm rot="12840715">
            <a:off x="2717290" y="2930717"/>
            <a:ext cx="210827" cy="349081"/>
          </a:xfrm>
          <a:prstGeom prst="downArrow">
            <a:avLst>
              <a:gd name="adj1" fmla="val 19336"/>
              <a:gd name="adj2" fmla="val 55368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/>
          </a:p>
        </p:txBody>
      </p:sp>
      <p:sp>
        <p:nvSpPr>
          <p:cNvPr id="40" name="4 Flecha abajo">
            <a:extLst>
              <a:ext uri="{FF2B5EF4-FFF2-40B4-BE49-F238E27FC236}">
                <a16:creationId xmlns:a16="http://schemas.microsoft.com/office/drawing/2014/main" id="{19AC4918-B92A-1E16-28E2-4F278CF3B8E4}"/>
              </a:ext>
            </a:extLst>
          </p:cNvPr>
          <p:cNvSpPr/>
          <p:nvPr/>
        </p:nvSpPr>
        <p:spPr>
          <a:xfrm rot="16200000">
            <a:off x="2744618" y="2207096"/>
            <a:ext cx="210827" cy="186830"/>
          </a:xfrm>
          <a:prstGeom prst="down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/>
          </a:p>
        </p:txBody>
      </p:sp>
      <p:sp>
        <p:nvSpPr>
          <p:cNvPr id="41" name="4 Flecha abajo">
            <a:extLst>
              <a:ext uri="{FF2B5EF4-FFF2-40B4-BE49-F238E27FC236}">
                <a16:creationId xmlns:a16="http://schemas.microsoft.com/office/drawing/2014/main" id="{9ABF80C5-485D-053E-3098-6F9A5230C61C}"/>
              </a:ext>
            </a:extLst>
          </p:cNvPr>
          <p:cNvSpPr/>
          <p:nvPr/>
        </p:nvSpPr>
        <p:spPr>
          <a:xfrm rot="16200000">
            <a:off x="4606792" y="2207097"/>
            <a:ext cx="210827" cy="186830"/>
          </a:xfrm>
          <a:prstGeom prst="down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/>
          </a:p>
        </p:txBody>
      </p:sp>
      <p:sp>
        <p:nvSpPr>
          <p:cNvPr id="42" name="4 Flecha abajo">
            <a:extLst>
              <a:ext uri="{FF2B5EF4-FFF2-40B4-BE49-F238E27FC236}">
                <a16:creationId xmlns:a16="http://schemas.microsoft.com/office/drawing/2014/main" id="{FB10A9D0-C597-DA06-B7CB-35A6D5091D7A}"/>
              </a:ext>
            </a:extLst>
          </p:cNvPr>
          <p:cNvSpPr/>
          <p:nvPr/>
        </p:nvSpPr>
        <p:spPr>
          <a:xfrm rot="5400000">
            <a:off x="4533976" y="4687274"/>
            <a:ext cx="210827" cy="332463"/>
          </a:xfrm>
          <a:prstGeom prst="down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/>
          </a:p>
        </p:txBody>
      </p:sp>
      <p:sp>
        <p:nvSpPr>
          <p:cNvPr id="1353748" name="Line 20">
            <a:extLst>
              <a:ext uri="{FF2B5EF4-FFF2-40B4-BE49-F238E27FC236}">
                <a16:creationId xmlns:a16="http://schemas.microsoft.com/office/drawing/2014/main" id="{23F06A4D-157D-E0F9-0972-A32B029D54F9}"/>
              </a:ext>
            </a:extLst>
          </p:cNvPr>
          <p:cNvSpPr>
            <a:spLocks noChangeShapeType="1"/>
          </p:cNvSpPr>
          <p:nvPr/>
        </p:nvSpPr>
        <p:spPr bwMode="auto">
          <a:xfrm>
            <a:off x="4248939" y="3672482"/>
            <a:ext cx="418219" cy="0"/>
          </a:xfrm>
          <a:prstGeom prst="line">
            <a:avLst/>
          </a:prstGeom>
          <a:ln>
            <a:prstDash val="dash"/>
            <a:headEnd/>
            <a:tailEnd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wrap="none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sz="1200">
              <a:latin typeface="Palatino" pitchFamily="2" charset="77"/>
              <a:ea typeface="Palatino" pitchFamily="2" charset="77"/>
              <a:cs typeface="Copperplate"/>
            </a:endParaRPr>
          </a:p>
        </p:txBody>
      </p:sp>
      <p:sp>
        <p:nvSpPr>
          <p:cNvPr id="45" name="Line 20">
            <a:extLst>
              <a:ext uri="{FF2B5EF4-FFF2-40B4-BE49-F238E27FC236}">
                <a16:creationId xmlns:a16="http://schemas.microsoft.com/office/drawing/2014/main" id="{30D6E956-9AC8-6D6E-4547-DB7738AE525D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667158" y="3673901"/>
            <a:ext cx="6173" cy="2059350"/>
          </a:xfrm>
          <a:prstGeom prst="line">
            <a:avLst/>
          </a:prstGeom>
          <a:ln>
            <a:prstDash val="dash"/>
            <a:headEnd/>
            <a:tailEnd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wrap="none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sz="1200">
              <a:latin typeface="Palatino" pitchFamily="2" charset="77"/>
              <a:ea typeface="Palatino" pitchFamily="2" charset="77"/>
              <a:cs typeface="Copperplate"/>
            </a:endParaRPr>
          </a:p>
        </p:txBody>
      </p:sp>
    </p:spTree>
  </p:cSld>
  <p:clrMapOvr>
    <a:masterClrMapping/>
  </p:clrMapOvr>
  <p:transition spd="med">
    <p:pull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8">
            <a:extLst>
              <a:ext uri="{FF2B5EF4-FFF2-40B4-BE49-F238E27FC236}">
                <a16:creationId xmlns:a16="http://schemas.microsoft.com/office/drawing/2014/main" id="{F9B1060C-FA81-DD54-CFC5-C1015D5479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14875" y="2492375"/>
            <a:ext cx="2965450" cy="3332163"/>
          </a:xfrm>
          <a:prstGeom prst="rect">
            <a:avLst/>
          </a:prstGeom>
          <a:noFill/>
          <a:ln>
            <a:noFill/>
          </a:ln>
        </p:spPr>
        <p:txBody>
          <a:bodyPr lIns="90422" tIns="45195" rIns="90422" bIns="45195">
            <a:spAutoFit/>
          </a:bodyPr>
          <a:lstStyle/>
          <a:p>
            <a:pPr eaLnBrk="1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Pct val="80000"/>
              <a:buFontTx/>
              <a:buChar char="•"/>
              <a:defRPr/>
            </a:pPr>
            <a:endParaRPr lang="es-ES" sz="1600" dirty="0">
              <a:latin typeface="Palatino" pitchFamily="2" charset="77"/>
              <a:ea typeface="Palatino" pitchFamily="2" charset="77"/>
              <a:cs typeface="+mn-cs"/>
            </a:endParaRPr>
          </a:p>
          <a:p>
            <a:pPr eaLnBrk="1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Pct val="80000"/>
              <a:buFontTx/>
              <a:buChar char="•"/>
              <a:defRPr/>
            </a:pPr>
            <a:endParaRPr lang="es-ES" sz="1600" dirty="0">
              <a:latin typeface="Palatino" pitchFamily="2" charset="77"/>
              <a:ea typeface="Palatino" pitchFamily="2" charset="77"/>
              <a:cs typeface="+mn-cs"/>
            </a:endParaRPr>
          </a:p>
          <a:p>
            <a:pPr eaLnBrk="1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Pct val="80000"/>
              <a:buFontTx/>
              <a:buChar char="•"/>
              <a:defRPr/>
            </a:pPr>
            <a:endParaRPr lang="es-ES" sz="1600" dirty="0">
              <a:latin typeface="Palatino" pitchFamily="2" charset="77"/>
              <a:ea typeface="Palatino" pitchFamily="2" charset="77"/>
              <a:cs typeface="+mn-cs"/>
            </a:endParaRPr>
          </a:p>
          <a:p>
            <a:pPr eaLnBrk="1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Pct val="80000"/>
              <a:buFontTx/>
              <a:buChar char="•"/>
              <a:defRPr/>
            </a:pPr>
            <a:endParaRPr lang="es-ES" sz="1600" dirty="0">
              <a:latin typeface="Palatino" pitchFamily="2" charset="77"/>
              <a:ea typeface="Palatino" pitchFamily="2" charset="77"/>
              <a:cs typeface="+mn-cs"/>
            </a:endParaRPr>
          </a:p>
          <a:p>
            <a:pPr eaLnBrk="1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Pct val="80000"/>
              <a:buFontTx/>
              <a:buChar char="•"/>
              <a:defRPr/>
            </a:pPr>
            <a:endParaRPr lang="es-ES" sz="1600" dirty="0">
              <a:latin typeface="Palatino" pitchFamily="2" charset="77"/>
              <a:ea typeface="Palatino" pitchFamily="2" charset="77"/>
              <a:cs typeface="+mn-cs"/>
            </a:endParaRPr>
          </a:p>
          <a:p>
            <a:pPr eaLnBrk="1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Pct val="80000"/>
              <a:buFontTx/>
              <a:buChar char="•"/>
              <a:defRPr/>
            </a:pPr>
            <a:endParaRPr lang="es-ES" sz="1600" dirty="0">
              <a:latin typeface="Palatino" pitchFamily="2" charset="77"/>
              <a:ea typeface="Palatino" pitchFamily="2" charset="77"/>
              <a:cs typeface="+mn-cs"/>
            </a:endParaRPr>
          </a:p>
          <a:p>
            <a:pPr eaLnBrk="1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Pct val="80000"/>
              <a:buFontTx/>
              <a:buChar char="•"/>
              <a:defRPr/>
            </a:pPr>
            <a:endParaRPr lang="es-ES" sz="1600" dirty="0">
              <a:latin typeface="Palatino" pitchFamily="2" charset="77"/>
              <a:ea typeface="Palatino" pitchFamily="2" charset="77"/>
              <a:cs typeface="+mn-cs"/>
            </a:endParaRPr>
          </a:p>
          <a:p>
            <a:pPr eaLnBrk="1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Pct val="80000"/>
              <a:buFontTx/>
              <a:buChar char="•"/>
              <a:defRPr/>
            </a:pPr>
            <a:endParaRPr lang="es-ES" sz="1600" dirty="0">
              <a:latin typeface="Palatino" pitchFamily="2" charset="77"/>
              <a:ea typeface="Palatino" pitchFamily="2" charset="77"/>
              <a:cs typeface="+mn-cs"/>
            </a:endParaRPr>
          </a:p>
          <a:p>
            <a:pPr eaLnBrk="1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Pct val="80000"/>
              <a:buFontTx/>
              <a:buChar char="•"/>
              <a:defRPr/>
            </a:pPr>
            <a:endParaRPr lang="es-ES" sz="1600" dirty="0">
              <a:latin typeface="Palatino" pitchFamily="2" charset="77"/>
              <a:ea typeface="Palatino" pitchFamily="2" charset="77"/>
              <a:cs typeface="+mn-cs"/>
            </a:endParaRPr>
          </a:p>
          <a:p>
            <a:pPr eaLnBrk="1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Pct val="80000"/>
              <a:buFontTx/>
              <a:buChar char="•"/>
              <a:defRPr/>
            </a:pPr>
            <a:endParaRPr lang="es-ES" sz="1600" dirty="0">
              <a:latin typeface="Palatino" pitchFamily="2" charset="77"/>
              <a:ea typeface="Palatino" pitchFamily="2" charset="77"/>
              <a:cs typeface="+mn-cs"/>
            </a:endParaRPr>
          </a:p>
          <a:p>
            <a:pPr eaLnBrk="1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Pct val="80000"/>
              <a:buFontTx/>
              <a:buChar char="•"/>
              <a:defRPr/>
            </a:pPr>
            <a:endParaRPr lang="es-ES" sz="1600" dirty="0">
              <a:latin typeface="Palatino" pitchFamily="2" charset="77"/>
              <a:ea typeface="Palatino" pitchFamily="2" charset="77"/>
              <a:cs typeface="+mn-cs"/>
            </a:endParaRPr>
          </a:p>
          <a:p>
            <a:pPr eaLnBrk="1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Pct val="80000"/>
              <a:buFontTx/>
              <a:buChar char="•"/>
              <a:defRPr/>
            </a:pPr>
            <a:endParaRPr lang="es-ES" sz="1600" dirty="0">
              <a:latin typeface="Palatino" pitchFamily="2" charset="77"/>
              <a:ea typeface="Palatino" pitchFamily="2" charset="77"/>
              <a:cs typeface="+mn-cs"/>
            </a:endParaRPr>
          </a:p>
          <a:p>
            <a:pPr eaLnBrk="1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Pct val="80000"/>
              <a:buFontTx/>
              <a:buChar char="•"/>
              <a:defRPr/>
            </a:pPr>
            <a:endParaRPr lang="es-ES" sz="1600" dirty="0">
              <a:latin typeface="Palatino" pitchFamily="2" charset="77"/>
              <a:ea typeface="Palatino" pitchFamily="2" charset="77"/>
              <a:cs typeface="+mn-cs"/>
            </a:endParaRPr>
          </a:p>
          <a:p>
            <a:pPr eaLnBrk="1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Pct val="80000"/>
              <a:buFontTx/>
              <a:buChar char="•"/>
              <a:defRPr/>
            </a:pPr>
            <a:endParaRPr lang="es-ES" sz="1300" dirty="0">
              <a:latin typeface="Palatino" pitchFamily="2" charset="77"/>
              <a:ea typeface="Palatino" pitchFamily="2" charset="77"/>
              <a:cs typeface="+mn-cs"/>
            </a:endParaRPr>
          </a:p>
          <a:p>
            <a:pPr eaLnBrk="1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Pct val="80000"/>
              <a:buFontTx/>
              <a:buChar char="•"/>
              <a:defRPr/>
            </a:pPr>
            <a:endParaRPr lang="es-ES" sz="1300" dirty="0">
              <a:latin typeface="Palatino" pitchFamily="2" charset="77"/>
              <a:ea typeface="Palatino" pitchFamily="2" charset="77"/>
              <a:cs typeface="+mn-cs"/>
            </a:endParaRPr>
          </a:p>
        </p:txBody>
      </p:sp>
      <p:sp>
        <p:nvSpPr>
          <p:cNvPr id="8194" name="Text Box 2">
            <a:extLst>
              <a:ext uri="{FF2B5EF4-FFF2-40B4-BE49-F238E27FC236}">
                <a16:creationId xmlns:a16="http://schemas.microsoft.com/office/drawing/2014/main" id="{7D4A8267-9449-9A99-E464-8F3CDC5764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313" y="3305175"/>
            <a:ext cx="182562" cy="368300"/>
          </a:xfrm>
          <a:prstGeom prst="rect">
            <a:avLst/>
          </a:prstGeom>
          <a:noFill/>
          <a:ln>
            <a:noFill/>
          </a:ln>
        </p:spPr>
        <p:txBody>
          <a:bodyPr wrap="none" lIns="90422" tIns="45195" rIns="90422" bIns="45195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>
              <a:latin typeface="+mj-lt"/>
              <a:cs typeface="+mn-cs"/>
            </a:endParaRPr>
          </a:p>
        </p:txBody>
      </p:sp>
      <p:sp>
        <p:nvSpPr>
          <p:cNvPr id="8196" name="Text Box 4">
            <a:extLst>
              <a:ext uri="{FF2B5EF4-FFF2-40B4-BE49-F238E27FC236}">
                <a16:creationId xmlns:a16="http://schemas.microsoft.com/office/drawing/2014/main" id="{E40DD6EC-967F-68E6-9B06-C7D23AEA40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3179" y="1730379"/>
            <a:ext cx="2520950" cy="44521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90422" tIns="45195" rIns="90422" bIns="45195">
            <a:spAutoFit/>
          </a:bodyPr>
          <a:lstStyle>
            <a:lvl1pPr defTabSz="7620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defTabSz="7620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7620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7620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7620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000" b="1" dirty="0">
                <a:solidFill>
                  <a:srgbClr val="FF0000"/>
                </a:solidFill>
                <a:latin typeface="Palatino" pitchFamily="2" charset="77"/>
                <a:ea typeface="Palatino" pitchFamily="2" charset="77"/>
                <a:cs typeface="Copperplate"/>
              </a:rPr>
              <a:t>F. AMBIENTALES</a:t>
            </a:r>
            <a:endParaRPr lang="es-ES_tradnl" sz="2000" b="1" dirty="0">
              <a:solidFill>
                <a:srgbClr val="FF0000"/>
              </a:solidFill>
              <a:latin typeface="Palatino" pitchFamily="2" charset="77"/>
              <a:ea typeface="Palatino" pitchFamily="2" charset="77"/>
              <a:cs typeface="Copperplate"/>
            </a:endParaRPr>
          </a:p>
        </p:txBody>
      </p:sp>
      <p:sp>
        <p:nvSpPr>
          <p:cNvPr id="8197" name="Text Box 5">
            <a:extLst>
              <a:ext uri="{FF2B5EF4-FFF2-40B4-BE49-F238E27FC236}">
                <a16:creationId xmlns:a16="http://schemas.microsoft.com/office/drawing/2014/main" id="{5F93CA48-4A54-6CFF-10FC-689ED48823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51822" y="1717583"/>
            <a:ext cx="2305050" cy="44521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90422" tIns="45195" rIns="90422" bIns="45195">
            <a:spAutoFit/>
          </a:bodyPr>
          <a:lstStyle>
            <a:lvl1pPr defTabSz="7620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defTabSz="7620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7620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7620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7620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000" b="1" dirty="0">
                <a:solidFill>
                  <a:srgbClr val="FF0000"/>
                </a:solidFill>
                <a:latin typeface="Palatino" pitchFamily="2" charset="77"/>
                <a:ea typeface="Palatino" pitchFamily="2" charset="77"/>
                <a:cs typeface="Copperplate"/>
              </a:rPr>
              <a:t>F. GENÉTICOS</a:t>
            </a:r>
            <a:endParaRPr lang="es-ES_tradnl" sz="2000" dirty="0">
              <a:solidFill>
                <a:srgbClr val="FF0000"/>
              </a:solidFill>
              <a:latin typeface="Palatino" pitchFamily="2" charset="77"/>
              <a:ea typeface="Palatino" pitchFamily="2" charset="77"/>
              <a:cs typeface="Copperplate"/>
            </a:endParaRPr>
          </a:p>
        </p:txBody>
      </p:sp>
      <p:sp>
        <p:nvSpPr>
          <p:cNvPr id="2211847" name="Text Box 7">
            <a:extLst>
              <a:ext uri="{FF2B5EF4-FFF2-40B4-BE49-F238E27FC236}">
                <a16:creationId xmlns:a16="http://schemas.microsoft.com/office/drawing/2014/main" id="{DBDF1D86-6C86-A8CC-223D-02EF5A1666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96" y="6578062"/>
            <a:ext cx="3100075" cy="232850"/>
          </a:xfrm>
          <a:prstGeom prst="rect">
            <a:avLst/>
          </a:prstGeom>
          <a:noFill/>
          <a:ln w="19050" algn="ctr">
            <a:noFill/>
            <a:prstDash val="dot"/>
            <a:miter lim="800000"/>
            <a:headEnd/>
            <a:tailEnd/>
          </a:ln>
          <a:effectLst/>
        </p:spPr>
        <p:txBody>
          <a:bodyPr wrap="none" lIns="90422" tIns="45195" rIns="90422" bIns="45195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fontAlgn="auto" hangingPunct="1">
              <a:lnSpc>
                <a:spcPct val="120000"/>
              </a:lnSpc>
              <a:spcBef>
                <a:spcPct val="20000"/>
              </a:spcBef>
              <a:spcAft>
                <a:spcPts val="0"/>
              </a:spcAft>
              <a:buClr>
                <a:srgbClr val="FFFF00"/>
              </a:buClr>
              <a:buFont typeface="Wingdings" charset="0"/>
              <a:buNone/>
              <a:defRPr/>
            </a:pPr>
            <a:r>
              <a:rPr lang="es-ES" sz="800" dirty="0">
                <a:latin typeface="Palatino" pitchFamily="2" charset="77"/>
                <a:ea typeface="Palatino" pitchFamily="2" charset="77"/>
                <a:cs typeface="+mn-cs"/>
              </a:rPr>
              <a:t>  [Grossi y cols. 1994</a:t>
            </a:r>
            <a:r>
              <a:rPr lang="en-US" sz="800" dirty="0">
                <a:latin typeface="Palatino" pitchFamily="2" charset="77"/>
                <a:ea typeface="Palatino" pitchFamily="2" charset="77"/>
                <a:cs typeface="+mn-cs"/>
              </a:rPr>
              <a:t>]  [</a:t>
            </a:r>
            <a:r>
              <a:rPr lang="en-US" sz="800" dirty="0" err="1">
                <a:latin typeface="Palatino" pitchFamily="2" charset="77"/>
                <a:ea typeface="Palatino" pitchFamily="2" charset="77"/>
                <a:cs typeface="+mn-cs"/>
              </a:rPr>
              <a:t>Grossi</a:t>
            </a:r>
            <a:r>
              <a:rPr lang="en-US" sz="800" dirty="0">
                <a:latin typeface="Palatino" pitchFamily="2" charset="77"/>
                <a:ea typeface="Palatino" pitchFamily="2" charset="77"/>
                <a:cs typeface="+mn-cs"/>
              </a:rPr>
              <a:t> y cols. 1995]</a:t>
            </a:r>
            <a:r>
              <a:rPr lang="es-ES" sz="800" dirty="0">
                <a:latin typeface="Palatino" pitchFamily="2" charset="77"/>
                <a:ea typeface="Palatino" pitchFamily="2" charset="77"/>
                <a:cs typeface="+mn-cs"/>
              </a:rPr>
              <a:t>  [Page, Beck 1997a]    </a:t>
            </a:r>
            <a:r>
              <a:rPr lang="es-ES" sz="800" dirty="0">
                <a:effectLst>
                  <a:outerShdw blurRad="38100" dist="38100" dir="2700000" algn="tl">
                    <a:srgbClr val="DDDDDD"/>
                  </a:outerShdw>
                </a:effectLst>
                <a:latin typeface="Palatino" pitchFamily="2" charset="77"/>
                <a:ea typeface="Palatino" pitchFamily="2" charset="77"/>
                <a:cs typeface="+mn-cs"/>
              </a:rPr>
              <a:t> </a:t>
            </a:r>
          </a:p>
        </p:txBody>
      </p:sp>
      <p:sp>
        <p:nvSpPr>
          <p:cNvPr id="8200" name="Rectangle 8">
            <a:extLst>
              <a:ext uri="{FF2B5EF4-FFF2-40B4-BE49-F238E27FC236}">
                <a16:creationId xmlns:a16="http://schemas.microsoft.com/office/drawing/2014/main" id="{E0EEC02B-8FC9-4427-78F3-B3932B4D64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71790" y="2272308"/>
            <a:ext cx="2986088" cy="3305175"/>
          </a:xfrm>
          <a:prstGeom prst="rect">
            <a:avLst/>
          </a:prstGeom>
          <a:noFill/>
          <a:ln>
            <a:noFill/>
          </a:ln>
        </p:spPr>
        <p:txBody>
          <a:bodyPr lIns="90422" tIns="45195" rIns="90422" bIns="45195">
            <a:spAutoFit/>
          </a:bodyPr>
          <a:lstStyle/>
          <a:p>
            <a:pPr marL="285750" indent="-285750" eaLnBrk="1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80000"/>
              <a:buFont typeface="Arial" panose="020B0604020202020204" pitchFamily="34" charset="0"/>
              <a:buChar char="•"/>
              <a:defRPr/>
            </a:pPr>
            <a:r>
              <a:rPr lang="es-ES" sz="1600" dirty="0">
                <a:latin typeface="Palatino" pitchFamily="2" charset="77"/>
                <a:ea typeface="Palatino" pitchFamily="2" charset="77"/>
                <a:cs typeface="Copperplate"/>
              </a:rPr>
              <a:t>  Edad</a:t>
            </a:r>
          </a:p>
          <a:p>
            <a:pPr marL="285750" indent="-285750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80000"/>
              <a:buFont typeface="Arial" panose="020B0604020202020204" pitchFamily="34" charset="0"/>
              <a:buChar char="•"/>
              <a:defRPr/>
            </a:pPr>
            <a:r>
              <a:rPr lang="es-ES" sz="1600" dirty="0">
                <a:latin typeface="Palatino" pitchFamily="2" charset="77"/>
                <a:ea typeface="Palatino" pitchFamily="2" charset="77"/>
                <a:cs typeface="Copperplate"/>
              </a:rPr>
              <a:t>  Raza</a:t>
            </a:r>
          </a:p>
          <a:p>
            <a:pPr marL="285750" indent="-285750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80000"/>
              <a:buFont typeface="Arial" panose="020B0604020202020204" pitchFamily="34" charset="0"/>
              <a:buChar char="•"/>
              <a:defRPr/>
            </a:pPr>
            <a:r>
              <a:rPr lang="es-ES" sz="1600" dirty="0">
                <a:latin typeface="Palatino" pitchFamily="2" charset="77"/>
                <a:ea typeface="Palatino" pitchFamily="2" charset="77"/>
                <a:cs typeface="Copperplate"/>
              </a:rPr>
              <a:t>  Género</a:t>
            </a:r>
          </a:p>
          <a:p>
            <a:pPr marL="285750" indent="-285750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80000"/>
              <a:buFont typeface="Arial" panose="020B0604020202020204" pitchFamily="34" charset="0"/>
              <a:buChar char="•"/>
              <a:defRPr/>
            </a:pPr>
            <a:r>
              <a:rPr lang="es-ES" sz="1600" dirty="0">
                <a:latin typeface="Palatino" pitchFamily="2" charset="77"/>
                <a:ea typeface="Palatino" pitchFamily="2" charset="77"/>
                <a:cs typeface="Copperplate"/>
              </a:rPr>
              <a:t>  Grado de higiene oral</a:t>
            </a:r>
          </a:p>
          <a:p>
            <a:pPr marL="285750" indent="-285750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80000"/>
              <a:buFont typeface="Arial" panose="020B0604020202020204" pitchFamily="34" charset="0"/>
              <a:buChar char="•"/>
              <a:defRPr/>
            </a:pPr>
            <a:r>
              <a:rPr lang="es-ES" sz="1600" dirty="0">
                <a:latin typeface="Palatino" pitchFamily="2" charset="77"/>
                <a:ea typeface="Palatino" pitchFamily="2" charset="77"/>
                <a:cs typeface="Copperplate"/>
              </a:rPr>
              <a:t>  Factores locales</a:t>
            </a:r>
          </a:p>
          <a:p>
            <a:pPr marL="285750" indent="-285750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80000"/>
              <a:buFont typeface="Arial" panose="020B0604020202020204" pitchFamily="34" charset="0"/>
              <a:buChar char="•"/>
              <a:defRPr/>
            </a:pPr>
            <a:r>
              <a:rPr lang="es-ES" sz="1600" dirty="0">
                <a:latin typeface="Palatino" pitchFamily="2" charset="77"/>
                <a:ea typeface="Palatino" pitchFamily="2" charset="77"/>
                <a:cs typeface="Copperplate"/>
              </a:rPr>
              <a:t>  Nivel socioeconómico</a:t>
            </a:r>
          </a:p>
          <a:p>
            <a:pPr marL="285750" indent="-285750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80000"/>
              <a:buFont typeface="Arial" panose="020B0604020202020204" pitchFamily="34" charset="0"/>
              <a:buChar char="•"/>
              <a:defRPr/>
            </a:pPr>
            <a:r>
              <a:rPr lang="es-ES" sz="1600" dirty="0">
                <a:latin typeface="Palatino" pitchFamily="2" charset="77"/>
                <a:ea typeface="Palatino" pitchFamily="2" charset="77"/>
                <a:cs typeface="Copperplate"/>
              </a:rPr>
              <a:t>  Tabaco</a:t>
            </a:r>
          </a:p>
          <a:p>
            <a:pPr marL="285750" indent="-285750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80000"/>
              <a:buFont typeface="Arial" panose="020B0604020202020204" pitchFamily="34" charset="0"/>
              <a:buChar char="•"/>
              <a:defRPr/>
            </a:pPr>
            <a:r>
              <a:rPr lang="es-ES" sz="1600" dirty="0">
                <a:latin typeface="Palatino" pitchFamily="2" charset="77"/>
                <a:ea typeface="Palatino" pitchFamily="2" charset="77"/>
                <a:cs typeface="Copperplate"/>
              </a:rPr>
              <a:t>  Estrés</a:t>
            </a:r>
          </a:p>
          <a:p>
            <a:pPr marL="285750" indent="-285750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80000"/>
              <a:buFont typeface="Arial" panose="020B0604020202020204" pitchFamily="34" charset="0"/>
              <a:buChar char="•"/>
              <a:defRPr/>
            </a:pPr>
            <a:r>
              <a:rPr lang="es-ES" sz="1600" dirty="0">
                <a:latin typeface="Palatino" pitchFamily="2" charset="77"/>
                <a:ea typeface="Palatino" pitchFamily="2" charset="77"/>
                <a:cs typeface="Copperplate"/>
              </a:rPr>
              <a:t>  </a:t>
            </a:r>
            <a:r>
              <a:rPr lang="es-ES" sz="1600" dirty="0" err="1">
                <a:latin typeface="Palatino" pitchFamily="2" charset="77"/>
                <a:ea typeface="Palatino" pitchFamily="2" charset="77"/>
                <a:cs typeface="Copperplate"/>
              </a:rPr>
              <a:t>Bact</a:t>
            </a:r>
            <a:r>
              <a:rPr lang="es-ES" sz="1600" dirty="0">
                <a:latin typeface="Palatino" pitchFamily="2" charset="77"/>
                <a:ea typeface="Palatino" pitchFamily="2" charset="77"/>
                <a:cs typeface="Copperplate"/>
              </a:rPr>
              <a:t>. </a:t>
            </a:r>
            <a:r>
              <a:rPr lang="es-ES" sz="1600" dirty="0" err="1">
                <a:latin typeface="Palatino" pitchFamily="2" charset="77"/>
                <a:ea typeface="Palatino" pitchFamily="2" charset="77"/>
                <a:cs typeface="Copperplate"/>
              </a:rPr>
              <a:t>Periodontopatógenas</a:t>
            </a:r>
            <a:r>
              <a:rPr lang="es-ES" sz="1600" dirty="0">
                <a:latin typeface="Palatino" pitchFamily="2" charset="77"/>
                <a:ea typeface="Palatino" pitchFamily="2" charset="77"/>
                <a:cs typeface="Copperplate"/>
              </a:rPr>
              <a:t> </a:t>
            </a:r>
          </a:p>
          <a:p>
            <a:pPr marL="285750" indent="-285750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80000"/>
              <a:buFont typeface="Arial" panose="020B0604020202020204" pitchFamily="34" charset="0"/>
              <a:buChar char="•"/>
              <a:defRPr/>
            </a:pPr>
            <a:r>
              <a:rPr lang="es-ES" sz="1600" b="1" dirty="0">
                <a:latin typeface="Palatino" pitchFamily="2" charset="77"/>
                <a:ea typeface="Palatino" pitchFamily="2" charset="77"/>
                <a:cs typeface="Copperplate"/>
              </a:rPr>
              <a:t>  </a:t>
            </a:r>
            <a:r>
              <a:rPr lang="es-ES" b="1" dirty="0">
                <a:latin typeface="Palatino" pitchFamily="2" charset="77"/>
                <a:ea typeface="Palatino" pitchFamily="2" charset="77"/>
                <a:cs typeface="Copperplate"/>
              </a:rPr>
              <a:t>ENF. Sistémicas</a:t>
            </a:r>
          </a:p>
          <a:p>
            <a:pPr marL="285750" indent="-285750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80000"/>
              <a:buFont typeface="Arial" panose="020B0604020202020204" pitchFamily="34" charset="0"/>
              <a:buChar char="•"/>
              <a:defRPr/>
            </a:pPr>
            <a:r>
              <a:rPr lang="es-ES" sz="1600" dirty="0">
                <a:latin typeface="Palatino" pitchFamily="2" charset="77"/>
                <a:ea typeface="Palatino" pitchFamily="2" charset="77"/>
                <a:cs typeface="Copperplate"/>
              </a:rPr>
              <a:t>  ….</a:t>
            </a:r>
          </a:p>
        </p:txBody>
      </p:sp>
      <p:sp>
        <p:nvSpPr>
          <p:cNvPr id="8201" name="Rectangle 9">
            <a:extLst>
              <a:ext uri="{FF2B5EF4-FFF2-40B4-BE49-F238E27FC236}">
                <a16:creationId xmlns:a16="http://schemas.microsoft.com/office/drawing/2014/main" id="{5F0B337E-E28B-68F5-B00E-64E8C78D44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22205" y="2268090"/>
            <a:ext cx="1944687" cy="336550"/>
          </a:xfrm>
          <a:prstGeom prst="rect">
            <a:avLst/>
          </a:prstGeom>
          <a:noFill/>
          <a:ln>
            <a:noFill/>
          </a:ln>
          <a:effectLst>
            <a:prstShdw prst="shdw12">
              <a:schemeClr val="accent2">
                <a:alpha val="50000"/>
              </a:schemeClr>
            </a:prstShdw>
          </a:effectLst>
        </p:spPr>
        <p:txBody>
          <a:bodyPr lIns="90422" tIns="45195" rIns="90422" bIns="45195">
            <a:spAutoFit/>
          </a:bodyPr>
          <a:lstStyle/>
          <a:p>
            <a:pPr marL="285750" indent="-28575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80000"/>
              <a:buFont typeface="Arial" panose="020B0604020202020204" pitchFamily="34" charset="0"/>
              <a:buChar char="•"/>
              <a:defRPr/>
            </a:pPr>
            <a:r>
              <a:rPr lang="es-ES" sz="1600" dirty="0">
                <a:latin typeface="Palatino" pitchFamily="2" charset="77"/>
                <a:ea typeface="Palatino" pitchFamily="2" charset="77"/>
                <a:cs typeface="Copperplate"/>
              </a:rPr>
              <a:t>  Polimorfismos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74032050-D4E6-4F1E-F81F-9AFE562480D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</p:spPr>
      </p:pic>
      <p:sp>
        <p:nvSpPr>
          <p:cNvPr id="4" name="3 CuadroTexto">
            <a:extLst>
              <a:ext uri="{FF2B5EF4-FFF2-40B4-BE49-F238E27FC236}">
                <a16:creationId xmlns:a16="http://schemas.microsoft.com/office/drawing/2014/main" id="{7844C086-A5C7-2204-1252-01971ADB21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514" y="141742"/>
            <a:ext cx="5184638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400" b="1" dirty="0">
                <a:solidFill>
                  <a:srgbClr val="FF0100"/>
                </a:solidFill>
                <a:latin typeface="Palatino" pitchFamily="2" charset="77"/>
                <a:ea typeface="Palatino" pitchFamily="2" charset="77"/>
              </a:rPr>
              <a:t>06.</a:t>
            </a:r>
            <a:r>
              <a:rPr lang="es-ES" altLang="es-ES" sz="1400" b="1" dirty="0">
                <a:solidFill>
                  <a:schemeClr val="bg1"/>
                </a:solidFill>
                <a:latin typeface="Palatino" pitchFamily="2" charset="77"/>
                <a:ea typeface="Palatino" pitchFamily="2" charset="77"/>
              </a:rPr>
              <a:t> Factores de riesgo</a:t>
            </a:r>
          </a:p>
        </p:txBody>
      </p:sp>
      <p:sp>
        <p:nvSpPr>
          <p:cNvPr id="5" name="Text Box 9">
            <a:extLst>
              <a:ext uri="{FF2B5EF4-FFF2-40B4-BE49-F238E27FC236}">
                <a16:creationId xmlns:a16="http://schemas.microsoft.com/office/drawing/2014/main" id="{629F5622-05F9-4003-5487-89CE8E2117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0131" y="970321"/>
            <a:ext cx="7069489" cy="339033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/>
        </p:spPr>
        <p:txBody>
          <a:bodyPr wrap="square" lIns="90422" tIns="45195" rIns="90422" bIns="45195">
            <a:spAutoFit/>
          </a:bodyPr>
          <a:lstStyle>
            <a:lvl1pPr algn="l" defTabSz="762000">
              <a:defRPr sz="2400">
                <a:solidFill>
                  <a:schemeClr val="tx1"/>
                </a:solidFill>
                <a:latin typeface="Arial Narrow" charset="0"/>
                <a:ea typeface="ＭＳ Ｐゴシック" charset="0"/>
              </a:defRPr>
            </a:lvl1pPr>
            <a:lvl2pPr marL="571500" algn="l" defTabSz="762000">
              <a:defRPr sz="2400">
                <a:solidFill>
                  <a:schemeClr val="tx1"/>
                </a:solidFill>
                <a:latin typeface="Arial Narrow" charset="0"/>
                <a:ea typeface="ＭＳ Ｐゴシック" charset="0"/>
              </a:defRPr>
            </a:lvl2pPr>
            <a:lvl3pPr marL="1143000" algn="l" defTabSz="762000">
              <a:defRPr sz="2400">
                <a:solidFill>
                  <a:schemeClr val="tx1"/>
                </a:solidFill>
                <a:latin typeface="Arial Narrow" charset="0"/>
                <a:ea typeface="ＭＳ Ｐゴシック" charset="0"/>
              </a:defRPr>
            </a:lvl3pPr>
            <a:lvl4pPr marL="1714500" algn="l" defTabSz="762000">
              <a:defRPr sz="2400">
                <a:solidFill>
                  <a:schemeClr val="tx1"/>
                </a:solidFill>
                <a:latin typeface="Arial Narrow" charset="0"/>
                <a:ea typeface="ＭＳ Ｐゴシック" charset="0"/>
              </a:defRPr>
            </a:lvl4pPr>
            <a:lvl5pPr marL="2286000" algn="l" defTabSz="762000">
              <a:defRPr sz="2400">
                <a:solidFill>
                  <a:schemeClr val="tx1"/>
                </a:solidFill>
                <a:latin typeface="Arial Narrow" charset="0"/>
                <a:ea typeface="ＭＳ Ｐゴシック" charset="0"/>
              </a:defRPr>
            </a:lvl5pPr>
            <a:lvl6pPr marL="27432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charset="0"/>
                <a:ea typeface="ＭＳ Ｐゴシック" charset="0"/>
              </a:defRPr>
            </a:lvl6pPr>
            <a:lvl7pPr marL="32004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charset="0"/>
                <a:ea typeface="ＭＳ Ｐゴシック" charset="0"/>
              </a:defRPr>
            </a:lvl7pPr>
            <a:lvl8pPr marL="36576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charset="0"/>
                <a:ea typeface="ＭＳ Ｐゴシック" charset="0"/>
              </a:defRPr>
            </a:lvl8pPr>
            <a:lvl9pPr marL="41148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charset="0"/>
                <a:ea typeface="ＭＳ Ｐゴシック" charset="0"/>
              </a:defRPr>
            </a:lvl9pPr>
          </a:lstStyle>
          <a:p>
            <a:pPr algn="ctr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400" dirty="0">
                <a:latin typeface="Palatino" pitchFamily="2" charset="77"/>
                <a:ea typeface="Palatino" pitchFamily="2" charset="77"/>
                <a:cs typeface="Copperplate"/>
              </a:rPr>
              <a:t>Gran </a:t>
            </a:r>
            <a:r>
              <a:rPr lang="es-ES" sz="1400" dirty="0" err="1">
                <a:latin typeface="Palatino" pitchFamily="2" charset="77"/>
                <a:ea typeface="Palatino" pitchFamily="2" charset="77"/>
                <a:cs typeface="Copperplate"/>
              </a:rPr>
              <a:t>nº</a:t>
            </a:r>
            <a:r>
              <a:rPr lang="es-ES" sz="1400" dirty="0">
                <a:latin typeface="Palatino" pitchFamily="2" charset="77"/>
                <a:ea typeface="Palatino" pitchFamily="2" charset="77"/>
                <a:cs typeface="Copperplate"/>
              </a:rPr>
              <a:t> de factores de riesgo  aumentan el riesgo del individuo frente a la periodontitis</a:t>
            </a:r>
            <a:endParaRPr lang="es-ES_tradnl" sz="1400" dirty="0">
              <a:latin typeface="Palatino" pitchFamily="2" charset="77"/>
              <a:ea typeface="Palatino" pitchFamily="2" charset="77"/>
              <a:cs typeface="Copperplate"/>
            </a:endParaRP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097924D7-E4B5-7F7A-A839-2592264B2D06}"/>
              </a:ext>
            </a:extLst>
          </p:cNvPr>
          <p:cNvSpPr/>
          <p:nvPr/>
        </p:nvSpPr>
        <p:spPr>
          <a:xfrm>
            <a:off x="1090600" y="1664531"/>
            <a:ext cx="3267277" cy="4054709"/>
          </a:xfrm>
          <a:prstGeom prst="rect">
            <a:avLst/>
          </a:prstGeom>
          <a:noFill/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6241825D-D2EF-D320-C7EF-0915F64A8752}"/>
              </a:ext>
            </a:extLst>
          </p:cNvPr>
          <p:cNvSpPr/>
          <p:nvPr/>
        </p:nvSpPr>
        <p:spPr>
          <a:xfrm>
            <a:off x="4670709" y="1664531"/>
            <a:ext cx="3267277" cy="4054709"/>
          </a:xfrm>
          <a:prstGeom prst="rect">
            <a:avLst/>
          </a:prstGeom>
          <a:noFill/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E7FF7743-2A10-D035-AC8D-DB0EBC4394E7}"/>
              </a:ext>
            </a:extLst>
          </p:cNvPr>
          <p:cNvSpPr/>
          <p:nvPr/>
        </p:nvSpPr>
        <p:spPr>
          <a:xfrm>
            <a:off x="5431735" y="3892770"/>
            <a:ext cx="3267277" cy="2486598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202" name="Text Box 10">
            <a:extLst>
              <a:ext uri="{FF2B5EF4-FFF2-40B4-BE49-F238E27FC236}">
                <a16:creationId xmlns:a16="http://schemas.microsoft.com/office/drawing/2014/main" id="{78707B26-E163-0AA6-6385-9DABEE08D3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92530" y="4356886"/>
            <a:ext cx="2724456" cy="1599378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/>
        </p:spPr>
        <p:txBody>
          <a:bodyPr wrap="square" lIns="90422" tIns="45195" rIns="90422" bIns="45195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400" dirty="0">
                <a:latin typeface="+mj-lt"/>
                <a:cs typeface="Copperplate"/>
              </a:rPr>
              <a:t>Osteoporosis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400" b="1" dirty="0">
                <a:latin typeface="+mj-lt"/>
                <a:cs typeface="Copperplate"/>
              </a:rPr>
              <a:t>Diabetes Mellitus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400" dirty="0">
                <a:latin typeface="+mj-lt"/>
                <a:cs typeface="Copperplate"/>
              </a:rPr>
              <a:t>Trastornos inmunológicos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400" dirty="0">
                <a:latin typeface="+mj-lt"/>
                <a:cs typeface="Copperplate"/>
              </a:rPr>
              <a:t>Situaciones de inmunosupresión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400" b="1" dirty="0">
                <a:latin typeface="+mj-lt"/>
                <a:cs typeface="Copperplate"/>
              </a:rPr>
              <a:t>Obesidad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400" b="1" dirty="0" err="1">
                <a:latin typeface="+mj-lt"/>
                <a:cs typeface="Copperplate"/>
              </a:rPr>
              <a:t>Sindrome</a:t>
            </a:r>
            <a:r>
              <a:rPr lang="es-ES" sz="1400" b="1" dirty="0">
                <a:latin typeface="+mj-lt"/>
                <a:cs typeface="Copperplate"/>
              </a:rPr>
              <a:t> Metabólico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400" dirty="0">
                <a:latin typeface="+mj-lt"/>
                <a:cs typeface="Copperplate"/>
              </a:rPr>
              <a:t>...</a:t>
            </a:r>
          </a:p>
        </p:txBody>
      </p:sp>
    </p:spTree>
  </p:cSld>
  <p:clrMapOvr>
    <a:masterClrMapping/>
  </p:clrMapOvr>
  <p:transition spd="med">
    <p:pull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72930" name="Picture 2" descr="Sin título-13">
            <a:extLst>
              <a:ext uri="{FF2B5EF4-FFF2-40B4-BE49-F238E27FC236}">
                <a16:creationId xmlns:a16="http://schemas.microsoft.com/office/drawing/2014/main" id="{C5D85DFA-18A1-867E-8CFE-375829B529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lum brigh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2204864"/>
            <a:ext cx="1355749" cy="1417434"/>
          </a:xfrm>
          <a:prstGeom prst="rect">
            <a:avLst/>
          </a:prstGeom>
          <a:noFill/>
          <a:ln w="28575">
            <a:solidFill>
              <a:schemeClr val="bg1">
                <a:lumMod val="95000"/>
              </a:schemeClr>
            </a:solidFill>
            <a:miter lim="800000"/>
            <a:headEnd/>
            <a:tailEnd/>
          </a:ln>
        </p:spPr>
      </p:pic>
      <p:pic>
        <p:nvPicPr>
          <p:cNvPr id="2172931" name="Picture 3" descr="Sin título-14">
            <a:extLst>
              <a:ext uri="{FF2B5EF4-FFF2-40B4-BE49-F238E27FC236}">
                <a16:creationId xmlns:a16="http://schemas.microsoft.com/office/drawing/2014/main" id="{17D52C31-A710-A15D-1851-2E2010EDBC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lum brigh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1" y="3720927"/>
            <a:ext cx="1355749" cy="1417434"/>
          </a:xfrm>
          <a:prstGeom prst="rect">
            <a:avLst/>
          </a:prstGeom>
          <a:noFill/>
          <a:ln w="28575">
            <a:solidFill>
              <a:schemeClr val="bg1">
                <a:lumMod val="95000"/>
              </a:schemeClr>
            </a:solidFill>
            <a:miter lim="800000"/>
            <a:headEnd/>
            <a:tailEnd/>
          </a:ln>
        </p:spPr>
      </p:pic>
      <p:pic>
        <p:nvPicPr>
          <p:cNvPr id="2172932" name="Picture 4" descr="Sin título-15">
            <a:extLst>
              <a:ext uri="{FF2B5EF4-FFF2-40B4-BE49-F238E27FC236}">
                <a16:creationId xmlns:a16="http://schemas.microsoft.com/office/drawing/2014/main" id="{CE967CD0-2C0F-3E22-927D-DECDED81F9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lum brigh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5250255"/>
            <a:ext cx="1355749" cy="1417434"/>
          </a:xfrm>
          <a:prstGeom prst="rect">
            <a:avLst/>
          </a:prstGeom>
          <a:noFill/>
          <a:ln w="28575">
            <a:solidFill>
              <a:schemeClr val="bg1">
                <a:lumMod val="95000"/>
              </a:schemeClr>
            </a:solidFill>
            <a:miter lim="800000"/>
            <a:headEnd/>
            <a:tailEnd/>
          </a:ln>
        </p:spPr>
      </p:pic>
      <p:pic>
        <p:nvPicPr>
          <p:cNvPr id="2172933" name="Picture 5" descr="Sin título-10">
            <a:extLst>
              <a:ext uri="{FF2B5EF4-FFF2-40B4-BE49-F238E27FC236}">
                <a16:creationId xmlns:a16="http://schemas.microsoft.com/office/drawing/2014/main" id="{A132F2F7-2441-0A98-4E35-352066656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lum brigh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450" y="2308242"/>
            <a:ext cx="2139073" cy="1317877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</p:pic>
      <p:pic>
        <p:nvPicPr>
          <p:cNvPr id="2172934" name="Picture 6" descr="Sin título-11">
            <a:extLst>
              <a:ext uri="{FF2B5EF4-FFF2-40B4-BE49-F238E27FC236}">
                <a16:creationId xmlns:a16="http://schemas.microsoft.com/office/drawing/2014/main" id="{9AA1440C-930C-F93F-92EE-BC54229052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lum brigh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450" y="3717032"/>
            <a:ext cx="2139073" cy="1452886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</p:pic>
      <p:pic>
        <p:nvPicPr>
          <p:cNvPr id="2172935" name="Picture 7" descr="Sin título-12">
            <a:extLst>
              <a:ext uri="{FF2B5EF4-FFF2-40B4-BE49-F238E27FC236}">
                <a16:creationId xmlns:a16="http://schemas.microsoft.com/office/drawing/2014/main" id="{208BD2FA-770E-BBC0-7133-3AB47406CA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lum brigh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862" y="5260632"/>
            <a:ext cx="2141551" cy="1407057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</p:pic>
      <p:sp>
        <p:nvSpPr>
          <p:cNvPr id="2172944" name="Text Box 16">
            <a:extLst>
              <a:ext uri="{FF2B5EF4-FFF2-40B4-BE49-F238E27FC236}">
                <a16:creationId xmlns:a16="http://schemas.microsoft.com/office/drawing/2014/main" id="{46965CC7-EEFF-32E9-59E1-412E3F841D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14825" y="2863012"/>
            <a:ext cx="1255713" cy="3746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1134" tIns="45557" rIns="91134" bIns="45557" anchor="ctr"/>
          <a:lstStyle/>
          <a:p>
            <a:pPr algn="ctr" defTabSz="911482">
              <a:defRPr/>
            </a:pPr>
            <a:r>
              <a:rPr lang="es-ES_tradnl" b="1" dirty="0">
                <a:latin typeface="Palatino" pitchFamily="2" charset="77"/>
                <a:ea typeface="Palatino" pitchFamily="2" charset="77"/>
                <a:cs typeface="+mn-cs"/>
              </a:rPr>
              <a:t>Bacterias</a:t>
            </a:r>
          </a:p>
        </p:txBody>
      </p:sp>
      <p:sp>
        <p:nvSpPr>
          <p:cNvPr id="2172945" name="Text Box 17">
            <a:extLst>
              <a:ext uri="{FF2B5EF4-FFF2-40B4-BE49-F238E27FC236}">
                <a16:creationId xmlns:a16="http://schemas.microsoft.com/office/drawing/2014/main" id="{62EE6AAC-3FD0-B0D4-D664-77DCE3C70C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29523" y="4207229"/>
            <a:ext cx="1255713" cy="3746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1134" tIns="45557" rIns="91134" bIns="45557" anchor="ctr"/>
          <a:lstStyle/>
          <a:p>
            <a:pPr algn="ctr" defTabSz="911482">
              <a:defRPr/>
            </a:pPr>
            <a:r>
              <a:rPr lang="es-ES_tradnl" b="1" dirty="0">
                <a:latin typeface="Palatino" pitchFamily="2" charset="77"/>
                <a:ea typeface="Palatino" pitchFamily="2" charset="77"/>
                <a:cs typeface="+mn-cs"/>
              </a:rPr>
              <a:t>Bacterias</a:t>
            </a:r>
          </a:p>
        </p:txBody>
      </p:sp>
      <p:sp>
        <p:nvSpPr>
          <p:cNvPr id="2172946" name="Text Box 18">
            <a:extLst>
              <a:ext uri="{FF2B5EF4-FFF2-40B4-BE49-F238E27FC236}">
                <a16:creationId xmlns:a16="http://schemas.microsoft.com/office/drawing/2014/main" id="{AE34C37B-68C0-4FFD-6B28-E3FC323D31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86412" y="5829261"/>
            <a:ext cx="1255713" cy="3746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1134" tIns="45557" rIns="91134" bIns="45557" anchor="ctr"/>
          <a:lstStyle/>
          <a:p>
            <a:pPr algn="ctr" defTabSz="911482">
              <a:defRPr/>
            </a:pPr>
            <a:r>
              <a:rPr lang="es-ES_tradnl" b="1" dirty="0">
                <a:latin typeface="Palatino" pitchFamily="2" charset="77"/>
                <a:ea typeface="Palatino" pitchFamily="2" charset="77"/>
                <a:cs typeface="+mn-cs"/>
              </a:rPr>
              <a:t>Bacterias</a:t>
            </a:r>
          </a:p>
        </p:txBody>
      </p:sp>
      <p:sp>
        <p:nvSpPr>
          <p:cNvPr id="2172947" name="Text Box 19">
            <a:extLst>
              <a:ext uri="{FF2B5EF4-FFF2-40B4-BE49-F238E27FC236}">
                <a16:creationId xmlns:a16="http://schemas.microsoft.com/office/drawing/2014/main" id="{67CED134-DB6E-CDF3-507B-5604452F8B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88190" y="2967180"/>
            <a:ext cx="1266825" cy="374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134" tIns="45557" rIns="91134" bIns="45557" anchor="ctr"/>
          <a:lstStyle>
            <a:lvl1pPr defTabSz="911225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911225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911225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911225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911225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112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112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112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112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s-ES_tradnl" altLang="es-ES" sz="1000" b="1" dirty="0">
                <a:latin typeface="Palatino" pitchFamily="2" charset="77"/>
                <a:ea typeface="Palatino" pitchFamily="2" charset="77"/>
              </a:rPr>
              <a:t>RESPUESTA HUÉSPED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s-ES_tradnl" altLang="es-ES" sz="1000" b="1" dirty="0">
                <a:latin typeface="Palatino" pitchFamily="2" charset="77"/>
                <a:ea typeface="Palatino" pitchFamily="2" charset="77"/>
              </a:rPr>
              <a:t>GENOTIPO -</a:t>
            </a:r>
          </a:p>
        </p:txBody>
      </p:sp>
      <p:sp>
        <p:nvSpPr>
          <p:cNvPr id="2172948" name="Text Box 20">
            <a:extLst>
              <a:ext uri="{FF2B5EF4-FFF2-40B4-BE49-F238E27FC236}">
                <a16:creationId xmlns:a16="http://schemas.microsoft.com/office/drawing/2014/main" id="{E722D200-5BB6-7A57-9F23-A7F656C59F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32314" y="4306934"/>
            <a:ext cx="1266825" cy="374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134" tIns="45557" rIns="91134" bIns="45557" anchor="ctr"/>
          <a:lstStyle>
            <a:lvl1pPr defTabSz="911225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911225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911225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911225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911225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112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112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112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112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s-ES_tradnl" altLang="es-ES" sz="1000" b="1" dirty="0">
                <a:latin typeface="Palatino" pitchFamily="2" charset="77"/>
                <a:ea typeface="Palatino" pitchFamily="2" charset="77"/>
              </a:rPr>
              <a:t>RESPUESTA HUÉSPED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s-ES_tradnl" altLang="es-ES" sz="1000" b="1" dirty="0">
                <a:latin typeface="Palatino" pitchFamily="2" charset="77"/>
                <a:ea typeface="Palatino" pitchFamily="2" charset="77"/>
              </a:rPr>
              <a:t>GENOTIPO +</a:t>
            </a:r>
          </a:p>
        </p:txBody>
      </p:sp>
      <p:sp>
        <p:nvSpPr>
          <p:cNvPr id="2172949" name="Text Box 21">
            <a:extLst>
              <a:ext uri="{FF2B5EF4-FFF2-40B4-BE49-F238E27FC236}">
                <a16:creationId xmlns:a16="http://schemas.microsoft.com/office/drawing/2014/main" id="{1BEF0F2F-23B4-B831-0F69-EB211AC479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32314" y="5916253"/>
            <a:ext cx="1266825" cy="374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134" tIns="45557" rIns="91134" bIns="45557" anchor="ctr"/>
          <a:lstStyle>
            <a:lvl1pPr defTabSz="911225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911225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911225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911225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911225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112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112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112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112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s-ES_tradnl" altLang="es-ES" sz="1000" b="1" dirty="0">
                <a:latin typeface="Palatino" pitchFamily="2" charset="77"/>
                <a:ea typeface="Palatino" pitchFamily="2" charset="77"/>
              </a:rPr>
              <a:t>RESPUESTA GENERAL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s-ES_tradnl" altLang="es-ES" sz="1000" b="1" dirty="0">
                <a:latin typeface="Palatino" pitchFamily="2" charset="77"/>
                <a:ea typeface="Palatino" pitchFamily="2" charset="77"/>
              </a:rPr>
              <a:t>GENOTIPO +</a:t>
            </a:r>
          </a:p>
        </p:txBody>
      </p:sp>
      <p:sp>
        <p:nvSpPr>
          <p:cNvPr id="2172950" name="Text Box 22">
            <a:extLst>
              <a:ext uri="{FF2B5EF4-FFF2-40B4-BE49-F238E27FC236}">
                <a16:creationId xmlns:a16="http://schemas.microsoft.com/office/drawing/2014/main" id="{2A4F6405-BA59-40EB-5E35-F28222D179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96607" y="2868649"/>
            <a:ext cx="1255713" cy="3746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1134" tIns="45557" rIns="91134" bIns="45557" anchor="ctr"/>
          <a:lstStyle/>
          <a:p>
            <a:pPr algn="ctr" defTabSz="911482">
              <a:defRPr/>
            </a:pPr>
            <a:r>
              <a:rPr lang="es-ES_tradnl" b="1" dirty="0">
                <a:latin typeface="Palatino" pitchFamily="2" charset="77"/>
                <a:ea typeface="Palatino" pitchFamily="2" charset="77"/>
                <a:cs typeface="+mn-cs"/>
              </a:rPr>
              <a:t>P. Inicial</a:t>
            </a:r>
          </a:p>
        </p:txBody>
      </p:sp>
      <p:sp>
        <p:nvSpPr>
          <p:cNvPr id="2172951" name="Text Box 23">
            <a:extLst>
              <a:ext uri="{FF2B5EF4-FFF2-40B4-BE49-F238E27FC236}">
                <a16:creationId xmlns:a16="http://schemas.microsoft.com/office/drawing/2014/main" id="{2ED9DECE-D6B4-E6D5-8F7E-D872FD0479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19323" y="4226078"/>
            <a:ext cx="1255713" cy="3746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1134" tIns="45557" rIns="91134" bIns="45557" anchor="ctr"/>
          <a:lstStyle/>
          <a:p>
            <a:pPr algn="ctr" defTabSz="911482">
              <a:defRPr/>
            </a:pPr>
            <a:r>
              <a:rPr lang="es-ES_tradnl" b="1" dirty="0">
                <a:latin typeface="Palatino" pitchFamily="2" charset="77"/>
                <a:ea typeface="Palatino" pitchFamily="2" charset="77"/>
                <a:cs typeface="+mn-cs"/>
              </a:rPr>
              <a:t>P. Severa</a:t>
            </a:r>
          </a:p>
        </p:txBody>
      </p:sp>
      <p:sp>
        <p:nvSpPr>
          <p:cNvPr id="2172952" name="Text Box 24">
            <a:extLst>
              <a:ext uri="{FF2B5EF4-FFF2-40B4-BE49-F238E27FC236}">
                <a16:creationId xmlns:a16="http://schemas.microsoft.com/office/drawing/2014/main" id="{88B1E2AB-067E-7103-95DE-278B0C53C5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76370" y="5851511"/>
            <a:ext cx="1255713" cy="3746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1134" tIns="45557" rIns="91134" bIns="45557" anchor="ctr"/>
          <a:lstStyle/>
          <a:p>
            <a:pPr algn="ctr" defTabSz="911482">
              <a:defRPr/>
            </a:pPr>
            <a:r>
              <a:rPr lang="es-ES_tradnl" b="1" dirty="0">
                <a:latin typeface="Palatino" pitchFamily="2" charset="77"/>
                <a:ea typeface="Palatino" pitchFamily="2" charset="77"/>
                <a:cs typeface="+mn-cs"/>
              </a:rPr>
              <a:t>P.R.P.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D4FDDB73-1373-3B79-E16F-640ED53D3E99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  <a:ln>
            <a:noFill/>
          </a:ln>
        </p:spPr>
      </p:pic>
      <p:grpSp>
        <p:nvGrpSpPr>
          <p:cNvPr id="13" name="Grupo 12">
            <a:extLst>
              <a:ext uri="{FF2B5EF4-FFF2-40B4-BE49-F238E27FC236}">
                <a16:creationId xmlns:a16="http://schemas.microsoft.com/office/drawing/2014/main" id="{57A35350-2239-2262-E110-7AAF0A28E911}"/>
              </a:ext>
            </a:extLst>
          </p:cNvPr>
          <p:cNvGrpSpPr/>
          <p:nvPr/>
        </p:nvGrpSpPr>
        <p:grpSpPr>
          <a:xfrm>
            <a:off x="3369090" y="673090"/>
            <a:ext cx="3455373" cy="1993425"/>
            <a:chOff x="-236637" y="813959"/>
            <a:chExt cx="9741708" cy="5620048"/>
          </a:xfrm>
        </p:grpSpPr>
        <p:sp>
          <p:nvSpPr>
            <p:cNvPr id="7" name="AutoShape 2">
              <a:extLst>
                <a:ext uri="{FF2B5EF4-FFF2-40B4-BE49-F238E27FC236}">
                  <a16:creationId xmlns:a16="http://schemas.microsoft.com/office/drawing/2014/main" id="{1869EB99-796A-1765-CDA5-DD32F3C7460A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2700000">
              <a:off x="2858561" y="1979967"/>
              <a:ext cx="3200400" cy="3200400"/>
            </a:xfrm>
            <a:prstGeom prst="bevel">
              <a:avLst>
                <a:gd name="adj" fmla="val 50000"/>
              </a:avLst>
            </a:prstGeom>
            <a:solidFill>
              <a:srgbClr val="FF0000"/>
            </a:solidFill>
            <a:ln w="12700">
              <a:noFill/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s-ES" altLang="es-ES" sz="1100"/>
            </a:p>
          </p:txBody>
        </p:sp>
        <p:sp>
          <p:nvSpPr>
            <p:cNvPr id="8" name="AutoShape 3">
              <a:extLst>
                <a:ext uri="{FF2B5EF4-FFF2-40B4-BE49-F238E27FC236}">
                  <a16:creationId xmlns:a16="http://schemas.microsoft.com/office/drawing/2014/main" id="{1722F3FC-4AAF-D4F0-28DA-E099B658EAF0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8100000">
              <a:off x="3639611" y="2761017"/>
              <a:ext cx="1638300" cy="1638300"/>
            </a:xfrm>
            <a:prstGeom prst="bevel">
              <a:avLst>
                <a:gd name="adj" fmla="val 50000"/>
              </a:avLst>
            </a:prstGeom>
            <a:solidFill>
              <a:srgbClr val="FF0000"/>
            </a:solidFill>
            <a:ln w="12700">
              <a:noFill/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s-ES" altLang="es-ES" sz="1100" dirty="0"/>
            </a:p>
          </p:txBody>
        </p:sp>
        <p:sp>
          <p:nvSpPr>
            <p:cNvPr id="9" name="Text Box 5">
              <a:extLst>
                <a:ext uri="{FF2B5EF4-FFF2-40B4-BE49-F238E27FC236}">
                  <a16:creationId xmlns:a16="http://schemas.microsoft.com/office/drawing/2014/main" id="{B993FBB1-7D55-9ADC-5AD2-5B81D773721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401918" y="3245991"/>
              <a:ext cx="2103153" cy="7320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lnSpc>
                  <a:spcPct val="90000"/>
                </a:lnSpc>
                <a:spcBef>
                  <a:spcPct val="0"/>
                </a:spcBef>
                <a:buFontTx/>
                <a:buNone/>
              </a:pPr>
              <a:r>
                <a:rPr lang="es-ES_tradnl" altLang="es-ES" sz="1100" dirty="0">
                  <a:latin typeface="Palatino" pitchFamily="2" charset="77"/>
                  <a:ea typeface="Palatino" pitchFamily="2" charset="77"/>
                </a:rPr>
                <a:t>Susceptibilidad</a:t>
              </a:r>
            </a:p>
            <a:p>
              <a:pPr algn="ctr" eaLnBrk="1" hangingPunct="1">
                <a:lnSpc>
                  <a:spcPct val="90000"/>
                </a:lnSpc>
                <a:spcBef>
                  <a:spcPct val="0"/>
                </a:spcBef>
                <a:buFontTx/>
                <a:buNone/>
              </a:pPr>
              <a:r>
                <a:rPr lang="es-ES_tradnl" altLang="es-ES" sz="1100" dirty="0">
                  <a:latin typeface="Palatino" pitchFamily="2" charset="77"/>
                  <a:ea typeface="Palatino" pitchFamily="2" charset="77"/>
                </a:rPr>
                <a:t>genética     </a:t>
              </a:r>
            </a:p>
          </p:txBody>
        </p:sp>
        <p:sp>
          <p:nvSpPr>
            <p:cNvPr id="10" name="Text Box 6">
              <a:extLst>
                <a:ext uri="{FF2B5EF4-FFF2-40B4-BE49-F238E27FC236}">
                  <a16:creationId xmlns:a16="http://schemas.microsoft.com/office/drawing/2014/main" id="{17C10C5A-FF46-81D9-B1D7-13B3140F9F2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-236637" y="3234880"/>
              <a:ext cx="1752238" cy="7320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lnSpc>
                  <a:spcPct val="90000"/>
                </a:lnSpc>
                <a:spcBef>
                  <a:spcPct val="0"/>
                </a:spcBef>
                <a:buFontTx/>
                <a:buNone/>
              </a:pPr>
              <a:r>
                <a:rPr lang="es-ES_tradnl" altLang="es-ES" sz="1100" dirty="0">
                  <a:latin typeface="Palatino" pitchFamily="2" charset="77"/>
                  <a:ea typeface="Palatino" pitchFamily="2" charset="77"/>
                </a:rPr>
                <a:t>Condiciones</a:t>
              </a:r>
            </a:p>
            <a:p>
              <a:pPr algn="ctr" eaLnBrk="1" hangingPunct="1">
                <a:lnSpc>
                  <a:spcPct val="90000"/>
                </a:lnSpc>
                <a:spcBef>
                  <a:spcPct val="0"/>
                </a:spcBef>
                <a:buFontTx/>
                <a:buNone/>
              </a:pPr>
              <a:r>
                <a:rPr lang="es-ES_tradnl" altLang="es-ES" sz="1100" dirty="0">
                  <a:latin typeface="Palatino" pitchFamily="2" charset="77"/>
                  <a:ea typeface="Palatino" pitchFamily="2" charset="77"/>
                </a:rPr>
                <a:t>  médicas   </a:t>
              </a:r>
            </a:p>
          </p:txBody>
        </p:sp>
        <p:sp>
          <p:nvSpPr>
            <p:cNvPr id="11" name="Text Box 7">
              <a:extLst>
                <a:ext uri="{FF2B5EF4-FFF2-40B4-BE49-F238E27FC236}">
                  <a16:creationId xmlns:a16="http://schemas.microsoft.com/office/drawing/2014/main" id="{D6467641-B090-26E3-7685-78BBE0D0CB5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727394" y="5979923"/>
              <a:ext cx="1462734" cy="4540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lnSpc>
                  <a:spcPct val="90000"/>
                </a:lnSpc>
                <a:spcBef>
                  <a:spcPct val="0"/>
                </a:spcBef>
                <a:buFontTx/>
                <a:buNone/>
              </a:pPr>
              <a:r>
                <a:rPr lang="es-ES_tradnl" altLang="es-ES" sz="1100" dirty="0">
                  <a:latin typeface="Palatino" pitchFamily="2" charset="77"/>
                  <a:ea typeface="Palatino" pitchFamily="2" charset="77"/>
                </a:rPr>
                <a:t>Ambiente</a:t>
              </a:r>
            </a:p>
          </p:txBody>
        </p:sp>
        <p:sp>
          <p:nvSpPr>
            <p:cNvPr id="12" name="Text Box 5">
              <a:extLst>
                <a:ext uri="{FF2B5EF4-FFF2-40B4-BE49-F238E27FC236}">
                  <a16:creationId xmlns:a16="http://schemas.microsoft.com/office/drawing/2014/main" id="{CD803533-6E8B-1BB3-92CC-06A908C2261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771259" y="813959"/>
              <a:ext cx="1375004" cy="4540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lnSpc>
                  <a:spcPct val="90000"/>
                </a:lnSpc>
                <a:spcBef>
                  <a:spcPct val="0"/>
                </a:spcBef>
                <a:buFontTx/>
                <a:buNone/>
              </a:pPr>
              <a:r>
                <a:rPr lang="es-ES_tradnl" altLang="es-ES" sz="1100" dirty="0">
                  <a:latin typeface="Palatino" pitchFamily="2" charset="77"/>
                  <a:ea typeface="Palatino" pitchFamily="2" charset="77"/>
                </a:rPr>
                <a:t>Infección</a:t>
              </a:r>
            </a:p>
          </p:txBody>
        </p:sp>
      </p:grpSp>
      <p:sp>
        <p:nvSpPr>
          <p:cNvPr id="14" name="4 Flecha abajo">
            <a:extLst>
              <a:ext uri="{FF2B5EF4-FFF2-40B4-BE49-F238E27FC236}">
                <a16:creationId xmlns:a16="http://schemas.microsoft.com/office/drawing/2014/main" id="{D9B104E2-3281-CFDD-3BCB-F50B2DCD0BA5}"/>
              </a:ext>
            </a:extLst>
          </p:cNvPr>
          <p:cNvSpPr/>
          <p:nvPr/>
        </p:nvSpPr>
        <p:spPr>
          <a:xfrm rot="16200000">
            <a:off x="3854570" y="2948080"/>
            <a:ext cx="238460" cy="276660"/>
          </a:xfrm>
          <a:prstGeom prst="downArrow">
            <a:avLst/>
          </a:prstGeom>
          <a:solidFill>
            <a:srgbClr val="FF0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/>
          </a:p>
        </p:txBody>
      </p:sp>
      <p:sp>
        <p:nvSpPr>
          <p:cNvPr id="15" name="4 Flecha abajo">
            <a:extLst>
              <a:ext uri="{FF2B5EF4-FFF2-40B4-BE49-F238E27FC236}">
                <a16:creationId xmlns:a16="http://schemas.microsoft.com/office/drawing/2014/main" id="{A2B014FD-EAB5-7642-82B6-75C5EC2AA07A}"/>
              </a:ext>
            </a:extLst>
          </p:cNvPr>
          <p:cNvSpPr/>
          <p:nvPr/>
        </p:nvSpPr>
        <p:spPr>
          <a:xfrm rot="16200000">
            <a:off x="3854570" y="4273185"/>
            <a:ext cx="238460" cy="276660"/>
          </a:xfrm>
          <a:prstGeom prst="downArrow">
            <a:avLst/>
          </a:prstGeom>
          <a:solidFill>
            <a:srgbClr val="FF0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/>
          </a:p>
        </p:txBody>
      </p:sp>
      <p:sp>
        <p:nvSpPr>
          <p:cNvPr id="16" name="4 Flecha abajo">
            <a:extLst>
              <a:ext uri="{FF2B5EF4-FFF2-40B4-BE49-F238E27FC236}">
                <a16:creationId xmlns:a16="http://schemas.microsoft.com/office/drawing/2014/main" id="{526D990B-AC74-557A-3AEC-48798C47817A}"/>
              </a:ext>
            </a:extLst>
          </p:cNvPr>
          <p:cNvSpPr/>
          <p:nvPr/>
        </p:nvSpPr>
        <p:spPr>
          <a:xfrm rot="16200000">
            <a:off x="3854570" y="5900507"/>
            <a:ext cx="238460" cy="276660"/>
          </a:xfrm>
          <a:prstGeom prst="downArrow">
            <a:avLst/>
          </a:prstGeom>
          <a:solidFill>
            <a:srgbClr val="FF0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/>
          </a:p>
        </p:txBody>
      </p:sp>
    </p:spTree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29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1729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9" presetID="23" presetClass="entr" presetSubtype="28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29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1729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1729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29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300"/>
                                        <p:tgtEl>
                                          <p:spTgt spid="21729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3200"/>
                            </p:stCondLst>
                            <p:childTnLst>
                              <p:par>
                                <p:cTn id="18" presetID="23" presetClass="entr" presetSubtype="28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29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1729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1729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4700"/>
                            </p:stCondLst>
                            <p:childTnLst>
                              <p:par>
                                <p:cTn id="23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29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21729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5200"/>
                            </p:stCondLst>
                            <p:childTnLst>
                              <p:par>
                                <p:cTn id="27" presetID="9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29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21729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6700"/>
                            </p:stCondLst>
                            <p:childTnLst>
                              <p:par>
                                <p:cTn id="31" presetID="23" presetClass="entr" presetSubtype="28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29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1729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1729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7200"/>
                            </p:stCondLst>
                            <p:childTnLst>
                              <p:par>
                                <p:cTn id="3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29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300"/>
                                        <p:tgtEl>
                                          <p:spTgt spid="21729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8400"/>
                            </p:stCondLst>
                            <p:childTnLst>
                              <p:par>
                                <p:cTn id="40" presetID="23" presetClass="entr" presetSubtype="28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29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1729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1729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9900"/>
                            </p:stCondLst>
                            <p:childTnLst>
                              <p:par>
                                <p:cTn id="4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29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21729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10400"/>
                            </p:stCondLst>
                            <p:childTnLst>
                              <p:par>
                                <p:cTn id="49" presetID="9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29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1" dur="500"/>
                                        <p:tgtEl>
                                          <p:spTgt spid="21729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11900"/>
                            </p:stCondLst>
                            <p:childTnLst>
                              <p:par>
                                <p:cTn id="53" presetID="23" presetClass="entr" presetSubtype="28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29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1729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1729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 nodeType="afterGroup">
                            <p:stCondLst>
                              <p:cond delay="12400"/>
                            </p:stCondLst>
                            <p:childTnLst>
                              <p:par>
                                <p:cTn id="5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29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300"/>
                                        <p:tgtEl>
                                          <p:spTgt spid="21729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 nodeType="afterGroup">
                            <p:stCondLst>
                              <p:cond delay="13600"/>
                            </p:stCondLst>
                            <p:childTnLst>
                              <p:par>
                                <p:cTn id="62" presetID="23" presetClass="entr" presetSubtype="28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29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1729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1729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 nodeType="afterGroup">
                            <p:stCondLst>
                              <p:cond delay="15100"/>
                            </p:stCondLst>
                            <p:childTnLst>
                              <p:par>
                                <p:cTn id="67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29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9" dur="500"/>
                                        <p:tgtEl>
                                          <p:spTgt spid="21729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72944" grpId="0"/>
      <p:bldP spid="2172945" grpId="0"/>
      <p:bldP spid="2172946" grpId="0"/>
      <p:bldP spid="2172947" grpId="0" autoUpdateAnimBg="0"/>
      <p:bldP spid="2172948" grpId="0" autoUpdateAnimBg="0"/>
      <p:bldP spid="2172949" grpId="0" autoUpdateAnimBg="0"/>
      <p:bldP spid="2172950" grpId="0"/>
      <p:bldP spid="2172951" grpId="0"/>
      <p:bldP spid="2172952" grpId="0"/>
      <p:bldP spid="7" grpId="0" animBg="1"/>
      <p:bldP spid="8" grpId="0" animBg="1"/>
      <p:bldP spid="9" grpId="0" autoUpdateAnimBg="0"/>
      <p:bldP spid="10" grpId="0" autoUpdateAnimBg="0"/>
      <p:bldP spid="11" grpId="0" autoUpdateAnimBg="0"/>
      <p:bldP spid="12" grpId="0" autoUpdateAnimBg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 Box 2">
            <a:extLst>
              <a:ext uri="{FF2B5EF4-FFF2-40B4-BE49-F238E27FC236}">
                <a16:creationId xmlns:a16="http://schemas.microsoft.com/office/drawing/2014/main" id="{52B4139C-9B7A-6A37-889C-6AA216455F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313" y="3305175"/>
            <a:ext cx="182562" cy="368300"/>
          </a:xfrm>
          <a:prstGeom prst="rect">
            <a:avLst/>
          </a:prstGeom>
          <a:noFill/>
          <a:ln>
            <a:noFill/>
          </a:ln>
        </p:spPr>
        <p:txBody>
          <a:bodyPr wrap="none" lIns="90422" tIns="45195" rIns="90422" bIns="45195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>
              <a:latin typeface="+mn-lt"/>
              <a:cs typeface="+mn-cs"/>
            </a:endParaRPr>
          </a:p>
        </p:txBody>
      </p:sp>
      <p:pic>
        <p:nvPicPr>
          <p:cNvPr id="31754" name="Picture 3" descr="PERIODONTITIS DIBUJO">
            <a:extLst>
              <a:ext uri="{FF2B5EF4-FFF2-40B4-BE49-F238E27FC236}">
                <a16:creationId xmlns:a16="http://schemas.microsoft.com/office/drawing/2014/main" id="{A2D30E5A-E4A8-74D2-F93D-9DD7FBE76B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2449" y="1273322"/>
            <a:ext cx="5631551" cy="3418450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12876" name="Rectangle 12">
            <a:extLst>
              <a:ext uri="{FF2B5EF4-FFF2-40B4-BE49-F238E27FC236}">
                <a16:creationId xmlns:a16="http://schemas.microsoft.com/office/drawing/2014/main" id="{39FD9C02-D7CF-320A-1A87-E2B0A5C1CB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4204" y="1874630"/>
            <a:ext cx="2503620" cy="2505935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0422" tIns="45195" rIns="90422" bIns="45195"/>
          <a:lstStyle/>
          <a:p>
            <a:pPr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defRPr/>
            </a:pPr>
            <a:r>
              <a:rPr lang="es-ES" sz="1400" dirty="0">
                <a:effectLst/>
                <a:latin typeface="Palatino" pitchFamily="2" charset="77"/>
                <a:ea typeface="Palatino" pitchFamily="2" charset="77"/>
                <a:cs typeface="Copperplate"/>
              </a:rPr>
              <a:t>La</a:t>
            </a:r>
            <a:r>
              <a:rPr lang="es-ES" sz="1400" b="1" dirty="0">
                <a:effectLst/>
                <a:latin typeface="Palatino" pitchFamily="2" charset="77"/>
                <a:ea typeface="Palatino" pitchFamily="2" charset="77"/>
                <a:cs typeface="Copperplate"/>
              </a:rPr>
              <a:t> medicina periodontal </a:t>
            </a:r>
            <a:r>
              <a:rPr lang="es-ES" sz="1400" dirty="0">
                <a:effectLst/>
                <a:latin typeface="Palatino" pitchFamily="2" charset="77"/>
                <a:ea typeface="Palatino" pitchFamily="2" charset="77"/>
                <a:cs typeface="Copperplate"/>
              </a:rPr>
              <a:t>está basada en la asociación de la periodontitis con diversas patologías o situaciones sistémicas, y se centra en su evaluación y plausibilidad biológica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5661E554-29BA-C956-B3A9-A3BD25FE99A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</p:spPr>
      </p:pic>
      <p:sp>
        <p:nvSpPr>
          <p:cNvPr id="6" name="3 CuadroTexto">
            <a:extLst>
              <a:ext uri="{FF2B5EF4-FFF2-40B4-BE49-F238E27FC236}">
                <a16:creationId xmlns:a16="http://schemas.microsoft.com/office/drawing/2014/main" id="{464D24C1-75A9-AFBB-01D3-8DECDAD4B7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514" y="141742"/>
            <a:ext cx="5184638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400" b="1" dirty="0">
                <a:solidFill>
                  <a:srgbClr val="FF0100"/>
                </a:solidFill>
                <a:latin typeface="Palatino" pitchFamily="2" charset="77"/>
                <a:ea typeface="Palatino" pitchFamily="2" charset="77"/>
              </a:rPr>
              <a:t>07.</a:t>
            </a:r>
            <a:r>
              <a:rPr lang="es-ES" altLang="es-ES" sz="1400" b="1" dirty="0">
                <a:solidFill>
                  <a:schemeClr val="bg1"/>
                </a:solidFill>
                <a:latin typeface="Palatino" pitchFamily="2" charset="77"/>
                <a:ea typeface="Palatino" pitchFamily="2" charset="77"/>
              </a:rPr>
              <a:t> Medicina Periodontal</a:t>
            </a: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59F97E9A-36ED-6F3F-0542-BCBF3156182E}"/>
              </a:ext>
            </a:extLst>
          </p:cNvPr>
          <p:cNvSpPr/>
          <p:nvPr/>
        </p:nvSpPr>
        <p:spPr>
          <a:xfrm flipH="1">
            <a:off x="3445156" y="2250182"/>
            <a:ext cx="134585" cy="1224410"/>
          </a:xfrm>
          <a:prstGeom prst="rect">
            <a:avLst/>
          </a:prstGeom>
          <a:solidFill>
            <a:srgbClr val="FF01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" name="4 Flecha abajo">
            <a:extLst>
              <a:ext uri="{FF2B5EF4-FFF2-40B4-BE49-F238E27FC236}">
                <a16:creationId xmlns:a16="http://schemas.microsoft.com/office/drawing/2014/main" id="{BF865587-F45E-7979-5D01-F7505A4B846E}"/>
              </a:ext>
            </a:extLst>
          </p:cNvPr>
          <p:cNvSpPr/>
          <p:nvPr/>
        </p:nvSpPr>
        <p:spPr>
          <a:xfrm>
            <a:off x="6208994" y="4611278"/>
            <a:ext cx="238460" cy="276660"/>
          </a:xfrm>
          <a:prstGeom prst="down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C45C3BD3-11DC-193E-2C4A-A9DA3002461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43696" y="5286916"/>
            <a:ext cx="782216" cy="782216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B4B77CD2-103D-9F44-6C9E-BF14C0B2974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80736" y="5300830"/>
            <a:ext cx="704768" cy="704768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8D4C2F59-79C9-FBC4-C5C0-1B3E5B88AEF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458418" y="5300830"/>
            <a:ext cx="743492" cy="743492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D100F8E8-1906-B2D5-04A2-18AC8645C58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508105" y="5349950"/>
            <a:ext cx="729396" cy="729396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85BFBD73-4E08-B2E8-45B9-E931DCDF5B7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491802" y="5231786"/>
            <a:ext cx="891078" cy="891078"/>
          </a:xfrm>
          <a:prstGeom prst="rect">
            <a:avLst/>
          </a:prstGeom>
        </p:spPr>
      </p:pic>
    </p:spTree>
  </p:cSld>
  <p:clrMapOvr>
    <a:masterClrMapping/>
  </p:clrMapOvr>
  <p:transition spd="slow">
    <p:circl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5" name="Text Box 2">
            <a:extLst>
              <a:ext uri="{FF2B5EF4-FFF2-40B4-BE49-F238E27FC236}">
                <a16:creationId xmlns:a16="http://schemas.microsoft.com/office/drawing/2014/main" id="{DA69BD8F-0EEA-0E72-4B05-FB74DF2F92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313" y="3305175"/>
            <a:ext cx="182562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22" tIns="45195" rIns="90422" bIns="45195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ES" sz="1800">
              <a:latin typeface="Copperplate" panose="02000504000000020004" pitchFamily="2" charset="77"/>
              <a:ea typeface="MS PGothic" panose="020B0600070205080204" pitchFamily="34" charset="-128"/>
              <a:cs typeface="Copperplate" panose="02000504000000020004" pitchFamily="2" charset="77"/>
            </a:endParaRPr>
          </a:p>
        </p:txBody>
      </p:sp>
      <p:sp>
        <p:nvSpPr>
          <p:cNvPr id="10243" name="Rectangle 3">
            <a:extLst>
              <a:ext uri="{FF2B5EF4-FFF2-40B4-BE49-F238E27FC236}">
                <a16:creationId xmlns:a16="http://schemas.microsoft.com/office/drawing/2014/main" id="{6426672D-B2A7-B38F-D45E-382948F96F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925" y="1125538"/>
            <a:ext cx="8964613" cy="1295400"/>
          </a:xfrm>
          <a:prstGeom prst="rect">
            <a:avLst/>
          </a:prstGeom>
          <a:noFill/>
          <a:ln>
            <a:noFill/>
          </a:ln>
          <a:effectLst>
            <a:outerShdw blurRad="63500" dist="37026" dir="19001120" algn="ctr" rotWithShape="0">
              <a:schemeClr val="bg2">
                <a:alpha val="50000"/>
              </a:schemeClr>
            </a:outerShdw>
          </a:effectLst>
        </p:spPr>
        <p:txBody>
          <a:bodyPr lIns="90422" tIns="45195" rIns="90422" bIns="45195"/>
          <a:lstStyle/>
          <a:p>
            <a:pPr marL="602912" indent="-602912" algn="just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defRPr/>
            </a:pPr>
            <a:r>
              <a:rPr lang="es-ES" sz="2000" b="1" dirty="0">
                <a:latin typeface="Copperplate"/>
                <a:cs typeface="Copperplate"/>
              </a:rPr>
              <a:t>	</a:t>
            </a:r>
          </a:p>
        </p:txBody>
      </p:sp>
      <p:sp>
        <p:nvSpPr>
          <p:cNvPr id="2213892" name="Rectangle 4">
            <a:extLst>
              <a:ext uri="{FF2B5EF4-FFF2-40B4-BE49-F238E27FC236}">
                <a16:creationId xmlns:a16="http://schemas.microsoft.com/office/drawing/2014/main" id="{B2FF0562-EB55-87D4-5F12-2BE6F514F1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9592" y="1667272"/>
            <a:ext cx="6840438" cy="2435225"/>
          </a:xfrm>
          <a:prstGeom prst="rect">
            <a:avLst/>
          </a:prstGeom>
          <a:ln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0422" tIns="45195" rIns="90422" bIns="45195"/>
          <a:lstStyle/>
          <a:p>
            <a:pPr marL="602912" indent="-602912" algn="ctr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Tx/>
              <a:buChar char="•"/>
              <a:defRPr/>
            </a:pPr>
            <a:r>
              <a:rPr lang="es-ES" b="1" dirty="0">
                <a:latin typeface="Palatino" pitchFamily="2" charset="77"/>
                <a:ea typeface="Palatino" pitchFamily="2" charset="77"/>
                <a:cs typeface="Copperplate"/>
              </a:rPr>
              <a:t>HOY EN DÍA, </a:t>
            </a:r>
            <a:r>
              <a:rPr lang="es-ES" dirty="0">
                <a:latin typeface="Palatino" pitchFamily="2" charset="77"/>
                <a:ea typeface="Palatino" pitchFamily="2" charset="77"/>
                <a:cs typeface="Copperplate"/>
              </a:rPr>
              <a:t>la Periodontitis se considera una infección oral crónica localizada que desencadena una respuesta </a:t>
            </a:r>
            <a:r>
              <a:rPr lang="es-ES" dirty="0" err="1">
                <a:latin typeface="Palatino" pitchFamily="2" charset="77"/>
                <a:ea typeface="Palatino" pitchFamily="2" charset="77"/>
                <a:cs typeface="Copperplate"/>
              </a:rPr>
              <a:t>inmuno</a:t>
            </a:r>
            <a:r>
              <a:rPr lang="es-ES" dirty="0">
                <a:latin typeface="Palatino" pitchFamily="2" charset="77"/>
                <a:ea typeface="Palatino" pitchFamily="2" charset="77"/>
                <a:cs typeface="Copperplate"/>
              </a:rPr>
              <a:t>-inflamatoria a nivel local y sistémico, así como constituye una fuente de bacteriemia</a:t>
            </a:r>
          </a:p>
        </p:txBody>
      </p:sp>
      <p:sp>
        <p:nvSpPr>
          <p:cNvPr id="2213893" name="Rectangle 5">
            <a:extLst>
              <a:ext uri="{FF2B5EF4-FFF2-40B4-BE49-F238E27FC236}">
                <a16:creationId xmlns:a16="http://schemas.microsoft.com/office/drawing/2014/main" id="{AE5CEBAD-6CAB-DE3A-072C-C1772F59A2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9592" y="4503650"/>
            <a:ext cx="6840438" cy="1222375"/>
          </a:xfrm>
          <a:prstGeom prst="rect">
            <a:avLst/>
          </a:prstGeom>
          <a:ln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0422" tIns="45195" rIns="90422" bIns="45195"/>
          <a:lstStyle/>
          <a:p>
            <a:pPr marL="602912" indent="-602912" algn="ctr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Tx/>
              <a:buChar char="•"/>
              <a:defRPr/>
            </a:pPr>
            <a:r>
              <a:rPr lang="es-ES" b="1" dirty="0">
                <a:latin typeface="Palatino" pitchFamily="2" charset="77"/>
                <a:ea typeface="Palatino" pitchFamily="2" charset="77"/>
                <a:cs typeface="Copperplate"/>
              </a:rPr>
              <a:t>No está restringida </a:t>
            </a:r>
            <a:r>
              <a:rPr lang="es-ES" dirty="0">
                <a:latin typeface="Palatino" pitchFamily="2" charset="77"/>
                <a:ea typeface="Palatino" pitchFamily="2" charset="77"/>
                <a:cs typeface="Copperplate"/>
              </a:rPr>
              <a:t>al compartimento periodontal sino que puede tener </a:t>
            </a:r>
            <a:r>
              <a:rPr lang="es-ES" b="1" dirty="0">
                <a:latin typeface="Palatino" pitchFamily="2" charset="77"/>
                <a:ea typeface="Palatino" pitchFamily="2" charset="77"/>
                <a:cs typeface="Copperplate"/>
              </a:rPr>
              <a:t>EFECTOS A NIVEL SISTÉMICO</a:t>
            </a:r>
          </a:p>
        </p:txBody>
      </p:sp>
      <p:sp>
        <p:nvSpPr>
          <p:cNvPr id="2213894" name="Text Box 6">
            <a:extLst>
              <a:ext uri="{FF2B5EF4-FFF2-40B4-BE49-F238E27FC236}">
                <a16:creationId xmlns:a16="http://schemas.microsoft.com/office/drawing/2014/main" id="{657ACCB9-D192-8646-4637-E080C5E650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74942" y="6525344"/>
            <a:ext cx="1389671" cy="232850"/>
          </a:xfrm>
          <a:prstGeom prst="rect">
            <a:avLst/>
          </a:prstGeom>
          <a:noFill/>
          <a:ln w="19050" algn="ctr">
            <a:noFill/>
            <a:prstDash val="dot"/>
            <a:miter lim="800000"/>
            <a:headEnd/>
            <a:tailEnd/>
          </a:ln>
          <a:effectLst/>
        </p:spPr>
        <p:txBody>
          <a:bodyPr wrap="none" lIns="90422" tIns="45195" rIns="90422" bIns="45195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fontAlgn="auto" hangingPunct="1">
              <a:lnSpc>
                <a:spcPct val="120000"/>
              </a:lnSpc>
              <a:spcBef>
                <a:spcPct val="20000"/>
              </a:spcBef>
              <a:spcAft>
                <a:spcPts val="0"/>
              </a:spcAft>
              <a:buClr>
                <a:srgbClr val="FFFF00"/>
              </a:buClr>
              <a:buFont typeface="Wingdings" charset="0"/>
              <a:buNone/>
              <a:defRPr/>
            </a:pPr>
            <a:r>
              <a:rPr lang="es-ES" sz="800" b="1" dirty="0">
                <a:latin typeface="Palatino" pitchFamily="2" charset="77"/>
                <a:ea typeface="Palatino" pitchFamily="2" charset="77"/>
                <a:cs typeface="Copperplate"/>
              </a:rPr>
              <a:t>[</a:t>
            </a:r>
            <a:r>
              <a:rPr lang="es-ES" sz="800" b="1" dirty="0" err="1">
                <a:latin typeface="Palatino" pitchFamily="2" charset="77"/>
                <a:ea typeface="Palatino" pitchFamily="2" charset="77"/>
                <a:cs typeface="Copperplate"/>
              </a:rPr>
              <a:t>Ebersole</a:t>
            </a:r>
            <a:r>
              <a:rPr lang="es-ES" sz="800" b="1" dirty="0">
                <a:latin typeface="Palatino" pitchFamily="2" charset="77"/>
                <a:ea typeface="Palatino" pitchFamily="2" charset="77"/>
                <a:cs typeface="Copperplate"/>
              </a:rPr>
              <a:t>, </a:t>
            </a:r>
            <a:r>
              <a:rPr lang="es-ES" sz="800" b="1" dirty="0" err="1">
                <a:latin typeface="Palatino" pitchFamily="2" charset="77"/>
                <a:ea typeface="Palatino" pitchFamily="2" charset="77"/>
                <a:cs typeface="Copperplate"/>
              </a:rPr>
              <a:t>Cappelli</a:t>
            </a:r>
            <a:r>
              <a:rPr lang="es-ES" sz="800" b="1" dirty="0">
                <a:latin typeface="Palatino" pitchFamily="2" charset="77"/>
                <a:ea typeface="Palatino" pitchFamily="2" charset="77"/>
                <a:cs typeface="Copperplate"/>
              </a:rPr>
              <a:t> 2000] </a:t>
            </a:r>
            <a:r>
              <a:rPr lang="es-ES" sz="800" b="1" dirty="0">
                <a:effectLst>
                  <a:outerShdw blurRad="38100" dist="38100" dir="2700000" algn="tl">
                    <a:srgbClr val="DDDDDD"/>
                  </a:outerShdw>
                </a:effectLst>
                <a:latin typeface="Palatino" pitchFamily="2" charset="77"/>
                <a:ea typeface="Palatino" pitchFamily="2" charset="77"/>
                <a:cs typeface="Copperplate"/>
              </a:rPr>
              <a:t> </a:t>
            </a:r>
          </a:p>
        </p:txBody>
      </p:sp>
      <p:sp>
        <p:nvSpPr>
          <p:cNvPr id="10247" name="Rectangle 7">
            <a:extLst>
              <a:ext uri="{FF2B5EF4-FFF2-40B4-BE49-F238E27FC236}">
                <a16:creationId xmlns:a16="http://schemas.microsoft.com/office/drawing/2014/main" id="{FC455274-F9B3-771D-1CF6-0BCA8EF87E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052513"/>
            <a:ext cx="8964613" cy="1584325"/>
          </a:xfrm>
          <a:prstGeom prst="rect">
            <a:avLst/>
          </a:prstGeom>
          <a:noFill/>
          <a:ln>
            <a:noFill/>
          </a:ln>
          <a:effectLst>
            <a:outerShdw blurRad="63500" dist="37026" dir="19001120" algn="ctr" rotWithShape="0">
              <a:schemeClr val="bg2">
                <a:alpha val="50000"/>
              </a:schemeClr>
            </a:outerShdw>
          </a:effectLst>
        </p:spPr>
        <p:txBody>
          <a:bodyPr lIns="90422" tIns="45195" rIns="90422" bIns="45195"/>
          <a:lstStyle/>
          <a:p>
            <a:pPr marL="602912" indent="-602912" algn="just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defRPr/>
            </a:pPr>
            <a:r>
              <a:rPr lang="es-ES" sz="2000" b="1" dirty="0">
                <a:latin typeface="Copperplate"/>
                <a:cs typeface="Copperplate"/>
              </a:rPr>
              <a:t>	</a:t>
            </a:r>
          </a:p>
          <a:p>
            <a:pPr marL="602912" indent="-602912" algn="just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defRPr/>
            </a:pPr>
            <a:endParaRPr lang="es-ES" sz="2000" b="1" dirty="0">
              <a:latin typeface="Copperplate"/>
              <a:cs typeface="Copperplate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7266F5EE-3ECC-40B0-80CF-2B5D9FD4A70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</p:spPr>
      </p:pic>
      <p:sp>
        <p:nvSpPr>
          <p:cNvPr id="4" name="Rectángulo 3">
            <a:extLst>
              <a:ext uri="{FF2B5EF4-FFF2-40B4-BE49-F238E27FC236}">
                <a16:creationId xmlns:a16="http://schemas.microsoft.com/office/drawing/2014/main" id="{29FD7D39-2486-ADC0-05C4-D20CE755C25D}"/>
              </a:ext>
            </a:extLst>
          </p:cNvPr>
          <p:cNvSpPr/>
          <p:nvPr/>
        </p:nvSpPr>
        <p:spPr>
          <a:xfrm rot="5400000">
            <a:off x="4386645" y="3232161"/>
            <a:ext cx="45719" cy="1224410"/>
          </a:xfrm>
          <a:prstGeom prst="rect">
            <a:avLst/>
          </a:prstGeom>
          <a:solidFill>
            <a:srgbClr val="FF01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</p:cSld>
  <p:clrMapOvr>
    <a:masterClrMapping/>
  </p:clrMapOvr>
  <p:transition spd="slow">
    <p:circl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3 CuadroTexto">
            <a:extLst>
              <a:ext uri="{FF2B5EF4-FFF2-40B4-BE49-F238E27FC236}">
                <a16:creationId xmlns:a16="http://schemas.microsoft.com/office/drawing/2014/main" id="{057F2766-4647-D409-DC47-18EC5CA1C8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99792" y="2564904"/>
            <a:ext cx="3371979" cy="3657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57419" tIns="28708" rIns="57419" bIns="28708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" altLang="es-ES" sz="2000" dirty="0">
                <a:latin typeface="Palatino" pitchFamily="2" charset="77"/>
                <a:ea typeface="Palatino" pitchFamily="2" charset="77"/>
              </a:rPr>
              <a:t>SINDROME  METABÓLICO</a:t>
            </a:r>
          </a:p>
        </p:txBody>
      </p:sp>
      <p:sp>
        <p:nvSpPr>
          <p:cNvPr id="2" name="1 Flecha abajo">
            <a:extLst>
              <a:ext uri="{FF2B5EF4-FFF2-40B4-BE49-F238E27FC236}">
                <a16:creationId xmlns:a16="http://schemas.microsoft.com/office/drawing/2014/main" id="{9E910982-3F3F-CBB9-DA23-D1A3DD313B9F}"/>
              </a:ext>
            </a:extLst>
          </p:cNvPr>
          <p:cNvSpPr/>
          <p:nvPr/>
        </p:nvSpPr>
        <p:spPr>
          <a:xfrm>
            <a:off x="4249256" y="3204941"/>
            <a:ext cx="273050" cy="735012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7493" tIns="28745" rIns="57493" bIns="28745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>
              <a:solidFill>
                <a:srgbClr val="FF0000"/>
              </a:solidFill>
            </a:endParaRPr>
          </a:p>
        </p:txBody>
      </p:sp>
      <p:sp>
        <p:nvSpPr>
          <p:cNvPr id="35844" name="2 CuadroTexto">
            <a:extLst>
              <a:ext uri="{FF2B5EF4-FFF2-40B4-BE49-F238E27FC236}">
                <a16:creationId xmlns:a16="http://schemas.microsoft.com/office/drawing/2014/main" id="{A16DC487-D9A5-67B9-2238-BBDBCD0E62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77309" y="4293096"/>
            <a:ext cx="3616944" cy="3658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57493" tIns="28745" rIns="57493" bIns="28745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" altLang="es-ES" sz="2000" b="1" dirty="0">
                <a:latin typeface="Palatino" pitchFamily="2" charset="77"/>
                <a:ea typeface="Palatino" pitchFamily="2" charset="77"/>
              </a:rPr>
              <a:t>OBESIDAD DIABETES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E1B89F7B-1455-8C34-6FDB-410DD7AC7FE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</p:spPr>
      </p:pic>
      <p:sp>
        <p:nvSpPr>
          <p:cNvPr id="5" name="3 CuadroTexto">
            <a:extLst>
              <a:ext uri="{FF2B5EF4-FFF2-40B4-BE49-F238E27FC236}">
                <a16:creationId xmlns:a16="http://schemas.microsoft.com/office/drawing/2014/main" id="{925D91B8-CE1A-EBB9-05F8-EF763D9B61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514" y="141742"/>
            <a:ext cx="5184638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400" b="1" dirty="0">
                <a:solidFill>
                  <a:srgbClr val="FF0100"/>
                </a:solidFill>
                <a:latin typeface="Palatino" pitchFamily="2" charset="77"/>
                <a:ea typeface="Palatino" pitchFamily="2" charset="77"/>
              </a:rPr>
              <a:t>08.</a:t>
            </a:r>
            <a:r>
              <a:rPr lang="es-ES" altLang="es-ES" sz="1400" b="1" dirty="0">
                <a:solidFill>
                  <a:schemeClr val="bg1"/>
                </a:solidFill>
                <a:latin typeface="Palatino" pitchFamily="2" charset="77"/>
                <a:ea typeface="Palatino" pitchFamily="2" charset="77"/>
              </a:rPr>
              <a:t> Síndrome Metabólico</a:t>
            </a:r>
          </a:p>
        </p:txBody>
      </p:sp>
    </p:spTree>
  </p:cSld>
  <p:clrMapOvr>
    <a:masterClrMapping/>
  </p:clrMapOvr>
  <p:transition spd="slow">
    <p:circl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4">
            <a:extLst>
              <a:ext uri="{FF2B5EF4-FFF2-40B4-BE49-F238E27FC236}">
                <a16:creationId xmlns:a16="http://schemas.microsoft.com/office/drawing/2014/main" id="{27DB6B6E-208D-3F65-5DC6-D54212D4BF7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002835" y="2276872"/>
            <a:ext cx="6981518" cy="371301"/>
          </a:xfrm>
        </p:spPr>
        <p:txBody>
          <a:bodyPr/>
          <a:lstStyle/>
          <a:p>
            <a:pPr algn="ctr">
              <a:lnSpc>
                <a:spcPct val="90000"/>
              </a:lnSpc>
              <a:buFont typeface="Monotype Sorts" pitchFamily="2" charset="2"/>
              <a:buNone/>
            </a:pPr>
            <a:r>
              <a:rPr lang="es-ES" altLang="es-ES" sz="2000" b="1" dirty="0">
                <a:latin typeface="Palatino" pitchFamily="2" charset="77"/>
                <a:ea typeface="Palatino" pitchFamily="2" charset="77"/>
              </a:rPr>
              <a:t>ENFERMEDADES SISTÉMICAS</a:t>
            </a:r>
          </a:p>
        </p:txBody>
      </p:sp>
      <p:sp>
        <p:nvSpPr>
          <p:cNvPr id="1619973" name="AutoShape 5">
            <a:extLst>
              <a:ext uri="{FF2B5EF4-FFF2-40B4-BE49-F238E27FC236}">
                <a16:creationId xmlns:a16="http://schemas.microsoft.com/office/drawing/2014/main" id="{402361A1-13E2-79F4-0B84-4E60B3CFC2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05748" y="2925440"/>
            <a:ext cx="575692" cy="1007120"/>
          </a:xfrm>
          <a:prstGeom prst="upDownArrow">
            <a:avLst>
              <a:gd name="adj1" fmla="val 50000"/>
              <a:gd name="adj2" fmla="val 33666"/>
            </a:avLst>
          </a:prstGeom>
          <a:solidFill>
            <a:srgbClr val="FF0000"/>
          </a:solidFill>
          <a:ln w="2857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s-E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6BAF04C2-081B-288B-B1EF-BD31911A378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971B93ED-DA9F-368E-C687-9882CC1E4737}"/>
              </a:ext>
            </a:extLst>
          </p:cNvPr>
          <p:cNvSpPr txBox="1"/>
          <p:nvPr/>
        </p:nvSpPr>
        <p:spPr>
          <a:xfrm>
            <a:off x="2147524" y="4278879"/>
            <a:ext cx="4572000" cy="3485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buFont typeface="Monotype Sorts" pitchFamily="2" charset="2"/>
              <a:buNone/>
            </a:pPr>
            <a:r>
              <a:rPr lang="es-ES" altLang="es-ES" sz="1800" b="1" dirty="0">
                <a:latin typeface="Palatino" pitchFamily="2" charset="77"/>
                <a:ea typeface="Palatino" pitchFamily="2" charset="77"/>
              </a:rPr>
              <a:t>CAVIDAD ORAL</a:t>
            </a:r>
          </a:p>
        </p:txBody>
      </p:sp>
      <p:sp>
        <p:nvSpPr>
          <p:cNvPr id="6" name="3 CuadroTexto">
            <a:extLst>
              <a:ext uri="{FF2B5EF4-FFF2-40B4-BE49-F238E27FC236}">
                <a16:creationId xmlns:a16="http://schemas.microsoft.com/office/drawing/2014/main" id="{2FA92B0D-1613-20D7-C385-DE63AF8E8C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514" y="141742"/>
            <a:ext cx="5184638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400" b="1" dirty="0">
                <a:solidFill>
                  <a:srgbClr val="FF0100"/>
                </a:solidFill>
                <a:latin typeface="Palatino" pitchFamily="2" charset="77"/>
                <a:ea typeface="Palatino" pitchFamily="2" charset="77"/>
              </a:rPr>
              <a:t>00.</a:t>
            </a:r>
            <a:r>
              <a:rPr lang="es-ES" altLang="es-ES" sz="1400" b="1" dirty="0">
                <a:solidFill>
                  <a:schemeClr val="bg1"/>
                </a:solidFill>
                <a:latin typeface="Palatino" pitchFamily="2" charset="77"/>
                <a:ea typeface="Palatino" pitchFamily="2" charset="77"/>
              </a:rPr>
              <a:t> Relación Bidireccional</a:t>
            </a:r>
          </a:p>
        </p:txBody>
      </p:sp>
    </p:spTree>
  </p:cSld>
  <p:clrMapOvr>
    <a:masterClrMapping/>
  </p:clrMapOvr>
  <p:transition spd="slow">
    <p:circl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Imagen 7">
            <a:extLst>
              <a:ext uri="{FF2B5EF4-FFF2-40B4-BE49-F238E27FC236}">
                <a16:creationId xmlns:a16="http://schemas.microsoft.com/office/drawing/2014/main" id="{B63638AC-70DF-1B35-16F2-FCB613F53EA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78"/>
          <a:stretch>
            <a:fillRect/>
          </a:stretch>
        </p:blipFill>
        <p:spPr bwMode="auto">
          <a:xfrm>
            <a:off x="5158283" y="2276872"/>
            <a:ext cx="1809806" cy="28443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14C65B40-EFE4-44EB-1D27-672E7AF4D13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7544" y="1772816"/>
            <a:ext cx="4104456" cy="432048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s-ES" sz="2000" b="1" dirty="0">
                <a:latin typeface="Palatino" pitchFamily="2" charset="77"/>
                <a:ea typeface="Palatino" pitchFamily="2" charset="77"/>
              </a:rPr>
              <a:t>SÍNDROME METABÓLICO</a:t>
            </a:r>
            <a:endParaRPr lang="es-ES" sz="2000" dirty="0">
              <a:latin typeface="Palatino" pitchFamily="2" charset="77"/>
              <a:ea typeface="Palatino" pitchFamily="2" charset="77"/>
            </a:endParaRPr>
          </a:p>
        </p:txBody>
      </p:sp>
      <p:sp>
        <p:nvSpPr>
          <p:cNvPr id="37893" name="Subtítulo 4">
            <a:extLst>
              <a:ext uri="{FF2B5EF4-FFF2-40B4-BE49-F238E27FC236}">
                <a16:creationId xmlns:a16="http://schemas.microsoft.com/office/drawing/2014/main" id="{B5EEC5D7-2D5F-9F7D-4795-4BB23D2D798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81931" y="4941168"/>
            <a:ext cx="3202632" cy="792088"/>
          </a:xfrm>
        </p:spPr>
        <p:txBody>
          <a:bodyPr/>
          <a:lstStyle/>
          <a:p>
            <a:pPr eaLnBrk="1" hangingPunct="1"/>
            <a:r>
              <a:rPr lang="es-ES" altLang="es-ES" sz="2000" b="1" dirty="0">
                <a:solidFill>
                  <a:srgbClr val="FF0000"/>
                </a:solidFill>
                <a:latin typeface="Palatino" pitchFamily="2" charset="77"/>
                <a:ea typeface="Palatino" pitchFamily="2" charset="77"/>
              </a:rPr>
              <a:t>Factores de riesgo cardiovascular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8B9D934D-D500-26BB-B1E1-B12DE2451F2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</p:spPr>
      </p:pic>
      <p:sp>
        <p:nvSpPr>
          <p:cNvPr id="6" name="3 CuadroTexto">
            <a:extLst>
              <a:ext uri="{FF2B5EF4-FFF2-40B4-BE49-F238E27FC236}">
                <a16:creationId xmlns:a16="http://schemas.microsoft.com/office/drawing/2014/main" id="{45D9E73B-4D6D-5E76-847C-712A614303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514" y="141742"/>
            <a:ext cx="5184638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400" b="1" dirty="0">
                <a:solidFill>
                  <a:srgbClr val="FF0100"/>
                </a:solidFill>
                <a:latin typeface="Palatino" pitchFamily="2" charset="77"/>
                <a:ea typeface="Palatino" pitchFamily="2" charset="77"/>
              </a:rPr>
              <a:t>08.</a:t>
            </a:r>
            <a:r>
              <a:rPr lang="es-ES" altLang="es-ES" sz="1400" b="1" dirty="0">
                <a:solidFill>
                  <a:schemeClr val="bg1"/>
                </a:solidFill>
                <a:latin typeface="Palatino" pitchFamily="2" charset="77"/>
                <a:ea typeface="Palatino" pitchFamily="2" charset="77"/>
              </a:rPr>
              <a:t> Síndrome Metabólico</a:t>
            </a:r>
          </a:p>
        </p:txBody>
      </p:sp>
      <p:sp>
        <p:nvSpPr>
          <p:cNvPr id="8" name="1 Flecha abajo">
            <a:extLst>
              <a:ext uri="{FF2B5EF4-FFF2-40B4-BE49-F238E27FC236}">
                <a16:creationId xmlns:a16="http://schemas.microsoft.com/office/drawing/2014/main" id="{347C972D-E43D-F3CA-8D71-A0814176CF43}"/>
              </a:ext>
            </a:extLst>
          </p:cNvPr>
          <p:cNvSpPr/>
          <p:nvPr/>
        </p:nvSpPr>
        <p:spPr>
          <a:xfrm>
            <a:off x="2383247" y="2421880"/>
            <a:ext cx="273050" cy="374972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7493" tIns="28745" rIns="57493" bIns="28745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>
              <a:solidFill>
                <a:srgbClr val="FF0000"/>
              </a:solidFill>
            </a:endParaRP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05C625CD-D939-DC7F-19CA-F51EBD50A89A}"/>
              </a:ext>
            </a:extLst>
          </p:cNvPr>
          <p:cNvSpPr txBox="1"/>
          <p:nvPr/>
        </p:nvSpPr>
        <p:spPr>
          <a:xfrm>
            <a:off x="1249944" y="3094474"/>
            <a:ext cx="3239628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es-ES" sz="1400" dirty="0">
                <a:latin typeface="Palatino" pitchFamily="2" charset="77"/>
                <a:ea typeface="Palatino" pitchFamily="2" charset="77"/>
              </a:rPr>
              <a:t>Obesidad </a:t>
            </a:r>
          </a:p>
          <a:p>
            <a:pPr marL="285750" indent="-285750"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es-ES" sz="1400" dirty="0">
                <a:latin typeface="Palatino" pitchFamily="2" charset="77"/>
                <a:ea typeface="Palatino" pitchFamily="2" charset="77"/>
              </a:rPr>
              <a:t>Hipertensión</a:t>
            </a:r>
          </a:p>
          <a:p>
            <a:pPr marL="285750" indent="-285750"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es-ES" sz="1400" dirty="0">
                <a:latin typeface="Palatino" pitchFamily="2" charset="77"/>
                <a:ea typeface="Palatino" pitchFamily="2" charset="77"/>
              </a:rPr>
              <a:t>Alteración de la tolerancia a la glucosa o Diabetes</a:t>
            </a:r>
          </a:p>
          <a:p>
            <a:pPr marL="285750" indent="-285750"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es-ES" sz="1400" dirty="0">
                <a:latin typeface="Palatino" pitchFamily="2" charset="77"/>
                <a:ea typeface="Palatino" pitchFamily="2" charset="77"/>
              </a:rPr>
              <a:t>Hiperinsulinemia</a:t>
            </a:r>
          </a:p>
          <a:p>
            <a:pPr marL="285750" indent="-285750"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es-ES" sz="1400" dirty="0">
                <a:latin typeface="Palatino" pitchFamily="2" charset="77"/>
                <a:ea typeface="Palatino" pitchFamily="2" charset="77"/>
              </a:rPr>
              <a:t>Dislipemia</a:t>
            </a:r>
            <a:endParaRPr lang="es-ES" sz="1400" dirty="0"/>
          </a:p>
        </p:txBody>
      </p:sp>
    </p:spTree>
  </p:cSld>
  <p:clrMapOvr>
    <a:masterClrMapping/>
  </p:clrMapOvr>
  <p:transition spd="slow">
    <p:circl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3 Rectángulo">
            <a:extLst>
              <a:ext uri="{FF2B5EF4-FFF2-40B4-BE49-F238E27FC236}">
                <a16:creationId xmlns:a16="http://schemas.microsoft.com/office/drawing/2014/main" id="{64E1A521-3717-4B24-E804-8384143A58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3359" y="2004403"/>
            <a:ext cx="2786513" cy="178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57493" tIns="28745" rIns="57493" bIns="28745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400" b="1" dirty="0">
                <a:solidFill>
                  <a:srgbClr val="FF0000"/>
                </a:solidFill>
                <a:latin typeface="Palatino" pitchFamily="2" charset="77"/>
                <a:ea typeface="Palatino" pitchFamily="2" charset="77"/>
              </a:rPr>
              <a:t>El índice de masa corporal (IMC) </a:t>
            </a:r>
            <a:r>
              <a:rPr lang="es-ES" altLang="es-ES" sz="1400" dirty="0">
                <a:latin typeface="Palatino" pitchFamily="2" charset="77"/>
                <a:ea typeface="Palatino" pitchFamily="2" charset="77"/>
              </a:rPr>
              <a:t>es un cociente que relaciona dos medidas, el peso y la estatura. Este índice se obtiene dividiendo el peso (en Kilogramos) por el cuadrado de la estatura en metros (la estatura multiplicada por sí misma).</a:t>
            </a:r>
          </a:p>
        </p:txBody>
      </p:sp>
      <p:graphicFrame>
        <p:nvGraphicFramePr>
          <p:cNvPr id="5" name="4 Tabla">
            <a:extLst>
              <a:ext uri="{FF2B5EF4-FFF2-40B4-BE49-F238E27FC236}">
                <a16:creationId xmlns:a16="http://schemas.microsoft.com/office/drawing/2014/main" id="{28210393-3176-DDE9-79AA-E7418743CEB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65621921"/>
              </p:ext>
            </p:extLst>
          </p:nvPr>
        </p:nvGraphicFramePr>
        <p:xfrm>
          <a:off x="3121830" y="1340768"/>
          <a:ext cx="5358065" cy="3853449"/>
        </p:xfrm>
        <a:graphic>
          <a:graphicData uri="http://schemas.openxmlformats.org/drawingml/2006/table">
            <a:tbl>
              <a:tblPr/>
              <a:tblGrid>
                <a:gridCol w="196876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1822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7107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53837">
                <a:tc>
                  <a:txBody>
                    <a:bodyPr/>
                    <a:lstStyle/>
                    <a:p>
                      <a:endParaRPr lang="es-ES" sz="1200" b="1" dirty="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s-ES" sz="1200" b="1"/>
                    </a:p>
                  </a:txBody>
                  <a:tcPr marL="20283" marR="20283" marT="13515" marB="13515">
                    <a:lnL>
                      <a:noFill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s-ES" sz="1200" b="1" dirty="0"/>
                    </a:p>
                  </a:txBody>
                  <a:tcPr marL="20283" marR="20283" marT="13515" marB="13515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3837">
                <a:tc>
                  <a:txBody>
                    <a:bodyPr/>
                    <a:lstStyle/>
                    <a:p>
                      <a:endParaRPr lang="es-ES" sz="1200" b="1" dirty="0"/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s-ES" sz="1200" b="1"/>
                    </a:p>
                  </a:txBody>
                  <a:tcPr marL="20283" marR="20283" marT="13515" marB="13515">
                    <a:lnL>
                      <a:noFill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s-ES" sz="1200" b="1" dirty="0"/>
                    </a:p>
                  </a:txBody>
                  <a:tcPr marL="20283" marR="20283" marT="13515" marB="13515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3837">
                <a:tc>
                  <a:txBody>
                    <a:bodyPr/>
                    <a:lstStyle/>
                    <a:p>
                      <a:endParaRPr lang="es-ES" sz="1200" b="1" dirty="0"/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s-ES" sz="1200" b="1" dirty="0"/>
                    </a:p>
                  </a:txBody>
                  <a:tcPr marL="20283" marR="20283" marT="13515" marB="13515">
                    <a:lnL>
                      <a:noFill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s-ES" sz="1200" b="1" dirty="0"/>
                    </a:p>
                  </a:txBody>
                  <a:tcPr marL="20283" marR="20283" marT="13515" marB="13515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3837">
                <a:tc>
                  <a:txBody>
                    <a:bodyPr/>
                    <a:lstStyle/>
                    <a:p>
                      <a:pPr algn="r"/>
                      <a:r>
                        <a:rPr lang="es-ES" sz="1200" b="1" dirty="0"/>
                        <a:t>Categoría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s-ES" sz="1200" b="0" dirty="0"/>
                        <a:t>                IMC</a:t>
                      </a:r>
                    </a:p>
                  </a:txBody>
                  <a:tcPr marL="20283" marR="20283" marT="13515" marB="13515"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  <a:prstDash val="soli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s-ES" sz="1200" b="1" dirty="0"/>
                        <a:t>Riesgo</a:t>
                      </a:r>
                    </a:p>
                  </a:txBody>
                  <a:tcPr marL="20283" marR="20283" marT="13515" marB="13515"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  <a:prstDash val="soli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53837">
                <a:tc>
                  <a:txBody>
                    <a:bodyPr/>
                    <a:lstStyle/>
                    <a:p>
                      <a:pPr algn="r"/>
                      <a:r>
                        <a:rPr lang="es-ES" sz="1200" b="1" dirty="0"/>
                        <a:t>Bajo peso</a:t>
                      </a:r>
                    </a:p>
                  </a:txBody>
                  <a:tcPr marL="20283" marR="20283" marT="13515" marB="1351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b="0" dirty="0"/>
                        <a:t>&lt; 18.5</a:t>
                      </a:r>
                    </a:p>
                  </a:txBody>
                  <a:tcPr marL="20283" marR="20283" marT="13515" marB="1351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s-ES" sz="1200" b="1" dirty="0"/>
                        <a:t> </a:t>
                      </a:r>
                    </a:p>
                  </a:txBody>
                  <a:tcPr marL="20283" marR="20283" marT="13515" marB="1351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6999">
                <a:tc>
                  <a:txBody>
                    <a:bodyPr/>
                    <a:lstStyle/>
                    <a:p>
                      <a:pPr algn="r"/>
                      <a:r>
                        <a:rPr lang="es-ES" sz="1200" b="1" dirty="0"/>
                        <a:t>Normal</a:t>
                      </a:r>
                    </a:p>
                  </a:txBody>
                  <a:tcPr marL="20283" marR="20283" marT="13515" marB="1351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b="0" dirty="0"/>
                        <a:t>18.5 - 24.9 </a:t>
                      </a:r>
                    </a:p>
                  </a:txBody>
                  <a:tcPr marL="20283" marR="20283" marT="13515" marB="1351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s-ES" sz="1200" b="1" dirty="0"/>
                        <a:t>Bajo</a:t>
                      </a:r>
                    </a:p>
                  </a:txBody>
                  <a:tcPr marL="20283" marR="20283" marT="13515" marB="1351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80104">
                <a:tc>
                  <a:txBody>
                    <a:bodyPr/>
                    <a:lstStyle/>
                    <a:p>
                      <a:pPr algn="r"/>
                      <a:r>
                        <a:rPr lang="es-ES" sz="1200" b="1" dirty="0"/>
                        <a:t>Sobrepeso</a:t>
                      </a:r>
                    </a:p>
                  </a:txBody>
                  <a:tcPr marL="20283" marR="20283" marT="13515" marB="1351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b="0" dirty="0"/>
                        <a:t>25.0 - 29.9</a:t>
                      </a:r>
                    </a:p>
                  </a:txBody>
                  <a:tcPr marL="20283" marR="20283" marT="13515" marB="1351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s-ES" sz="1200" b="1" dirty="0"/>
                        <a:t>Moderado</a:t>
                      </a:r>
                    </a:p>
                  </a:txBody>
                  <a:tcPr marL="20283" marR="20283" marT="13515" marB="1351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11984">
                <a:tc>
                  <a:txBody>
                    <a:bodyPr/>
                    <a:lstStyle/>
                    <a:p>
                      <a:pPr algn="r"/>
                      <a:r>
                        <a:rPr lang="es-ES" sz="1200" b="1" dirty="0"/>
                        <a:t>Obesidad</a:t>
                      </a:r>
                    </a:p>
                  </a:txBody>
                  <a:tcPr marL="20283" marR="20283" marT="13515" marB="1351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b="0" dirty="0"/>
                        <a:t>≥ 30.0 </a:t>
                      </a:r>
                    </a:p>
                  </a:txBody>
                  <a:tcPr marL="20283" marR="20283" marT="13515" marB="1351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s-ES" sz="1200" b="1" dirty="0"/>
                        <a:t> </a:t>
                      </a:r>
                    </a:p>
                  </a:txBody>
                  <a:tcPr marL="20283" marR="20283" marT="13515" marB="1351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53837">
                <a:tc>
                  <a:txBody>
                    <a:bodyPr/>
                    <a:lstStyle/>
                    <a:p>
                      <a:pPr algn="r"/>
                      <a:r>
                        <a:rPr lang="es-ES" sz="1200" b="1" dirty="0"/>
                        <a:t>Obesidad I</a:t>
                      </a:r>
                    </a:p>
                  </a:txBody>
                  <a:tcPr marL="20283" marR="20283" marT="13515" marB="1351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b="0" dirty="0"/>
                        <a:t>30 - 34.9</a:t>
                      </a:r>
                    </a:p>
                  </a:txBody>
                  <a:tcPr marL="20283" marR="20283" marT="13515" marB="1351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s-ES" sz="1200" b="1" dirty="0"/>
                        <a:t>Alto </a:t>
                      </a:r>
                    </a:p>
                  </a:txBody>
                  <a:tcPr marL="20283" marR="20283" marT="13515" marB="1351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43225">
                <a:tc>
                  <a:txBody>
                    <a:bodyPr/>
                    <a:lstStyle/>
                    <a:p>
                      <a:pPr algn="r"/>
                      <a:r>
                        <a:rPr lang="es-ES" sz="1200" b="1" dirty="0"/>
                        <a:t>Obesidad II</a:t>
                      </a:r>
                    </a:p>
                  </a:txBody>
                  <a:tcPr marL="20283" marR="20283" marT="13515" marB="1351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14383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200" b="0" dirty="0"/>
                        <a:t>             </a:t>
                      </a:r>
                    </a:p>
                    <a:p>
                      <a:pPr marL="0" marR="0" indent="0" algn="ctr" defTabSz="14383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200" b="0" dirty="0"/>
                        <a:t> 35 - 39.9 </a:t>
                      </a:r>
                    </a:p>
                    <a:p>
                      <a:endParaRPr lang="es-ES" sz="1200" b="0" dirty="0"/>
                    </a:p>
                  </a:txBody>
                  <a:tcPr marL="20283" marR="20283" marT="13515" marB="13515">
                    <a:lnL>
                      <a:noFill/>
                    </a:lnL>
                    <a:lnR w="12700" cmpd="sng">
                      <a:noFill/>
                      <a:prstDash val="solid"/>
                    </a:lnR>
                    <a:lnT>
                      <a:noFill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s-ES" sz="1200" b="0" dirty="0"/>
                    </a:p>
                    <a:p>
                      <a:pPr algn="r"/>
                      <a:r>
                        <a:rPr lang="es-ES" sz="1200" b="0" dirty="0"/>
                        <a:t>Muy alto </a:t>
                      </a:r>
                    </a:p>
                  </a:txBody>
                  <a:tcPr marL="20283" marR="20283" marT="13515" marB="13515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>
                      <a:noFill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80644">
                <a:tc>
                  <a:txBody>
                    <a:bodyPr/>
                    <a:lstStyle/>
                    <a:p>
                      <a:pPr algn="r"/>
                      <a:r>
                        <a:rPr lang="es-ES" sz="1200" b="1" dirty="0"/>
                        <a:t>Obesidad III</a:t>
                      </a:r>
                    </a:p>
                  </a:txBody>
                  <a:tcPr marL="20283" marR="20283" marT="13515" marB="1351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14383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1200" b="0" dirty="0"/>
                    </a:p>
                    <a:p>
                      <a:pPr marL="0" marR="0" indent="0" algn="ctr" defTabSz="14383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200" b="0" dirty="0"/>
                        <a:t>≥ 40.0</a:t>
                      </a:r>
                    </a:p>
                    <a:p>
                      <a:endParaRPr lang="es-ES" sz="1200" b="0" dirty="0"/>
                    </a:p>
                  </a:txBody>
                  <a:tcPr marL="20283" marR="20283" marT="13515" marB="13515">
                    <a:lnL>
                      <a:noFill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s-ES" sz="1200" b="0" dirty="0"/>
                    </a:p>
                    <a:p>
                      <a:pPr algn="r"/>
                      <a:r>
                        <a:rPr lang="es-ES" sz="1200" b="0" dirty="0"/>
                        <a:t>Extremo</a:t>
                      </a:r>
                    </a:p>
                  </a:txBody>
                  <a:tcPr marL="20283" marR="20283" marT="13515" marB="13515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pic>
        <p:nvPicPr>
          <p:cNvPr id="2" name="Imagen 1">
            <a:extLst>
              <a:ext uri="{FF2B5EF4-FFF2-40B4-BE49-F238E27FC236}">
                <a16:creationId xmlns:a16="http://schemas.microsoft.com/office/drawing/2014/main" id="{19F414EB-6438-0B65-7B27-A97F6A51347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</p:spPr>
      </p:pic>
      <p:sp>
        <p:nvSpPr>
          <p:cNvPr id="4" name="3 CuadroTexto">
            <a:extLst>
              <a:ext uri="{FF2B5EF4-FFF2-40B4-BE49-F238E27FC236}">
                <a16:creationId xmlns:a16="http://schemas.microsoft.com/office/drawing/2014/main" id="{9E2B3A87-3411-F684-4FC7-2169F12E95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514" y="141742"/>
            <a:ext cx="5184638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400" b="1" dirty="0">
                <a:solidFill>
                  <a:srgbClr val="FF0100"/>
                </a:solidFill>
                <a:latin typeface="Palatino" pitchFamily="2" charset="77"/>
                <a:ea typeface="Palatino" pitchFamily="2" charset="77"/>
              </a:rPr>
              <a:t>08.</a:t>
            </a:r>
            <a:r>
              <a:rPr lang="es-ES" altLang="es-ES" sz="1400" b="1" dirty="0">
                <a:solidFill>
                  <a:schemeClr val="bg1"/>
                </a:solidFill>
                <a:latin typeface="Palatino" pitchFamily="2" charset="77"/>
                <a:ea typeface="Palatino" pitchFamily="2" charset="77"/>
              </a:rPr>
              <a:t> Síndrome Metabólico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FF895A47-2528-3C35-189B-D137435CAD98}"/>
              </a:ext>
            </a:extLst>
          </p:cNvPr>
          <p:cNvSpPr txBox="1"/>
          <p:nvPr/>
        </p:nvSpPr>
        <p:spPr>
          <a:xfrm>
            <a:off x="629785" y="4104099"/>
            <a:ext cx="271804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400" dirty="0">
                <a:latin typeface="Palatino" pitchFamily="2" charset="77"/>
                <a:ea typeface="Palatino" pitchFamily="2" charset="77"/>
              </a:rPr>
              <a:t>_____</a:t>
            </a:r>
            <a:r>
              <a:rPr lang="es-ES" altLang="es-ES" sz="1400" u="sng" dirty="0">
                <a:latin typeface="Palatino" pitchFamily="2" charset="77"/>
                <a:ea typeface="Palatino" pitchFamily="2" charset="77"/>
              </a:rPr>
              <a:t>Peso (Kg)______</a:t>
            </a:r>
            <a:r>
              <a:rPr lang="es-ES" altLang="es-ES" sz="1400" dirty="0">
                <a:latin typeface="Palatino" pitchFamily="2" charset="77"/>
                <a:ea typeface="Palatino" pitchFamily="2" charset="77"/>
              </a:rPr>
              <a:t> = I.M.C.</a:t>
            </a:r>
            <a:br>
              <a:rPr lang="es-ES" altLang="es-ES" sz="1400" dirty="0">
                <a:latin typeface="Palatino" pitchFamily="2" charset="77"/>
                <a:ea typeface="Palatino" pitchFamily="2" charset="77"/>
              </a:rPr>
            </a:br>
            <a:r>
              <a:rPr lang="es-ES" altLang="es-ES" sz="1400" dirty="0">
                <a:latin typeface="Palatino" pitchFamily="2" charset="77"/>
                <a:ea typeface="Palatino" pitchFamily="2" charset="77"/>
              </a:rPr>
              <a:t>       Estatura (m)</a:t>
            </a:r>
            <a:r>
              <a:rPr lang="es-ES" altLang="es-ES" sz="1400" baseline="30000" dirty="0">
                <a:latin typeface="Palatino" pitchFamily="2" charset="77"/>
                <a:ea typeface="Palatino" pitchFamily="2" charset="77"/>
              </a:rPr>
              <a:t>2</a:t>
            </a:r>
            <a:r>
              <a:rPr lang="es-ES" altLang="es-ES" sz="1400" dirty="0">
                <a:latin typeface="Palatino" pitchFamily="2" charset="77"/>
                <a:ea typeface="Palatino" pitchFamily="2" charset="77"/>
              </a:rPr>
              <a:t>      </a:t>
            </a:r>
          </a:p>
        </p:txBody>
      </p:sp>
    </p:spTree>
  </p:cSld>
  <p:clrMapOvr>
    <a:masterClrMapping/>
  </p:clrMapOvr>
  <p:transition spd="slow">
    <p:circl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8" name="Título 1">
            <a:extLst>
              <a:ext uri="{FF2B5EF4-FFF2-40B4-BE49-F238E27FC236}">
                <a16:creationId xmlns:a16="http://schemas.microsoft.com/office/drawing/2014/main" id="{E3F64D03-F2B2-5147-931B-FF39A3FC18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1560" y="1268760"/>
            <a:ext cx="3754760" cy="1111250"/>
          </a:xfrm>
        </p:spPr>
        <p:txBody>
          <a:bodyPr/>
          <a:lstStyle/>
          <a:p>
            <a:pPr algn="l" eaLnBrk="1" hangingPunct="1"/>
            <a:r>
              <a:rPr lang="es-ES" altLang="es-ES" sz="2000" b="1" dirty="0">
                <a:solidFill>
                  <a:srgbClr val="FF0000"/>
                </a:solidFill>
                <a:latin typeface="Palatino" pitchFamily="2" charset="77"/>
                <a:ea typeface="Palatino" pitchFamily="2" charset="77"/>
              </a:rPr>
              <a:t>SÍNDROME METABÓLICO(SM)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6C6CEF6-E65A-1C04-C5BE-F171CAF26B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1560" y="2462956"/>
            <a:ext cx="2045047" cy="3130415"/>
          </a:xfrm>
        </p:spPr>
        <p:txBody>
          <a:bodyPr rtlCol="0">
            <a:normAutofit/>
          </a:bodyPr>
          <a:lstStyle/>
          <a:p>
            <a:pPr marL="0" indent="0" eaLnBrk="1" fontAlgn="auto" hangingPunct="1">
              <a:spcAft>
                <a:spcPts val="0"/>
              </a:spcAft>
              <a:buNone/>
              <a:defRPr/>
            </a:pPr>
            <a:r>
              <a:rPr lang="es-ES" sz="1400" b="1" dirty="0">
                <a:latin typeface="Palatino" pitchFamily="2" charset="77"/>
                <a:ea typeface="Palatino" pitchFamily="2" charset="77"/>
              </a:rPr>
              <a:t>Los componentes del SM son:</a:t>
            </a:r>
          </a:p>
          <a:p>
            <a:pPr eaLnBrk="1" fontAlgn="auto" hangingPunct="1">
              <a:spcAft>
                <a:spcPts val="0"/>
              </a:spcAft>
              <a:buClr>
                <a:srgbClr val="FF0000"/>
              </a:buClr>
              <a:defRPr/>
            </a:pPr>
            <a:r>
              <a:rPr lang="es-ES" sz="1400" dirty="0">
                <a:latin typeface="Palatino" pitchFamily="2" charset="77"/>
                <a:ea typeface="Palatino" pitchFamily="2" charset="77"/>
              </a:rPr>
              <a:t>Regulación del metabolismo de la glucosa dañado.</a:t>
            </a:r>
          </a:p>
          <a:p>
            <a:pPr eaLnBrk="1" fontAlgn="auto" hangingPunct="1">
              <a:spcAft>
                <a:spcPts val="0"/>
              </a:spcAft>
              <a:buClr>
                <a:srgbClr val="FF0000"/>
              </a:buClr>
              <a:defRPr/>
            </a:pPr>
            <a:r>
              <a:rPr lang="es-ES" sz="1400" dirty="0">
                <a:latin typeface="Palatino" pitchFamily="2" charset="77"/>
                <a:ea typeface="Palatino" pitchFamily="2" charset="77"/>
              </a:rPr>
              <a:t>Obesidad.</a:t>
            </a:r>
          </a:p>
          <a:p>
            <a:pPr eaLnBrk="1" fontAlgn="auto" hangingPunct="1">
              <a:spcAft>
                <a:spcPts val="0"/>
              </a:spcAft>
              <a:buClr>
                <a:srgbClr val="FF0000"/>
              </a:buClr>
              <a:defRPr/>
            </a:pPr>
            <a:r>
              <a:rPr lang="es-ES" sz="1400" dirty="0">
                <a:latin typeface="Palatino" pitchFamily="2" charset="77"/>
                <a:ea typeface="Palatino" pitchFamily="2" charset="77"/>
              </a:rPr>
              <a:t>Hipertensión.</a:t>
            </a:r>
          </a:p>
          <a:p>
            <a:pPr eaLnBrk="1" fontAlgn="auto" hangingPunct="1">
              <a:spcAft>
                <a:spcPts val="0"/>
              </a:spcAft>
              <a:buClr>
                <a:srgbClr val="FF0000"/>
              </a:buClr>
              <a:defRPr/>
            </a:pPr>
            <a:r>
              <a:rPr lang="es-ES" sz="1400" dirty="0" err="1">
                <a:latin typeface="Palatino" pitchFamily="2" charset="77"/>
                <a:ea typeface="Palatino" pitchFamily="2" charset="77"/>
              </a:rPr>
              <a:t>Dislipidemia</a:t>
            </a:r>
            <a:r>
              <a:rPr lang="es-ES" sz="1400" dirty="0">
                <a:latin typeface="Palatino" pitchFamily="2" charset="77"/>
                <a:ea typeface="Palatino" pitchFamily="2" charset="77"/>
              </a:rPr>
              <a:t>. </a:t>
            </a:r>
          </a:p>
        </p:txBody>
      </p:sp>
      <p:sp>
        <p:nvSpPr>
          <p:cNvPr id="41990" name="CuadroTexto 4">
            <a:extLst>
              <a:ext uri="{FF2B5EF4-FFF2-40B4-BE49-F238E27FC236}">
                <a16:creationId xmlns:a16="http://schemas.microsoft.com/office/drawing/2014/main" id="{44E354E0-6BF4-D32B-45AE-42E9547D19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512" y="6378764"/>
            <a:ext cx="5861471" cy="337494"/>
          </a:xfrm>
          <a:prstGeom prst="rect">
            <a:avLst/>
          </a:prstGeom>
          <a:noFill/>
          <a:ln w="9525">
            <a:noFill/>
            <a:prstDash val="dot"/>
            <a:miter lim="800000"/>
            <a:headEnd/>
            <a:tailEnd/>
          </a:ln>
        </p:spPr>
        <p:txBody>
          <a:bodyPr wrap="square" lIns="90422" tIns="45195" rIns="90422" bIns="45195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es-ES" sz="800" dirty="0" err="1">
                <a:solidFill>
                  <a:srgbClr val="000000"/>
                </a:solidFill>
                <a:latin typeface="Palatino" pitchFamily="2" charset="77"/>
                <a:ea typeface="Palatino" pitchFamily="2" charset="77"/>
              </a:rPr>
              <a:t>Benguigui</a:t>
            </a:r>
            <a:r>
              <a:rPr lang="fr-FR" altLang="es-ES" sz="800" dirty="0">
                <a:solidFill>
                  <a:srgbClr val="000000"/>
                </a:solidFill>
                <a:latin typeface="Palatino" pitchFamily="2" charset="77"/>
                <a:ea typeface="Palatino" pitchFamily="2" charset="77"/>
              </a:rPr>
              <a:t> C, Bongard V, </a:t>
            </a:r>
            <a:r>
              <a:rPr lang="fr-FR" altLang="es-ES" sz="800" dirty="0" err="1">
                <a:solidFill>
                  <a:srgbClr val="000000"/>
                </a:solidFill>
                <a:latin typeface="Palatino" pitchFamily="2" charset="77"/>
                <a:ea typeface="Palatino" pitchFamily="2" charset="77"/>
              </a:rPr>
              <a:t>Ruidavets</a:t>
            </a:r>
            <a:r>
              <a:rPr lang="fr-FR" altLang="es-ES" sz="800" dirty="0">
                <a:solidFill>
                  <a:srgbClr val="000000"/>
                </a:solidFill>
                <a:latin typeface="Palatino" pitchFamily="2" charset="77"/>
                <a:ea typeface="Palatino" pitchFamily="2" charset="77"/>
              </a:rPr>
              <a:t> J-B, </a:t>
            </a:r>
            <a:r>
              <a:rPr lang="fr-FR" altLang="es-ES" sz="800" dirty="0" err="1">
                <a:solidFill>
                  <a:srgbClr val="000000"/>
                </a:solidFill>
                <a:latin typeface="Palatino" pitchFamily="2" charset="77"/>
                <a:ea typeface="Palatino" pitchFamily="2" charset="77"/>
              </a:rPr>
              <a:t>Chamontin</a:t>
            </a:r>
            <a:r>
              <a:rPr lang="fr-FR" altLang="es-ES" sz="800" dirty="0">
                <a:solidFill>
                  <a:srgbClr val="000000"/>
                </a:solidFill>
                <a:latin typeface="Palatino" pitchFamily="2" charset="77"/>
                <a:ea typeface="Palatino" pitchFamily="2" charset="77"/>
              </a:rPr>
              <a:t> B, </a:t>
            </a:r>
            <a:r>
              <a:rPr lang="fr-FR" altLang="es-ES" sz="800" dirty="0" err="1">
                <a:solidFill>
                  <a:srgbClr val="000000"/>
                </a:solidFill>
                <a:latin typeface="Palatino" pitchFamily="2" charset="77"/>
                <a:ea typeface="Palatino" pitchFamily="2" charset="77"/>
              </a:rPr>
              <a:t>Sixou</a:t>
            </a:r>
            <a:r>
              <a:rPr lang="fr-FR" altLang="es-ES" sz="800" dirty="0">
                <a:solidFill>
                  <a:srgbClr val="000000"/>
                </a:solidFill>
                <a:latin typeface="Palatino" pitchFamily="2" charset="77"/>
                <a:ea typeface="Palatino" pitchFamily="2" charset="77"/>
              </a:rPr>
              <a:t> M, Ferrières J, et al. </a:t>
            </a:r>
            <a:r>
              <a:rPr lang="fr-FR" altLang="es-ES" sz="800" dirty="0" err="1">
                <a:solidFill>
                  <a:srgbClr val="000000"/>
                </a:solidFill>
                <a:latin typeface="Palatino" pitchFamily="2" charset="77"/>
                <a:ea typeface="Palatino" pitchFamily="2" charset="77"/>
              </a:rPr>
              <a:t>Metabolic</a:t>
            </a:r>
            <a:r>
              <a:rPr lang="fr-FR" altLang="es-ES" sz="800" dirty="0">
                <a:solidFill>
                  <a:srgbClr val="000000"/>
                </a:solidFill>
                <a:latin typeface="Palatino" pitchFamily="2" charset="77"/>
                <a:ea typeface="Palatino" pitchFamily="2" charset="77"/>
              </a:rPr>
              <a:t> syndrome, </a:t>
            </a:r>
            <a:r>
              <a:rPr lang="fr-FR" altLang="es-ES" sz="800" dirty="0" err="1">
                <a:solidFill>
                  <a:srgbClr val="000000"/>
                </a:solidFill>
                <a:latin typeface="Palatino" pitchFamily="2" charset="77"/>
                <a:ea typeface="Palatino" pitchFamily="2" charset="77"/>
              </a:rPr>
              <a:t>insulin</a:t>
            </a:r>
            <a:r>
              <a:rPr lang="fr-FR" altLang="es-ES" sz="800" dirty="0">
                <a:solidFill>
                  <a:srgbClr val="000000"/>
                </a:solidFill>
                <a:latin typeface="Palatino" pitchFamily="2" charset="77"/>
                <a:ea typeface="Palatino" pitchFamily="2" charset="77"/>
              </a:rPr>
              <a:t> </a:t>
            </a:r>
            <a:r>
              <a:rPr lang="fr-FR" altLang="es-ES" sz="800" dirty="0" err="1">
                <a:solidFill>
                  <a:srgbClr val="000000"/>
                </a:solidFill>
                <a:latin typeface="Palatino" pitchFamily="2" charset="77"/>
                <a:ea typeface="Palatino" pitchFamily="2" charset="77"/>
              </a:rPr>
              <a:t>resistance</a:t>
            </a:r>
            <a:r>
              <a:rPr lang="fr-FR" altLang="es-ES" sz="800" dirty="0">
                <a:solidFill>
                  <a:srgbClr val="000000"/>
                </a:solidFill>
                <a:latin typeface="Palatino" pitchFamily="2" charset="77"/>
                <a:ea typeface="Palatino" pitchFamily="2" charset="77"/>
              </a:rPr>
              <a:t>, and </a:t>
            </a:r>
            <a:r>
              <a:rPr lang="fr-FR" altLang="es-ES" sz="800" dirty="0" err="1">
                <a:solidFill>
                  <a:srgbClr val="000000"/>
                </a:solidFill>
                <a:latin typeface="Palatino" pitchFamily="2" charset="77"/>
                <a:ea typeface="Palatino" pitchFamily="2" charset="77"/>
              </a:rPr>
              <a:t>periodontitis</a:t>
            </a:r>
            <a:r>
              <a:rPr lang="fr-FR" altLang="es-ES" sz="800" dirty="0">
                <a:solidFill>
                  <a:srgbClr val="000000"/>
                </a:solidFill>
                <a:latin typeface="Palatino" pitchFamily="2" charset="77"/>
                <a:ea typeface="Palatino" pitchFamily="2" charset="77"/>
              </a:rPr>
              <a:t>: a cross-sectional </a:t>
            </a:r>
            <a:r>
              <a:rPr lang="fr-FR" altLang="es-ES" sz="800" dirty="0" err="1">
                <a:solidFill>
                  <a:srgbClr val="000000"/>
                </a:solidFill>
                <a:latin typeface="Palatino" pitchFamily="2" charset="77"/>
                <a:ea typeface="Palatino" pitchFamily="2" charset="77"/>
              </a:rPr>
              <a:t>study</a:t>
            </a:r>
            <a:r>
              <a:rPr lang="fr-FR" altLang="es-ES" sz="800" dirty="0">
                <a:solidFill>
                  <a:srgbClr val="000000"/>
                </a:solidFill>
                <a:latin typeface="Palatino" pitchFamily="2" charset="77"/>
                <a:ea typeface="Palatino" pitchFamily="2" charset="77"/>
              </a:rPr>
              <a:t> in a middle-</a:t>
            </a:r>
            <a:r>
              <a:rPr lang="fr-FR" altLang="es-ES" sz="800" dirty="0" err="1">
                <a:solidFill>
                  <a:srgbClr val="000000"/>
                </a:solidFill>
                <a:latin typeface="Palatino" pitchFamily="2" charset="77"/>
                <a:ea typeface="Palatino" pitchFamily="2" charset="77"/>
              </a:rPr>
              <a:t>aged</a:t>
            </a:r>
            <a:r>
              <a:rPr lang="fr-FR" altLang="es-ES" sz="800" dirty="0">
                <a:solidFill>
                  <a:srgbClr val="000000"/>
                </a:solidFill>
                <a:latin typeface="Palatino" pitchFamily="2" charset="77"/>
                <a:ea typeface="Palatino" pitchFamily="2" charset="77"/>
              </a:rPr>
              <a:t> French population. J. Clin. </a:t>
            </a:r>
            <a:r>
              <a:rPr lang="fr-FR" altLang="es-ES" sz="800" dirty="0" err="1">
                <a:solidFill>
                  <a:srgbClr val="000000"/>
                </a:solidFill>
                <a:latin typeface="Palatino" pitchFamily="2" charset="77"/>
                <a:ea typeface="Palatino" pitchFamily="2" charset="77"/>
              </a:rPr>
              <a:t>Periodontol</a:t>
            </a:r>
            <a:r>
              <a:rPr lang="fr-FR" altLang="es-ES" sz="800" dirty="0">
                <a:solidFill>
                  <a:srgbClr val="000000"/>
                </a:solidFill>
                <a:latin typeface="Palatino" pitchFamily="2" charset="77"/>
                <a:ea typeface="Palatino" pitchFamily="2" charset="77"/>
              </a:rPr>
              <a:t>. 2010 Jul;37(7):601–8. </a:t>
            </a:r>
            <a:endParaRPr lang="es-ES" altLang="es-ES" sz="800" dirty="0">
              <a:solidFill>
                <a:srgbClr val="000000"/>
              </a:solidFill>
              <a:latin typeface="Palatino" pitchFamily="2" charset="77"/>
              <a:ea typeface="Palatino" pitchFamily="2" charset="77"/>
            </a:endParaRPr>
          </a:p>
        </p:txBody>
      </p:sp>
      <p:pic>
        <p:nvPicPr>
          <p:cNvPr id="41991" name="Imagen 8">
            <a:extLst>
              <a:ext uri="{FF2B5EF4-FFF2-40B4-BE49-F238E27FC236}">
                <a16:creationId xmlns:a16="http://schemas.microsoft.com/office/drawing/2014/main" id="{C65579A0-56F5-C46D-A5E3-EB6BE98AD41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3359" y="2474374"/>
            <a:ext cx="3326398" cy="25070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4EACCFDA-0C84-4409-22A2-3DA1506677A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</p:spPr>
      </p:pic>
      <p:sp>
        <p:nvSpPr>
          <p:cNvPr id="5" name="3 CuadroTexto">
            <a:extLst>
              <a:ext uri="{FF2B5EF4-FFF2-40B4-BE49-F238E27FC236}">
                <a16:creationId xmlns:a16="http://schemas.microsoft.com/office/drawing/2014/main" id="{FE22B318-1D91-0675-1055-B5D9E6C4DD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514" y="141742"/>
            <a:ext cx="5184638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400" b="1" dirty="0">
                <a:solidFill>
                  <a:srgbClr val="FF0100"/>
                </a:solidFill>
                <a:latin typeface="Palatino" pitchFamily="2" charset="77"/>
                <a:ea typeface="Palatino" pitchFamily="2" charset="77"/>
              </a:rPr>
              <a:t>08.</a:t>
            </a:r>
            <a:r>
              <a:rPr lang="es-ES" altLang="es-ES" sz="1400" b="1" dirty="0">
                <a:solidFill>
                  <a:schemeClr val="bg1"/>
                </a:solidFill>
                <a:latin typeface="Palatino" pitchFamily="2" charset="77"/>
                <a:ea typeface="Palatino" pitchFamily="2" charset="77"/>
              </a:rPr>
              <a:t> Síndrome Metabólico (SM)</a:t>
            </a:r>
          </a:p>
        </p:txBody>
      </p:sp>
      <p:pic>
        <p:nvPicPr>
          <p:cNvPr id="6" name="Imagen 7">
            <a:extLst>
              <a:ext uri="{FF2B5EF4-FFF2-40B4-BE49-F238E27FC236}">
                <a16:creationId xmlns:a16="http://schemas.microsoft.com/office/drawing/2014/main" id="{44BE417A-1AF9-0F8F-F9A1-670F4BD9A0B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78"/>
          <a:stretch>
            <a:fillRect/>
          </a:stretch>
        </p:blipFill>
        <p:spPr bwMode="auto">
          <a:xfrm>
            <a:off x="7020272" y="2512474"/>
            <a:ext cx="1621446" cy="2548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circle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6A0D7E8-F9AD-5556-2B62-2B76EB811C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7754" y="2167842"/>
            <a:ext cx="5135754" cy="3561259"/>
          </a:xfrm>
        </p:spPr>
        <p:txBody>
          <a:bodyPr rtlCol="0">
            <a:normAutofit lnSpcReduction="10000"/>
          </a:bodyPr>
          <a:lstStyle/>
          <a:p>
            <a:pPr eaLnBrk="1" fontAlgn="auto" hangingPunct="1">
              <a:spcAft>
                <a:spcPts val="0"/>
              </a:spcAft>
              <a:buClr>
                <a:srgbClr val="FF0000"/>
              </a:buClr>
              <a:defRPr/>
            </a:pPr>
            <a:r>
              <a:rPr lang="es-ES" sz="1400" dirty="0">
                <a:latin typeface="Palatino" pitchFamily="2" charset="77"/>
                <a:ea typeface="Palatino" pitchFamily="2" charset="77"/>
              </a:rPr>
              <a:t>Se han dado múltiples definiciones.</a:t>
            </a:r>
          </a:p>
          <a:p>
            <a:pPr eaLnBrk="1" fontAlgn="auto" hangingPunct="1">
              <a:spcAft>
                <a:spcPts val="0"/>
              </a:spcAft>
              <a:buClr>
                <a:srgbClr val="FF0000"/>
              </a:buClr>
              <a:defRPr/>
            </a:pPr>
            <a:r>
              <a:rPr lang="es-ES" sz="1400" dirty="0">
                <a:latin typeface="Palatino" pitchFamily="2" charset="77"/>
                <a:ea typeface="Palatino" pitchFamily="2" charset="77"/>
              </a:rPr>
              <a:t>Alberti 2009      </a:t>
            </a:r>
          </a:p>
          <a:p>
            <a:pPr marL="0" indent="0" eaLnBrk="1" fontAlgn="auto" hangingPunct="1">
              <a:spcAft>
                <a:spcPts val="0"/>
              </a:spcAft>
              <a:buClr>
                <a:srgbClr val="FF0000"/>
              </a:buClr>
              <a:buNone/>
              <a:defRPr/>
            </a:pPr>
            <a:endParaRPr lang="es-ES" sz="1400" b="1" dirty="0">
              <a:latin typeface="Palatino" pitchFamily="2" charset="77"/>
              <a:ea typeface="Palatino" pitchFamily="2" charset="77"/>
            </a:endParaRPr>
          </a:p>
          <a:p>
            <a:pPr marL="0" indent="0" eaLnBrk="1" fontAlgn="auto" hangingPunct="1">
              <a:spcAft>
                <a:spcPts val="0"/>
              </a:spcAft>
              <a:buClr>
                <a:srgbClr val="FF0000"/>
              </a:buClr>
              <a:buNone/>
              <a:defRPr/>
            </a:pPr>
            <a:r>
              <a:rPr lang="es-ES" sz="1400" b="1" dirty="0">
                <a:latin typeface="Palatino" pitchFamily="2" charset="77"/>
                <a:ea typeface="Palatino" pitchFamily="2" charset="77"/>
              </a:rPr>
              <a:t> Criterios:</a:t>
            </a:r>
          </a:p>
          <a:p>
            <a:pPr lvl="1"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s-ES" sz="1400" dirty="0">
                <a:solidFill>
                  <a:srgbClr val="FF0000"/>
                </a:solidFill>
                <a:latin typeface="Palatino" pitchFamily="2" charset="77"/>
                <a:ea typeface="Palatino" pitchFamily="2" charset="77"/>
              </a:rPr>
              <a:t>Hiperglucemia</a:t>
            </a:r>
            <a:r>
              <a:rPr lang="es-ES" sz="1400" dirty="0">
                <a:latin typeface="Palatino" pitchFamily="2" charset="77"/>
                <a:ea typeface="Palatino" pitchFamily="2" charset="77"/>
              </a:rPr>
              <a:t>.</a:t>
            </a:r>
            <a:r>
              <a:rPr lang="en-US" sz="1400" dirty="0">
                <a:latin typeface="Palatino" pitchFamily="2" charset="77"/>
                <a:ea typeface="Palatino" pitchFamily="2" charset="77"/>
              </a:rPr>
              <a:t> (fasting plasma glucose ≥ 100 mg/dL, o en </a:t>
            </a:r>
            <a:r>
              <a:rPr lang="en-US" sz="1400" dirty="0" err="1">
                <a:latin typeface="Palatino" pitchFamily="2" charset="77"/>
                <a:ea typeface="Palatino" pitchFamily="2" charset="77"/>
              </a:rPr>
              <a:t>tratamiento</a:t>
            </a:r>
            <a:r>
              <a:rPr lang="en-US" sz="1400" dirty="0">
                <a:latin typeface="Palatino" pitchFamily="2" charset="77"/>
                <a:ea typeface="Palatino" pitchFamily="2" charset="77"/>
              </a:rPr>
              <a:t> con </a:t>
            </a:r>
            <a:r>
              <a:rPr lang="en-US" sz="1400" dirty="0" err="1">
                <a:latin typeface="Palatino" pitchFamily="2" charset="77"/>
                <a:ea typeface="Palatino" pitchFamily="2" charset="77"/>
              </a:rPr>
              <a:t>fármacos</a:t>
            </a:r>
            <a:r>
              <a:rPr lang="en-US" sz="1400" dirty="0">
                <a:latin typeface="Palatino" pitchFamily="2" charset="77"/>
                <a:ea typeface="Palatino" pitchFamily="2" charset="77"/>
              </a:rPr>
              <a:t> para la </a:t>
            </a:r>
            <a:r>
              <a:rPr lang="en-US" sz="1400" dirty="0" err="1">
                <a:latin typeface="Palatino" pitchFamily="2" charset="77"/>
                <a:ea typeface="Palatino" pitchFamily="2" charset="77"/>
              </a:rPr>
              <a:t>glucemia</a:t>
            </a:r>
            <a:r>
              <a:rPr lang="en-US" sz="1400" dirty="0">
                <a:latin typeface="Palatino" pitchFamily="2" charset="77"/>
                <a:ea typeface="Palatino" pitchFamily="2" charset="77"/>
              </a:rPr>
              <a:t> </a:t>
            </a:r>
            <a:r>
              <a:rPr lang="en-US" sz="1400" dirty="0" err="1">
                <a:latin typeface="Palatino" pitchFamily="2" charset="77"/>
                <a:ea typeface="Palatino" pitchFamily="2" charset="77"/>
              </a:rPr>
              <a:t>elevada</a:t>
            </a:r>
            <a:r>
              <a:rPr lang="en-US" sz="1400" dirty="0">
                <a:latin typeface="Palatino" pitchFamily="2" charset="77"/>
                <a:ea typeface="Palatino" pitchFamily="2" charset="77"/>
              </a:rPr>
              <a:t>)</a:t>
            </a:r>
            <a:endParaRPr lang="es-ES" sz="1400" dirty="0">
              <a:latin typeface="Palatino" pitchFamily="2" charset="77"/>
              <a:ea typeface="Palatino" pitchFamily="2" charset="77"/>
            </a:endParaRPr>
          </a:p>
          <a:p>
            <a:pPr lvl="1"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s-ES" sz="1400" dirty="0">
                <a:solidFill>
                  <a:srgbClr val="FF0000"/>
                </a:solidFill>
                <a:latin typeface="Palatino" pitchFamily="2" charset="77"/>
                <a:ea typeface="Palatino" pitchFamily="2" charset="77"/>
              </a:rPr>
              <a:t>Hipertensión. </a:t>
            </a:r>
            <a:r>
              <a:rPr lang="en-US" sz="1400" dirty="0">
                <a:latin typeface="Palatino" pitchFamily="2" charset="77"/>
                <a:ea typeface="Palatino" pitchFamily="2" charset="77"/>
              </a:rPr>
              <a:t>(</a:t>
            </a:r>
            <a:r>
              <a:rPr lang="en-US" sz="1400" dirty="0" err="1">
                <a:latin typeface="Palatino" pitchFamily="2" charset="77"/>
                <a:ea typeface="Palatino" pitchFamily="2" charset="77"/>
              </a:rPr>
              <a:t>presión</a:t>
            </a:r>
            <a:r>
              <a:rPr lang="en-US" sz="1400" dirty="0">
                <a:latin typeface="Palatino" pitchFamily="2" charset="77"/>
                <a:ea typeface="Palatino" pitchFamily="2" charset="77"/>
              </a:rPr>
              <a:t> arterial </a:t>
            </a:r>
            <a:r>
              <a:rPr lang="en-US" sz="1400" dirty="0" err="1">
                <a:latin typeface="Palatino" pitchFamily="2" charset="77"/>
                <a:ea typeface="Palatino" pitchFamily="2" charset="77"/>
              </a:rPr>
              <a:t>sistólica</a:t>
            </a:r>
            <a:r>
              <a:rPr lang="en-US" sz="1400" dirty="0">
                <a:latin typeface="Palatino" pitchFamily="2" charset="77"/>
                <a:ea typeface="Palatino" pitchFamily="2" charset="77"/>
              </a:rPr>
              <a:t> ≥ 130 mm Hg/</a:t>
            </a:r>
            <a:r>
              <a:rPr lang="en-US" sz="1400" dirty="0" err="1">
                <a:latin typeface="Palatino" pitchFamily="2" charset="77"/>
                <a:ea typeface="Palatino" pitchFamily="2" charset="77"/>
              </a:rPr>
              <a:t>presión</a:t>
            </a:r>
            <a:r>
              <a:rPr lang="en-US" sz="1400" dirty="0">
                <a:latin typeface="Palatino" pitchFamily="2" charset="77"/>
                <a:ea typeface="Palatino" pitchFamily="2" charset="77"/>
              </a:rPr>
              <a:t> arterial </a:t>
            </a:r>
            <a:r>
              <a:rPr lang="en-US" sz="1400" dirty="0" err="1">
                <a:latin typeface="Palatino" pitchFamily="2" charset="77"/>
                <a:ea typeface="Palatino" pitchFamily="2" charset="77"/>
              </a:rPr>
              <a:t>diastólica</a:t>
            </a:r>
            <a:r>
              <a:rPr lang="en-US" sz="1400" dirty="0">
                <a:latin typeface="Palatino" pitchFamily="2" charset="77"/>
                <a:ea typeface="Palatino" pitchFamily="2" charset="77"/>
              </a:rPr>
              <a:t> ≥ 85 mm Hg o en </a:t>
            </a:r>
            <a:r>
              <a:rPr lang="en-US" sz="1400" dirty="0" err="1">
                <a:latin typeface="Palatino" pitchFamily="2" charset="77"/>
                <a:ea typeface="Palatino" pitchFamily="2" charset="77"/>
              </a:rPr>
              <a:t>tratamiento</a:t>
            </a:r>
            <a:r>
              <a:rPr lang="en-US" sz="1400" dirty="0">
                <a:latin typeface="Palatino" pitchFamily="2" charset="77"/>
                <a:ea typeface="Palatino" pitchFamily="2" charset="77"/>
              </a:rPr>
              <a:t> con </a:t>
            </a:r>
            <a:r>
              <a:rPr lang="en-US" sz="1400" dirty="0" err="1">
                <a:latin typeface="Palatino" pitchFamily="2" charset="77"/>
                <a:ea typeface="Palatino" pitchFamily="2" charset="77"/>
              </a:rPr>
              <a:t>antihipertensivos</a:t>
            </a:r>
            <a:r>
              <a:rPr lang="en-US" sz="1400" dirty="0">
                <a:latin typeface="Palatino" pitchFamily="2" charset="77"/>
                <a:ea typeface="Palatino" pitchFamily="2" charset="77"/>
              </a:rPr>
              <a:t>)</a:t>
            </a:r>
            <a:endParaRPr lang="es-ES" sz="1400" dirty="0">
              <a:latin typeface="Palatino" pitchFamily="2" charset="77"/>
              <a:ea typeface="Palatino" pitchFamily="2" charset="77"/>
            </a:endParaRPr>
          </a:p>
          <a:p>
            <a:pPr lvl="1"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s-ES" sz="1400" dirty="0" err="1">
                <a:solidFill>
                  <a:srgbClr val="FF0000"/>
                </a:solidFill>
                <a:latin typeface="Palatino" pitchFamily="2" charset="77"/>
                <a:ea typeface="Palatino" pitchFamily="2" charset="77"/>
              </a:rPr>
              <a:t>Dislipidemia</a:t>
            </a:r>
            <a:r>
              <a:rPr lang="es-ES" sz="1400" dirty="0">
                <a:latin typeface="Palatino" pitchFamily="2" charset="77"/>
                <a:ea typeface="Palatino" pitchFamily="2" charset="77"/>
              </a:rPr>
              <a:t>.</a:t>
            </a:r>
            <a:r>
              <a:rPr lang="en-US" sz="1400" dirty="0">
                <a:latin typeface="Palatino" pitchFamily="2" charset="77"/>
                <a:ea typeface="Palatino" pitchFamily="2" charset="77"/>
              </a:rPr>
              <a:t> (</a:t>
            </a:r>
            <a:r>
              <a:rPr lang="en-US" sz="1400" dirty="0" err="1">
                <a:latin typeface="Palatino" pitchFamily="2" charset="77"/>
                <a:ea typeface="Palatino" pitchFamily="2" charset="77"/>
              </a:rPr>
              <a:t>triglicéridos</a:t>
            </a:r>
            <a:r>
              <a:rPr lang="en-US" sz="1400" dirty="0">
                <a:latin typeface="Palatino" pitchFamily="2" charset="77"/>
                <a:ea typeface="Palatino" pitchFamily="2" charset="77"/>
              </a:rPr>
              <a:t> &gt; 150 mg/</a:t>
            </a:r>
            <a:r>
              <a:rPr lang="en-US" sz="1400" dirty="0" err="1">
                <a:latin typeface="Palatino" pitchFamily="2" charset="77"/>
                <a:ea typeface="Palatino" pitchFamily="2" charset="77"/>
              </a:rPr>
              <a:t>dL</a:t>
            </a:r>
            <a:r>
              <a:rPr lang="en-US" sz="1400" dirty="0">
                <a:latin typeface="Palatino" pitchFamily="2" charset="77"/>
                <a:ea typeface="Palatino" pitchFamily="2" charset="77"/>
              </a:rPr>
              <a:t> or HDL- </a:t>
            </a:r>
            <a:r>
              <a:rPr lang="en-US" sz="1400" dirty="0" err="1">
                <a:latin typeface="Palatino" pitchFamily="2" charset="77"/>
                <a:ea typeface="Palatino" pitchFamily="2" charset="77"/>
              </a:rPr>
              <a:t>colesterol</a:t>
            </a:r>
            <a:r>
              <a:rPr lang="en-US" sz="1400" dirty="0">
                <a:latin typeface="Palatino" pitchFamily="2" charset="77"/>
                <a:ea typeface="Palatino" pitchFamily="2" charset="77"/>
              </a:rPr>
              <a:t> &lt;40 mg/</a:t>
            </a:r>
            <a:r>
              <a:rPr lang="en-US" sz="1400" dirty="0" err="1">
                <a:latin typeface="Palatino" pitchFamily="2" charset="77"/>
                <a:ea typeface="Palatino" pitchFamily="2" charset="77"/>
              </a:rPr>
              <a:t>dL</a:t>
            </a:r>
            <a:r>
              <a:rPr lang="en-US" sz="1400" dirty="0">
                <a:latin typeface="Palatino" pitchFamily="2" charset="77"/>
                <a:ea typeface="Palatino" pitchFamily="2" charset="77"/>
              </a:rPr>
              <a:t> en hombres or &lt; 50 mg/</a:t>
            </a:r>
            <a:r>
              <a:rPr lang="en-US" sz="1400" dirty="0" err="1">
                <a:latin typeface="Palatino" pitchFamily="2" charset="77"/>
                <a:ea typeface="Palatino" pitchFamily="2" charset="77"/>
              </a:rPr>
              <a:t>dL</a:t>
            </a:r>
            <a:r>
              <a:rPr lang="en-US" sz="1400" dirty="0">
                <a:latin typeface="Palatino" pitchFamily="2" charset="77"/>
                <a:ea typeface="Palatino" pitchFamily="2" charset="77"/>
              </a:rPr>
              <a:t> en </a:t>
            </a:r>
            <a:r>
              <a:rPr lang="en-US" sz="1400" dirty="0" err="1">
                <a:latin typeface="Palatino" pitchFamily="2" charset="77"/>
                <a:ea typeface="Palatino" pitchFamily="2" charset="77"/>
              </a:rPr>
              <a:t>mujeres</a:t>
            </a:r>
            <a:r>
              <a:rPr lang="en-US" sz="1400" dirty="0">
                <a:latin typeface="Palatino" pitchFamily="2" charset="77"/>
                <a:ea typeface="Palatino" pitchFamily="2" charset="77"/>
              </a:rPr>
              <a:t>, o </a:t>
            </a:r>
            <a:r>
              <a:rPr lang="en-US" sz="1400" dirty="0" err="1">
                <a:latin typeface="Palatino" pitchFamily="2" charset="77"/>
                <a:ea typeface="Palatino" pitchFamily="2" charset="77"/>
              </a:rPr>
              <a:t>tratados</a:t>
            </a:r>
            <a:r>
              <a:rPr lang="en-US" sz="1400" dirty="0">
                <a:latin typeface="Palatino" pitchFamily="2" charset="77"/>
                <a:ea typeface="Palatino" pitchFamily="2" charset="77"/>
              </a:rPr>
              <a:t> </a:t>
            </a:r>
            <a:r>
              <a:rPr lang="en-US" sz="1400" dirty="0" err="1">
                <a:latin typeface="Palatino" pitchFamily="2" charset="77"/>
                <a:ea typeface="Palatino" pitchFamily="2" charset="77"/>
              </a:rPr>
              <a:t>para</a:t>
            </a:r>
            <a:r>
              <a:rPr lang="en-US" sz="1400" dirty="0">
                <a:latin typeface="Palatino" pitchFamily="2" charset="77"/>
                <a:ea typeface="Palatino" pitchFamily="2" charset="77"/>
              </a:rPr>
              <a:t> la </a:t>
            </a:r>
            <a:r>
              <a:rPr lang="en-US" sz="1400" dirty="0" err="1">
                <a:latin typeface="Palatino" pitchFamily="2" charset="77"/>
                <a:ea typeface="Palatino" pitchFamily="2" charset="77"/>
              </a:rPr>
              <a:t>dislipidemia</a:t>
            </a:r>
            <a:r>
              <a:rPr lang="en-US" sz="1400" dirty="0">
                <a:latin typeface="Palatino" pitchFamily="2" charset="77"/>
                <a:ea typeface="Palatino" pitchFamily="2" charset="77"/>
              </a:rPr>
              <a:t>)</a:t>
            </a:r>
            <a:endParaRPr lang="es-ES" sz="1400" dirty="0">
              <a:latin typeface="Palatino" pitchFamily="2" charset="77"/>
              <a:ea typeface="Palatino" pitchFamily="2" charset="77"/>
            </a:endParaRPr>
          </a:p>
          <a:p>
            <a:pPr lvl="1"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s-ES" sz="1400" dirty="0">
                <a:solidFill>
                  <a:srgbClr val="FF0000"/>
                </a:solidFill>
                <a:latin typeface="Palatino" pitchFamily="2" charset="77"/>
                <a:ea typeface="Palatino" pitchFamily="2" charset="77"/>
              </a:rPr>
              <a:t>Obesidad central. </a:t>
            </a:r>
            <a:r>
              <a:rPr lang="en-US" sz="1400" dirty="0">
                <a:latin typeface="Palatino" pitchFamily="2" charset="77"/>
                <a:ea typeface="Palatino" pitchFamily="2" charset="77"/>
              </a:rPr>
              <a:t>(</a:t>
            </a:r>
            <a:r>
              <a:rPr lang="en-US" sz="1400" dirty="0" err="1">
                <a:latin typeface="Palatino" pitchFamily="2" charset="77"/>
                <a:ea typeface="Palatino" pitchFamily="2" charset="77"/>
              </a:rPr>
              <a:t>cincunferencia</a:t>
            </a:r>
            <a:r>
              <a:rPr lang="en-US" sz="1400" dirty="0">
                <a:latin typeface="Palatino" pitchFamily="2" charset="77"/>
                <a:ea typeface="Palatino" pitchFamily="2" charset="77"/>
              </a:rPr>
              <a:t> de la </a:t>
            </a:r>
            <a:r>
              <a:rPr lang="en-US" sz="1400" dirty="0" err="1">
                <a:latin typeface="Palatino" pitchFamily="2" charset="77"/>
                <a:ea typeface="Palatino" pitchFamily="2" charset="77"/>
              </a:rPr>
              <a:t>cintura</a:t>
            </a:r>
            <a:r>
              <a:rPr lang="en-US" sz="1400" dirty="0">
                <a:latin typeface="Palatino" pitchFamily="2" charset="77"/>
                <a:ea typeface="Palatino" pitchFamily="2" charset="77"/>
              </a:rPr>
              <a:t> ≥ 102 cm en hombres and ≥ 88 cm en </a:t>
            </a:r>
            <a:r>
              <a:rPr lang="en-US" sz="1400" dirty="0" err="1">
                <a:latin typeface="Palatino" pitchFamily="2" charset="77"/>
                <a:ea typeface="Palatino" pitchFamily="2" charset="77"/>
              </a:rPr>
              <a:t>mujeres</a:t>
            </a:r>
            <a:r>
              <a:rPr lang="en-US" sz="1400" dirty="0">
                <a:latin typeface="Palatino" pitchFamily="2" charset="77"/>
                <a:ea typeface="Palatino" pitchFamily="2" charset="77"/>
              </a:rPr>
              <a:t>, </a:t>
            </a:r>
            <a:r>
              <a:rPr lang="en-US" sz="1400" dirty="0" err="1">
                <a:latin typeface="Palatino" pitchFamily="2" charset="77"/>
                <a:ea typeface="Palatino" pitchFamily="2" charset="77"/>
              </a:rPr>
              <a:t>población</a:t>
            </a:r>
            <a:r>
              <a:rPr lang="en-US" sz="1400" dirty="0">
                <a:latin typeface="Palatino" pitchFamily="2" charset="77"/>
                <a:ea typeface="Palatino" pitchFamily="2" charset="77"/>
              </a:rPr>
              <a:t> </a:t>
            </a:r>
            <a:r>
              <a:rPr lang="en-US" sz="1400" dirty="0" err="1">
                <a:latin typeface="Palatino" pitchFamily="2" charset="77"/>
                <a:ea typeface="Palatino" pitchFamily="2" charset="77"/>
              </a:rPr>
              <a:t>europea</a:t>
            </a:r>
            <a:r>
              <a:rPr lang="en-US" sz="1400" dirty="0">
                <a:latin typeface="Palatino" pitchFamily="2" charset="77"/>
                <a:ea typeface="Palatino" pitchFamily="2" charset="77"/>
              </a:rPr>
              <a:t>)</a:t>
            </a:r>
            <a:endParaRPr lang="es-ES" sz="1400" dirty="0">
              <a:latin typeface="Palatino" pitchFamily="2" charset="77"/>
              <a:ea typeface="Palatino" pitchFamily="2" charset="77"/>
            </a:endParaRPr>
          </a:p>
          <a:p>
            <a:pPr lvl="1" eaLnBrk="1" fontAlgn="auto" hangingPunct="1">
              <a:spcAft>
                <a:spcPts val="0"/>
              </a:spcAft>
              <a:defRPr/>
            </a:pPr>
            <a:endParaRPr lang="es-ES" sz="1400" dirty="0">
              <a:solidFill>
                <a:srgbClr val="595959"/>
              </a:solidFill>
              <a:latin typeface="Palatino" pitchFamily="2" charset="77"/>
              <a:ea typeface="Palatino" pitchFamily="2" charset="77"/>
            </a:endParaRPr>
          </a:p>
          <a:p>
            <a:pPr lvl="1" eaLnBrk="1" fontAlgn="auto" hangingPunct="1">
              <a:spcAft>
                <a:spcPts val="0"/>
              </a:spcAft>
              <a:defRPr/>
            </a:pPr>
            <a:endParaRPr lang="es-ES" sz="1400" dirty="0">
              <a:latin typeface="Palatino" pitchFamily="2" charset="77"/>
              <a:ea typeface="Palatino" pitchFamily="2" charset="77"/>
            </a:endParaRPr>
          </a:p>
        </p:txBody>
      </p:sp>
      <p:sp>
        <p:nvSpPr>
          <p:cNvPr id="44037" name="CuadroTexto 4">
            <a:extLst>
              <a:ext uri="{FF2B5EF4-FFF2-40B4-BE49-F238E27FC236}">
                <a16:creationId xmlns:a16="http://schemas.microsoft.com/office/drawing/2014/main" id="{C0A5A18E-C673-3B06-44A9-75C3810B36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944" y="6158155"/>
            <a:ext cx="6416272" cy="583715"/>
          </a:xfrm>
          <a:prstGeom prst="rect">
            <a:avLst/>
          </a:prstGeom>
          <a:noFill/>
          <a:ln w="9525">
            <a:noFill/>
            <a:prstDash val="dot"/>
            <a:miter lim="800000"/>
            <a:headEnd/>
            <a:tailEnd/>
          </a:ln>
        </p:spPr>
        <p:txBody>
          <a:bodyPr wrap="square" lIns="90422" tIns="45195" rIns="90422" bIns="45195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s-ES" sz="800" dirty="0">
                <a:solidFill>
                  <a:srgbClr val="000000"/>
                </a:solidFill>
                <a:latin typeface="Palatino" pitchFamily="2" charset="77"/>
                <a:ea typeface="Palatino" pitchFamily="2" charset="77"/>
              </a:rPr>
              <a:t>Alberti KGMM, Eckel RH, Grundy SM, </a:t>
            </a:r>
            <a:r>
              <a:rPr lang="en-US" altLang="es-ES" sz="800" dirty="0" err="1">
                <a:solidFill>
                  <a:srgbClr val="000000"/>
                </a:solidFill>
                <a:latin typeface="Palatino" pitchFamily="2" charset="77"/>
                <a:ea typeface="Palatino" pitchFamily="2" charset="77"/>
              </a:rPr>
              <a:t>Zimmet</a:t>
            </a:r>
            <a:r>
              <a:rPr lang="en-US" altLang="es-ES" sz="800" dirty="0">
                <a:solidFill>
                  <a:srgbClr val="000000"/>
                </a:solidFill>
                <a:latin typeface="Palatino" pitchFamily="2" charset="77"/>
                <a:ea typeface="Palatino" pitchFamily="2" charset="77"/>
              </a:rPr>
              <a:t> PZ, </a:t>
            </a:r>
            <a:r>
              <a:rPr lang="en-US" altLang="es-ES" sz="800" dirty="0" err="1">
                <a:solidFill>
                  <a:srgbClr val="000000"/>
                </a:solidFill>
                <a:latin typeface="Palatino" pitchFamily="2" charset="77"/>
                <a:ea typeface="Palatino" pitchFamily="2" charset="77"/>
              </a:rPr>
              <a:t>Cleeman</a:t>
            </a:r>
            <a:r>
              <a:rPr lang="en-US" altLang="es-ES" sz="800" dirty="0">
                <a:solidFill>
                  <a:srgbClr val="000000"/>
                </a:solidFill>
                <a:latin typeface="Palatino" pitchFamily="2" charset="77"/>
                <a:ea typeface="Palatino" pitchFamily="2" charset="77"/>
              </a:rPr>
              <a:t> JI, Donato KA, et al. Harmonizing the metabolic syndrome: a joint interim statement of the International Diabetes Federation Task Force on Epidemiology and Prevention; National Heart, Lung, and Blood Institute; American Heart Association; World Heart Federation; International Atherosclerosis Society; and International Association for the Study of Obesity. Circulation. 2009. pp. 1640–5. </a:t>
            </a:r>
            <a:endParaRPr lang="es-ES" altLang="es-ES" sz="800" dirty="0">
              <a:solidFill>
                <a:srgbClr val="000000"/>
              </a:solidFill>
              <a:latin typeface="Palatino" pitchFamily="2" charset="77"/>
              <a:ea typeface="Palatino" pitchFamily="2" charset="77"/>
            </a:endParaRPr>
          </a:p>
        </p:txBody>
      </p:sp>
      <p:pic>
        <p:nvPicPr>
          <p:cNvPr id="44039" name="Imagen 3">
            <a:extLst>
              <a:ext uri="{FF2B5EF4-FFF2-40B4-BE49-F238E27FC236}">
                <a16:creationId xmlns:a16="http://schemas.microsoft.com/office/drawing/2014/main" id="{1EA9348B-F61C-FBBC-C8A1-6DED9A3AFEA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2994" y="1797060"/>
            <a:ext cx="1286278" cy="5579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478B9415-1612-59B6-CEF4-5EB5747663C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</p:spPr>
      </p:pic>
      <p:sp>
        <p:nvSpPr>
          <p:cNvPr id="5" name="3 CuadroTexto">
            <a:extLst>
              <a:ext uri="{FF2B5EF4-FFF2-40B4-BE49-F238E27FC236}">
                <a16:creationId xmlns:a16="http://schemas.microsoft.com/office/drawing/2014/main" id="{D7971F91-A7AD-B756-CD54-D3D7673CB4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514" y="141742"/>
            <a:ext cx="5184638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400" b="1" dirty="0">
                <a:solidFill>
                  <a:srgbClr val="FF0100"/>
                </a:solidFill>
                <a:latin typeface="Palatino" pitchFamily="2" charset="77"/>
                <a:ea typeface="Palatino" pitchFamily="2" charset="77"/>
              </a:rPr>
              <a:t>08.</a:t>
            </a:r>
            <a:r>
              <a:rPr lang="es-ES" altLang="es-ES" sz="1400" b="1" dirty="0">
                <a:solidFill>
                  <a:schemeClr val="bg1"/>
                </a:solidFill>
                <a:latin typeface="Palatino" pitchFamily="2" charset="77"/>
                <a:ea typeface="Palatino" pitchFamily="2" charset="77"/>
              </a:rPr>
              <a:t> Síndrome Metabólico (SM)</a:t>
            </a:r>
          </a:p>
        </p:txBody>
      </p:sp>
      <p:sp>
        <p:nvSpPr>
          <p:cNvPr id="9" name="Título 1">
            <a:extLst>
              <a:ext uri="{FF2B5EF4-FFF2-40B4-BE49-F238E27FC236}">
                <a16:creationId xmlns:a16="http://schemas.microsoft.com/office/drawing/2014/main" id="{AE512B74-9F78-64A9-C848-CC57D34E30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8932" y="1056592"/>
            <a:ext cx="3754760" cy="1111250"/>
          </a:xfrm>
        </p:spPr>
        <p:txBody>
          <a:bodyPr/>
          <a:lstStyle/>
          <a:p>
            <a:pPr algn="l" eaLnBrk="1" hangingPunct="1"/>
            <a:r>
              <a:rPr lang="es-ES" altLang="es-ES" sz="2000" b="1" dirty="0">
                <a:solidFill>
                  <a:srgbClr val="FF0000"/>
                </a:solidFill>
                <a:latin typeface="Palatino" pitchFamily="2" charset="77"/>
                <a:ea typeface="Palatino" pitchFamily="2" charset="77"/>
              </a:rPr>
              <a:t>SÍNDROME METABÓLICO(SM)</a:t>
            </a:r>
          </a:p>
        </p:txBody>
      </p:sp>
      <p:pic>
        <p:nvPicPr>
          <p:cNvPr id="10" name="Imagen 7">
            <a:extLst>
              <a:ext uri="{FF2B5EF4-FFF2-40B4-BE49-F238E27FC236}">
                <a16:creationId xmlns:a16="http://schemas.microsoft.com/office/drawing/2014/main" id="{67E61D22-F15E-94EF-1385-082AEDF3015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78"/>
          <a:stretch>
            <a:fillRect/>
          </a:stretch>
        </p:blipFill>
        <p:spPr bwMode="auto">
          <a:xfrm>
            <a:off x="7020272" y="2679662"/>
            <a:ext cx="1695261" cy="26642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5">
            <a:extLst>
              <a:ext uri="{FF2B5EF4-FFF2-40B4-BE49-F238E27FC236}">
                <a16:creationId xmlns:a16="http://schemas.microsoft.com/office/drawing/2014/main" id="{60D37117-2E44-A720-C565-243B5D401A63}"/>
              </a:ext>
            </a:extLst>
          </p:cNvPr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589" y="737805"/>
            <a:ext cx="7857683" cy="58994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6A41028D-7389-6F94-7D02-B4E33D857A4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</p:spPr>
      </p:pic>
      <p:sp>
        <p:nvSpPr>
          <p:cNvPr id="4" name="3 CuadroTexto">
            <a:extLst>
              <a:ext uri="{FF2B5EF4-FFF2-40B4-BE49-F238E27FC236}">
                <a16:creationId xmlns:a16="http://schemas.microsoft.com/office/drawing/2014/main" id="{92ED4A76-C8D6-11C8-09E7-1BA653479D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514" y="141742"/>
            <a:ext cx="5184638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400" b="1" dirty="0">
                <a:solidFill>
                  <a:srgbClr val="FF0100"/>
                </a:solidFill>
                <a:latin typeface="Palatino" pitchFamily="2" charset="77"/>
                <a:ea typeface="Palatino" pitchFamily="2" charset="77"/>
              </a:rPr>
              <a:t>09.</a:t>
            </a:r>
            <a:r>
              <a:rPr lang="es-ES" altLang="es-ES" sz="1400" b="1" dirty="0">
                <a:solidFill>
                  <a:schemeClr val="bg1"/>
                </a:solidFill>
                <a:latin typeface="Palatino" pitchFamily="2" charset="77"/>
                <a:ea typeface="Palatino" pitchFamily="2" charset="77"/>
              </a:rPr>
              <a:t> Enfermedad Periodontal y Diabetes Mellitus</a:t>
            </a:r>
          </a:p>
        </p:txBody>
      </p:sp>
    </p:spTree>
  </p:cSld>
  <p:clrMapOvr>
    <a:masterClrMapping/>
  </p:clrMapOvr>
  <p:transition spd="slow">
    <p:circle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482" name="Text Box 2">
            <a:extLst>
              <a:ext uri="{FF2B5EF4-FFF2-40B4-BE49-F238E27FC236}">
                <a16:creationId xmlns:a16="http://schemas.microsoft.com/office/drawing/2014/main" id="{DBC81E1C-4D2C-5086-8081-D72401A1D5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59832" y="1580216"/>
            <a:ext cx="2756028" cy="14771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91260" tIns="45624" rIns="91260" bIns="45624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2000" b="1" dirty="0">
                <a:latin typeface="Palatino" pitchFamily="2" charset="77"/>
                <a:ea typeface="Palatino" pitchFamily="2" charset="77"/>
                <a:cs typeface="+mn-cs"/>
              </a:rPr>
              <a:t>CONCEPTO</a:t>
            </a:r>
            <a:br>
              <a:rPr lang="es-ES_tradnl" sz="1400" dirty="0">
                <a:effectLst>
                  <a:outerShdw blurRad="38100" dist="38100" dir="2700000" algn="tl">
                    <a:srgbClr val="000000"/>
                  </a:outerShdw>
                </a:effectLst>
                <a:latin typeface="Palatino" pitchFamily="2" charset="77"/>
                <a:ea typeface="Palatino" pitchFamily="2" charset="77"/>
                <a:cs typeface="+mn-cs"/>
              </a:rPr>
            </a:br>
            <a:endParaRPr lang="es-ES_tradnl" sz="1400" dirty="0">
              <a:effectLst>
                <a:outerShdw blurRad="38100" dist="38100" dir="2700000" algn="tl">
                  <a:srgbClr val="000000"/>
                </a:outerShdw>
              </a:effectLst>
              <a:latin typeface="Palatino" pitchFamily="2" charset="77"/>
              <a:ea typeface="Palatino" pitchFamily="2" charset="77"/>
              <a:cs typeface="+mn-cs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1400" dirty="0">
                <a:latin typeface="Palatino" pitchFamily="2" charset="77"/>
                <a:ea typeface="Palatino" pitchFamily="2" charset="77"/>
                <a:cs typeface="+mn-cs"/>
              </a:rPr>
              <a:t>Enfermedad metabólica crónica de base genética, ocasionada por una deficiencia total o parcial de insulina que conduce a</a:t>
            </a:r>
            <a:endParaRPr lang="es-ES" sz="1400" dirty="0">
              <a:latin typeface="Palatino" pitchFamily="2" charset="77"/>
              <a:ea typeface="Palatino" pitchFamily="2" charset="77"/>
              <a:cs typeface="+mn-cs"/>
            </a:endParaRPr>
          </a:p>
        </p:txBody>
      </p:sp>
      <p:sp>
        <p:nvSpPr>
          <p:cNvPr id="48131" name="Text Box 6">
            <a:extLst>
              <a:ext uri="{FF2B5EF4-FFF2-40B4-BE49-F238E27FC236}">
                <a16:creationId xmlns:a16="http://schemas.microsoft.com/office/drawing/2014/main" id="{86009053-28B3-9B81-4299-126A9F1A96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99792" y="4261260"/>
            <a:ext cx="3565036" cy="10154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260" tIns="45624" rIns="91260" bIns="45624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" altLang="es-ES" sz="2000" b="1" dirty="0">
                <a:solidFill>
                  <a:srgbClr val="FF0000"/>
                </a:solidFill>
                <a:latin typeface="Palatino" pitchFamily="2" charset="77"/>
                <a:ea typeface="Palatino" pitchFamily="2" charset="77"/>
              </a:rPr>
              <a:t>Síndrome clínico-metabólico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s-ES" altLang="es-ES" sz="2000" b="1" dirty="0">
              <a:solidFill>
                <a:srgbClr val="FF0000"/>
              </a:solidFill>
              <a:latin typeface="Palatino" pitchFamily="2" charset="77"/>
              <a:ea typeface="Palatino" pitchFamily="2" charset="77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" altLang="es-ES" sz="2000" b="1" dirty="0">
                <a:solidFill>
                  <a:srgbClr val="FF0000"/>
                </a:solidFill>
                <a:latin typeface="Palatino" pitchFamily="2" charset="77"/>
                <a:ea typeface="Palatino" pitchFamily="2" charset="77"/>
              </a:rPr>
              <a:t>Síndrome vascular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F811838D-6D6C-CC05-5B43-7AE942FCB59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</p:spPr>
      </p:pic>
      <p:sp>
        <p:nvSpPr>
          <p:cNvPr id="4" name="3 CuadroTexto">
            <a:extLst>
              <a:ext uri="{FF2B5EF4-FFF2-40B4-BE49-F238E27FC236}">
                <a16:creationId xmlns:a16="http://schemas.microsoft.com/office/drawing/2014/main" id="{B464BB71-25D9-C81E-45A9-7223A7C83A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514" y="141742"/>
            <a:ext cx="5184638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400" b="1" dirty="0">
                <a:solidFill>
                  <a:srgbClr val="FF0100"/>
                </a:solidFill>
                <a:latin typeface="Palatino" pitchFamily="2" charset="77"/>
                <a:ea typeface="Palatino" pitchFamily="2" charset="77"/>
              </a:rPr>
              <a:t>09.</a:t>
            </a:r>
            <a:r>
              <a:rPr lang="es-ES" altLang="es-ES" sz="1400" b="1" dirty="0">
                <a:solidFill>
                  <a:schemeClr val="bg1"/>
                </a:solidFill>
                <a:latin typeface="Palatino" pitchFamily="2" charset="77"/>
                <a:ea typeface="Palatino" pitchFamily="2" charset="77"/>
              </a:rPr>
              <a:t> Enfermedad Periodontal y Diabetes Mellitus</a:t>
            </a:r>
          </a:p>
        </p:txBody>
      </p:sp>
      <p:sp>
        <p:nvSpPr>
          <p:cNvPr id="5" name="1 Flecha abajo">
            <a:extLst>
              <a:ext uri="{FF2B5EF4-FFF2-40B4-BE49-F238E27FC236}">
                <a16:creationId xmlns:a16="http://schemas.microsoft.com/office/drawing/2014/main" id="{71962925-7502-ECF4-4B3B-A966F054812C}"/>
              </a:ext>
            </a:extLst>
          </p:cNvPr>
          <p:cNvSpPr/>
          <p:nvPr/>
        </p:nvSpPr>
        <p:spPr>
          <a:xfrm>
            <a:off x="4301321" y="3473453"/>
            <a:ext cx="273050" cy="374972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7493" tIns="28745" rIns="57493" bIns="28745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88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88482" grpId="0" autoUpdateAnimBg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B7D4E16F-6309-BB8E-9850-379930C0BBA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</p:spPr>
      </p:pic>
      <p:sp>
        <p:nvSpPr>
          <p:cNvPr id="11" name="CuadroTexto 10">
            <a:extLst>
              <a:ext uri="{FF2B5EF4-FFF2-40B4-BE49-F238E27FC236}">
                <a16:creationId xmlns:a16="http://schemas.microsoft.com/office/drawing/2014/main" id="{43A49F6B-0437-0882-6C3B-33DC4724ACDA}"/>
              </a:ext>
            </a:extLst>
          </p:cNvPr>
          <p:cNvSpPr txBox="1"/>
          <p:nvPr/>
        </p:nvSpPr>
        <p:spPr>
          <a:xfrm rot="5400000">
            <a:off x="3015980" y="-1447179"/>
            <a:ext cx="545932" cy="534659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vert270" lIns="56966" tIns="28479" rIns="56966" bIns="28479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800" dirty="0">
                <a:solidFill>
                  <a:srgbClr val="FF0000"/>
                </a:solidFill>
                <a:latin typeface="Palatino" pitchFamily="2" charset="77"/>
                <a:ea typeface="Palatino" pitchFamily="2" charset="77"/>
              </a:rPr>
              <a:t>Manifestaciones Orales</a:t>
            </a:r>
          </a:p>
        </p:txBody>
      </p:sp>
      <p:pic>
        <p:nvPicPr>
          <p:cNvPr id="50187" name="Imagen 3">
            <a:extLst>
              <a:ext uri="{FF2B5EF4-FFF2-40B4-BE49-F238E27FC236}">
                <a16:creationId xmlns:a16="http://schemas.microsoft.com/office/drawing/2014/main" id="{07DAEA41-3F9D-4A0A-404F-9585529229E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947" b="5446"/>
          <a:stretch/>
        </p:blipFill>
        <p:spPr bwMode="auto">
          <a:xfrm>
            <a:off x="6372564" y="4128570"/>
            <a:ext cx="2016224" cy="10801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188" name="Picture 6">
            <a:extLst>
              <a:ext uri="{FF2B5EF4-FFF2-40B4-BE49-F238E27FC236}">
                <a16:creationId xmlns:a16="http://schemas.microsoft.com/office/drawing/2014/main" id="{54683819-F5A9-F012-DB33-C449F0AFE36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11" t="36895" r="7344" b="33942"/>
          <a:stretch/>
        </p:blipFill>
        <p:spPr bwMode="auto">
          <a:xfrm>
            <a:off x="6876620" y="1548082"/>
            <a:ext cx="1512168" cy="13625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3 CuadroTexto">
            <a:extLst>
              <a:ext uri="{FF2B5EF4-FFF2-40B4-BE49-F238E27FC236}">
                <a16:creationId xmlns:a16="http://schemas.microsoft.com/office/drawing/2014/main" id="{F2E989FD-CB86-1443-7C04-8938E67D80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514" y="141742"/>
            <a:ext cx="5184638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400" b="1" dirty="0">
                <a:solidFill>
                  <a:srgbClr val="FF0100"/>
                </a:solidFill>
                <a:latin typeface="Palatino" pitchFamily="2" charset="77"/>
                <a:ea typeface="Palatino" pitchFamily="2" charset="77"/>
              </a:rPr>
              <a:t>10.</a:t>
            </a:r>
            <a:r>
              <a:rPr lang="es-ES" altLang="es-ES" sz="1400" b="1" dirty="0">
                <a:solidFill>
                  <a:schemeClr val="bg1"/>
                </a:solidFill>
                <a:latin typeface="Palatino" pitchFamily="2" charset="77"/>
                <a:ea typeface="Palatino" pitchFamily="2" charset="77"/>
              </a:rPr>
              <a:t> Diabetes Mellitus (DM)</a:t>
            </a:r>
          </a:p>
        </p:txBody>
      </p:sp>
      <p:sp>
        <p:nvSpPr>
          <p:cNvPr id="6" name="Text Box 2">
            <a:extLst>
              <a:ext uri="{FF2B5EF4-FFF2-40B4-BE49-F238E27FC236}">
                <a16:creationId xmlns:a16="http://schemas.microsoft.com/office/drawing/2014/main" id="{80D185AC-F9A0-D7B5-A8BE-6F4F683523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560" y="1821300"/>
            <a:ext cx="6445079" cy="5230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91260" tIns="45624" rIns="91260" bIns="45624">
            <a:spAutoFit/>
          </a:bodyPr>
          <a:lstStyle/>
          <a:p>
            <a:pPr marL="285750" indent="-28575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Font typeface="Arial" panose="020B0604020202020204" pitchFamily="34" charset="0"/>
              <a:buChar char="•"/>
              <a:defRPr/>
            </a:pPr>
            <a:r>
              <a:rPr lang="es-ES_tradnl" sz="1400" dirty="0">
                <a:latin typeface="Palatino" pitchFamily="2" charset="77"/>
                <a:ea typeface="Palatino" pitchFamily="2" charset="77"/>
                <a:cs typeface="+mn-cs"/>
              </a:rPr>
              <a:t>Menor incidencia (- Ingesta azúcares simples)</a:t>
            </a:r>
          </a:p>
          <a:p>
            <a:pPr marL="285750" indent="-28575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Font typeface="Arial" panose="020B0604020202020204" pitchFamily="34" charset="0"/>
              <a:buChar char="•"/>
              <a:defRPr/>
            </a:pPr>
            <a:r>
              <a:rPr lang="es-ES_tradnl" sz="1400" dirty="0">
                <a:latin typeface="Palatino" pitchFamily="2" charset="77"/>
                <a:ea typeface="Palatino" pitchFamily="2" charset="77"/>
                <a:cs typeface="+mn-cs"/>
              </a:rPr>
              <a:t>Sobre todo: Bien controlado y buen régimen dietético</a:t>
            </a:r>
            <a:endParaRPr lang="es-ES" sz="1400" dirty="0">
              <a:latin typeface="Palatino" pitchFamily="2" charset="77"/>
              <a:ea typeface="Palatino" pitchFamily="2" charset="77"/>
              <a:cs typeface="+mn-cs"/>
            </a:endParaRPr>
          </a:p>
        </p:txBody>
      </p:sp>
      <p:sp>
        <p:nvSpPr>
          <p:cNvPr id="7" name="Text Box 2">
            <a:extLst>
              <a:ext uri="{FF2B5EF4-FFF2-40B4-BE49-F238E27FC236}">
                <a16:creationId xmlns:a16="http://schemas.microsoft.com/office/drawing/2014/main" id="{62FE44FA-0318-BE7E-803B-FDD012F775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9119" y="1499085"/>
            <a:ext cx="1786640" cy="3131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91260" tIns="45624" rIns="91260" bIns="45624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defRPr/>
            </a:pPr>
            <a:r>
              <a:rPr lang="es-ES_tradnl" sz="1400" b="1" dirty="0">
                <a:latin typeface="Palatino" pitchFamily="2" charset="77"/>
                <a:ea typeface="Palatino" pitchFamily="2" charset="77"/>
                <a:cs typeface="+mn-cs"/>
              </a:rPr>
              <a:t>Caries</a:t>
            </a:r>
            <a:endParaRPr lang="es-ES" sz="1400" b="1" dirty="0">
              <a:latin typeface="Palatino" pitchFamily="2" charset="77"/>
              <a:ea typeface="Palatino" pitchFamily="2" charset="77"/>
              <a:cs typeface="+mn-cs"/>
            </a:endParaRPr>
          </a:p>
        </p:txBody>
      </p:sp>
      <p:sp>
        <p:nvSpPr>
          <p:cNvPr id="8" name="Text Box 2">
            <a:extLst>
              <a:ext uri="{FF2B5EF4-FFF2-40B4-BE49-F238E27FC236}">
                <a16:creationId xmlns:a16="http://schemas.microsoft.com/office/drawing/2014/main" id="{F4CFC50F-7968-DFFA-ADC1-2D170896CD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560" y="2759327"/>
            <a:ext cx="6805120" cy="5230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91260" tIns="45624" rIns="91260" bIns="45624">
            <a:spAutoFit/>
          </a:bodyPr>
          <a:lstStyle/>
          <a:p>
            <a:pPr marL="285750" indent="-28575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Font typeface="Arial" panose="020B0604020202020204" pitchFamily="34" charset="0"/>
              <a:buChar char="•"/>
              <a:defRPr/>
            </a:pPr>
            <a:r>
              <a:rPr lang="es-ES_tradnl" sz="1400" dirty="0">
                <a:latin typeface="Palatino" pitchFamily="2" charset="77"/>
                <a:ea typeface="Palatino" pitchFamily="2" charset="77"/>
                <a:cs typeface="+mn-cs"/>
              </a:rPr>
              <a:t>Aceleración como enlentecimiento del desarrollo dental</a:t>
            </a:r>
          </a:p>
          <a:p>
            <a:pPr marL="285750" indent="-28575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Font typeface="Arial" panose="020B0604020202020204" pitchFamily="34" charset="0"/>
              <a:buChar char="•"/>
              <a:defRPr/>
            </a:pPr>
            <a:r>
              <a:rPr lang="es-ES_tradnl" sz="1400" dirty="0">
                <a:latin typeface="Palatino" pitchFamily="2" charset="77"/>
                <a:ea typeface="Palatino" pitchFamily="2" charset="77"/>
                <a:cs typeface="+mn-cs"/>
              </a:rPr>
              <a:t>+ Incidencia paladar hundido en neonatos de DM gestacional mal </a:t>
            </a:r>
            <a:r>
              <a:rPr lang="es-ES_tradnl" sz="1400" dirty="0" err="1">
                <a:latin typeface="Palatino" pitchFamily="2" charset="77"/>
                <a:ea typeface="Palatino" pitchFamily="2" charset="77"/>
                <a:cs typeface="+mn-cs"/>
              </a:rPr>
              <a:t>contolado</a:t>
            </a:r>
            <a:endParaRPr lang="es-ES" sz="1400" dirty="0">
              <a:latin typeface="Palatino" pitchFamily="2" charset="77"/>
              <a:ea typeface="Palatino" pitchFamily="2" charset="77"/>
              <a:cs typeface="+mn-cs"/>
            </a:endParaRPr>
          </a:p>
        </p:txBody>
      </p:sp>
      <p:sp>
        <p:nvSpPr>
          <p:cNvPr id="9" name="Text Box 2">
            <a:extLst>
              <a:ext uri="{FF2B5EF4-FFF2-40B4-BE49-F238E27FC236}">
                <a16:creationId xmlns:a16="http://schemas.microsoft.com/office/drawing/2014/main" id="{3D18A0D6-A421-0093-D52E-E7936F1C34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9118" y="2437112"/>
            <a:ext cx="3753297" cy="3075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91260" tIns="45624" rIns="91260" bIns="45624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defRPr/>
            </a:pPr>
            <a:r>
              <a:rPr lang="es-ES_tradnl" sz="1400" b="1" dirty="0">
                <a:latin typeface="Palatino" pitchFamily="2" charset="77"/>
                <a:ea typeface="Palatino" pitchFamily="2" charset="77"/>
                <a:cs typeface="+mn-cs"/>
              </a:rPr>
              <a:t>Defectos en el desarrollo dental</a:t>
            </a:r>
            <a:endParaRPr lang="es-ES" sz="1400" b="1" dirty="0">
              <a:latin typeface="Palatino" pitchFamily="2" charset="77"/>
              <a:ea typeface="Palatino" pitchFamily="2" charset="77"/>
              <a:cs typeface="+mn-cs"/>
            </a:endParaRPr>
          </a:p>
        </p:txBody>
      </p:sp>
      <p:sp>
        <p:nvSpPr>
          <p:cNvPr id="10" name="Text Box 2">
            <a:extLst>
              <a:ext uri="{FF2B5EF4-FFF2-40B4-BE49-F238E27FC236}">
                <a16:creationId xmlns:a16="http://schemas.microsoft.com/office/drawing/2014/main" id="{D3EE26BA-94F0-8AAF-E72A-F6CAB50E95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560" y="3608520"/>
            <a:ext cx="7021144" cy="5230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91260" tIns="45624" rIns="91260" bIns="45624">
            <a:spAutoFit/>
          </a:bodyPr>
          <a:lstStyle/>
          <a:p>
            <a:pPr marL="285750" indent="-28575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Font typeface="Arial" panose="020B0604020202020204" pitchFamily="34" charset="0"/>
              <a:buChar char="•"/>
              <a:defRPr/>
            </a:pPr>
            <a:r>
              <a:rPr lang="es-ES_tradnl" sz="1400" dirty="0">
                <a:latin typeface="Palatino" pitchFamily="2" charset="77"/>
                <a:ea typeface="Palatino" pitchFamily="2" charset="77"/>
                <a:cs typeface="+mn-cs"/>
              </a:rPr>
              <a:t>Relacionado con varias alteraciones (alteración flora bacteriana, deshidratación, neuropatía autonómica)</a:t>
            </a:r>
            <a:endParaRPr lang="es-ES" sz="1400" dirty="0">
              <a:latin typeface="Palatino" pitchFamily="2" charset="77"/>
              <a:ea typeface="Palatino" pitchFamily="2" charset="77"/>
              <a:cs typeface="+mn-cs"/>
            </a:endParaRPr>
          </a:p>
        </p:txBody>
      </p:sp>
      <p:sp>
        <p:nvSpPr>
          <p:cNvPr id="13" name="Text Box 2">
            <a:extLst>
              <a:ext uri="{FF2B5EF4-FFF2-40B4-BE49-F238E27FC236}">
                <a16:creationId xmlns:a16="http://schemas.microsoft.com/office/drawing/2014/main" id="{2FA1BF15-11B2-8EF1-9075-7C5EED3DBA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9118" y="3286305"/>
            <a:ext cx="3753297" cy="3075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91260" tIns="45624" rIns="91260" bIns="45624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defRPr/>
            </a:pPr>
            <a:r>
              <a:rPr lang="es-ES_tradnl" sz="1400" b="1" dirty="0">
                <a:latin typeface="Palatino" pitchFamily="2" charset="77"/>
                <a:ea typeface="Palatino" pitchFamily="2" charset="77"/>
                <a:cs typeface="+mn-cs"/>
              </a:rPr>
              <a:t>Xerostomía</a:t>
            </a:r>
            <a:endParaRPr lang="es-ES" sz="1400" b="1" dirty="0">
              <a:latin typeface="Palatino" pitchFamily="2" charset="77"/>
              <a:ea typeface="Palatino" pitchFamily="2" charset="77"/>
              <a:cs typeface="+mn-cs"/>
            </a:endParaRPr>
          </a:p>
        </p:txBody>
      </p:sp>
      <p:sp>
        <p:nvSpPr>
          <p:cNvPr id="14" name="Text Box 2">
            <a:extLst>
              <a:ext uri="{FF2B5EF4-FFF2-40B4-BE49-F238E27FC236}">
                <a16:creationId xmlns:a16="http://schemas.microsoft.com/office/drawing/2014/main" id="{7B6BF910-3A58-4789-1F43-4770F72B92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560" y="4468393"/>
            <a:ext cx="7021144" cy="5230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91260" tIns="45624" rIns="91260" bIns="45624">
            <a:spAutoFit/>
          </a:bodyPr>
          <a:lstStyle/>
          <a:p>
            <a:pPr marL="285750" indent="-28575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Font typeface="Arial" panose="020B0604020202020204" pitchFamily="34" charset="0"/>
              <a:buChar char="•"/>
              <a:defRPr/>
            </a:pPr>
            <a:r>
              <a:rPr lang="es-ES_tradnl" sz="1400" dirty="0">
                <a:latin typeface="Palatino" pitchFamily="2" charset="77"/>
                <a:ea typeface="Palatino" pitchFamily="2" charset="77"/>
                <a:cs typeface="+mn-cs"/>
              </a:rPr>
              <a:t>Reducción de flujo de saliva</a:t>
            </a:r>
          </a:p>
          <a:p>
            <a:pPr marL="285750" indent="-28575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Font typeface="Arial" panose="020B0604020202020204" pitchFamily="34" charset="0"/>
              <a:buChar char="•"/>
              <a:defRPr/>
            </a:pPr>
            <a:r>
              <a:rPr lang="es-ES_tradnl" sz="1400" dirty="0">
                <a:latin typeface="Palatino" pitchFamily="2" charset="77"/>
                <a:ea typeface="Palatino" pitchFamily="2" charset="77"/>
                <a:cs typeface="+mn-cs"/>
              </a:rPr>
              <a:t>Sensación de ardor en la lengua</a:t>
            </a:r>
            <a:endParaRPr lang="es-ES" sz="1400" dirty="0">
              <a:latin typeface="Palatino" pitchFamily="2" charset="77"/>
              <a:ea typeface="Palatino" pitchFamily="2" charset="77"/>
              <a:cs typeface="+mn-cs"/>
            </a:endParaRPr>
          </a:p>
        </p:txBody>
      </p:sp>
      <p:sp>
        <p:nvSpPr>
          <p:cNvPr id="16" name="Text Box 2">
            <a:extLst>
              <a:ext uri="{FF2B5EF4-FFF2-40B4-BE49-F238E27FC236}">
                <a16:creationId xmlns:a16="http://schemas.microsoft.com/office/drawing/2014/main" id="{236B75A9-08F8-506F-25D5-6AC73DA137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9118" y="4146178"/>
            <a:ext cx="3753297" cy="3075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91260" tIns="45624" rIns="91260" bIns="45624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defRPr/>
            </a:pPr>
            <a:r>
              <a:rPr lang="es-ES_tradnl" sz="1400" b="1" dirty="0">
                <a:latin typeface="Palatino" pitchFamily="2" charset="77"/>
                <a:ea typeface="Palatino" pitchFamily="2" charset="77"/>
                <a:cs typeface="+mn-cs"/>
              </a:rPr>
              <a:t>Infecciones micóticas</a:t>
            </a:r>
            <a:endParaRPr lang="es-ES" sz="1400" b="1" dirty="0">
              <a:latin typeface="Palatino" pitchFamily="2" charset="77"/>
              <a:ea typeface="Palatino" pitchFamily="2" charset="77"/>
              <a:cs typeface="+mn-cs"/>
            </a:endParaRPr>
          </a:p>
        </p:txBody>
      </p:sp>
      <p:sp>
        <p:nvSpPr>
          <p:cNvPr id="17" name="Text Box 2">
            <a:extLst>
              <a:ext uri="{FF2B5EF4-FFF2-40B4-BE49-F238E27FC236}">
                <a16:creationId xmlns:a16="http://schemas.microsoft.com/office/drawing/2014/main" id="{BDA8D57B-361B-C0A6-C02C-CBFD4505C7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560" y="5377115"/>
            <a:ext cx="7885240" cy="3075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91260" tIns="45624" rIns="91260" bIns="45624">
            <a:spAutoFit/>
          </a:bodyPr>
          <a:lstStyle/>
          <a:p>
            <a:pPr marL="285750" indent="-28575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Font typeface="Arial" panose="020B0604020202020204" pitchFamily="34" charset="0"/>
              <a:buChar char="•"/>
              <a:defRPr/>
            </a:pPr>
            <a:r>
              <a:rPr lang="es-ES_tradnl" sz="1400" dirty="0">
                <a:latin typeface="Palatino" pitchFamily="2" charset="77"/>
                <a:ea typeface="Palatino" pitchFamily="2" charset="77"/>
                <a:cs typeface="+mn-cs"/>
              </a:rPr>
              <a:t>Hipoglucemiantes </a:t>
            </a:r>
            <a:r>
              <a:rPr lang="es-ES_tradnl" sz="1400" dirty="0">
                <a:latin typeface="Palatino" pitchFamily="2" charset="77"/>
                <a:ea typeface="Palatino" pitchFamily="2" charset="77"/>
              </a:rPr>
              <a:t>-</a:t>
            </a:r>
            <a:r>
              <a:rPr lang="es-ES_tradnl" sz="1400" dirty="0">
                <a:latin typeface="Palatino" pitchFamily="2" charset="77"/>
                <a:ea typeface="Palatino" pitchFamily="2" charset="77"/>
                <a:cs typeface="+mn-cs"/>
              </a:rPr>
              <a:t> </a:t>
            </a:r>
            <a:r>
              <a:rPr lang="es-ES_tradnl" sz="1400" dirty="0" err="1">
                <a:latin typeface="Palatino" pitchFamily="2" charset="77"/>
                <a:ea typeface="Palatino" pitchFamily="2" charset="77"/>
                <a:cs typeface="+mn-cs"/>
              </a:rPr>
              <a:t>Xerostomia</a:t>
            </a:r>
            <a:r>
              <a:rPr lang="es-ES_tradnl" sz="1400" dirty="0">
                <a:latin typeface="Palatino" pitchFamily="2" charset="77"/>
                <a:ea typeface="Palatino" pitchFamily="2" charset="77"/>
                <a:cs typeface="+mn-cs"/>
              </a:rPr>
              <a:t> – Predispone infecciones oportunistas (Cándida </a:t>
            </a:r>
            <a:r>
              <a:rPr lang="es-ES_tradnl" sz="1400" dirty="0" err="1">
                <a:latin typeface="Palatino" pitchFamily="2" charset="77"/>
                <a:ea typeface="Palatino" pitchFamily="2" charset="77"/>
                <a:cs typeface="+mn-cs"/>
              </a:rPr>
              <a:t>albicans</a:t>
            </a:r>
            <a:r>
              <a:rPr lang="es-ES_tradnl" sz="1400" dirty="0">
                <a:latin typeface="Palatino" pitchFamily="2" charset="77"/>
                <a:ea typeface="Palatino" pitchFamily="2" charset="77"/>
                <a:cs typeface="+mn-cs"/>
              </a:rPr>
              <a:t>)</a:t>
            </a:r>
            <a:endParaRPr lang="es-ES" sz="1400" dirty="0">
              <a:latin typeface="Palatino" pitchFamily="2" charset="77"/>
              <a:ea typeface="Palatino" pitchFamily="2" charset="77"/>
              <a:cs typeface="+mn-cs"/>
            </a:endParaRPr>
          </a:p>
        </p:txBody>
      </p:sp>
      <p:sp>
        <p:nvSpPr>
          <p:cNvPr id="18" name="Text Box 2">
            <a:extLst>
              <a:ext uri="{FF2B5EF4-FFF2-40B4-BE49-F238E27FC236}">
                <a16:creationId xmlns:a16="http://schemas.microsoft.com/office/drawing/2014/main" id="{C9A7B6F8-8D6F-D218-8871-78EA0F78F4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9118" y="5054900"/>
            <a:ext cx="3753297" cy="3075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91260" tIns="45624" rIns="91260" bIns="45624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defRPr/>
            </a:pPr>
            <a:r>
              <a:rPr lang="es-ES_tradnl" sz="1400" b="1" dirty="0">
                <a:latin typeface="Palatino" pitchFamily="2" charset="77"/>
                <a:ea typeface="Palatino" pitchFamily="2" charset="77"/>
                <a:cs typeface="+mn-cs"/>
              </a:rPr>
              <a:t>Fármacos</a:t>
            </a:r>
            <a:endParaRPr lang="es-ES" sz="1400" b="1" dirty="0">
              <a:latin typeface="Palatino" pitchFamily="2" charset="77"/>
              <a:ea typeface="Palatino" pitchFamily="2" charset="77"/>
              <a:cs typeface="+mn-cs"/>
            </a:endParaRPr>
          </a:p>
        </p:txBody>
      </p:sp>
      <p:sp>
        <p:nvSpPr>
          <p:cNvPr id="19" name="Text Box 2">
            <a:extLst>
              <a:ext uri="{FF2B5EF4-FFF2-40B4-BE49-F238E27FC236}">
                <a16:creationId xmlns:a16="http://schemas.microsoft.com/office/drawing/2014/main" id="{C376EF0D-D934-2F3B-0D33-2D45EC5497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560" y="6064662"/>
            <a:ext cx="7021144" cy="3075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91260" tIns="45624" rIns="91260" bIns="45624">
            <a:spAutoFit/>
          </a:bodyPr>
          <a:lstStyle/>
          <a:p>
            <a:pPr marL="285750" indent="-28575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Font typeface="Arial" panose="020B0604020202020204" pitchFamily="34" charset="0"/>
              <a:buChar char="•"/>
              <a:defRPr/>
            </a:pPr>
            <a:r>
              <a:rPr lang="es-ES_tradnl" sz="1400" dirty="0">
                <a:latin typeface="Palatino" pitchFamily="2" charset="77"/>
                <a:ea typeface="Palatino" pitchFamily="2" charset="77"/>
                <a:cs typeface="+mn-cs"/>
              </a:rPr>
              <a:t>+ Incidencia en pacientes con DM</a:t>
            </a:r>
            <a:endParaRPr lang="es-ES" sz="1400" dirty="0">
              <a:latin typeface="Palatino" pitchFamily="2" charset="77"/>
              <a:ea typeface="Palatino" pitchFamily="2" charset="77"/>
              <a:cs typeface="+mn-cs"/>
            </a:endParaRPr>
          </a:p>
        </p:txBody>
      </p:sp>
      <p:sp>
        <p:nvSpPr>
          <p:cNvPr id="20" name="Text Box 2">
            <a:extLst>
              <a:ext uri="{FF2B5EF4-FFF2-40B4-BE49-F238E27FC236}">
                <a16:creationId xmlns:a16="http://schemas.microsoft.com/office/drawing/2014/main" id="{4AB58D1F-7C22-BB4F-BE92-0BF74E274B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9118" y="5742447"/>
            <a:ext cx="3753297" cy="3075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91260" tIns="45624" rIns="91260" bIns="45624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defRPr/>
            </a:pPr>
            <a:r>
              <a:rPr lang="es-ES_tradnl" sz="1400" b="1" dirty="0" err="1">
                <a:latin typeface="Palatino" pitchFamily="2" charset="77"/>
                <a:ea typeface="Palatino" pitchFamily="2" charset="77"/>
                <a:cs typeface="+mn-cs"/>
              </a:rPr>
              <a:t>Líquen</a:t>
            </a:r>
            <a:r>
              <a:rPr lang="es-ES_tradnl" sz="1400" b="1" dirty="0">
                <a:latin typeface="Palatino" pitchFamily="2" charset="77"/>
                <a:ea typeface="Palatino" pitchFamily="2" charset="77"/>
                <a:cs typeface="+mn-cs"/>
              </a:rPr>
              <a:t> Plano</a:t>
            </a:r>
            <a:endParaRPr lang="es-ES" sz="1400" b="1" dirty="0">
              <a:latin typeface="Palatino" pitchFamily="2" charset="77"/>
              <a:ea typeface="Palatino" pitchFamily="2" charset="77"/>
              <a:cs typeface="+mn-cs"/>
            </a:endParaRP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500"/>
                            </p:stCondLst>
                            <p:childTnLst>
                              <p:par>
                                <p:cTn id="4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utoUpdateAnimBg="0"/>
      <p:bldP spid="7" grpId="0" autoUpdateAnimBg="0"/>
      <p:bldP spid="8" grpId="0" autoUpdateAnimBg="0"/>
      <p:bldP spid="9" grpId="0" autoUpdateAnimBg="0"/>
      <p:bldP spid="10" grpId="0" autoUpdateAnimBg="0"/>
      <p:bldP spid="13" grpId="0" autoUpdateAnimBg="0"/>
      <p:bldP spid="14" grpId="0" autoUpdateAnimBg="0"/>
      <p:bldP spid="16" grpId="0" autoUpdateAnimBg="0"/>
      <p:bldP spid="17" grpId="0" autoUpdateAnimBg="0"/>
      <p:bldP spid="18" grpId="0" autoUpdateAnimBg="0"/>
      <p:bldP spid="19" grpId="0" autoUpdateAnimBg="0"/>
      <p:bldP spid="20" grpId="0" autoUpdateAnimBg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o 4">
            <a:extLst>
              <a:ext uri="{FF2B5EF4-FFF2-40B4-BE49-F238E27FC236}">
                <a16:creationId xmlns:a16="http://schemas.microsoft.com/office/drawing/2014/main" id="{057664EF-05BC-CA82-C9E2-C79B9BB9E8D9}"/>
              </a:ext>
            </a:extLst>
          </p:cNvPr>
          <p:cNvGrpSpPr/>
          <p:nvPr/>
        </p:nvGrpSpPr>
        <p:grpSpPr>
          <a:xfrm>
            <a:off x="0" y="545033"/>
            <a:ext cx="5133887" cy="6312967"/>
            <a:chOff x="521432" y="558800"/>
            <a:chExt cx="2612986" cy="3213100"/>
          </a:xfrm>
        </p:grpSpPr>
        <p:pic>
          <p:nvPicPr>
            <p:cNvPr id="52250" name="Picture 3" descr="vena">
              <a:extLst>
                <a:ext uri="{FF2B5EF4-FFF2-40B4-BE49-F238E27FC236}">
                  <a16:creationId xmlns:a16="http://schemas.microsoft.com/office/drawing/2014/main" id="{00FA6153-6E08-13C2-8C9A-3E500A706CB2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575"/>
            <a:stretch/>
          </p:blipFill>
          <p:spPr bwMode="auto">
            <a:xfrm>
              <a:off x="521432" y="558800"/>
              <a:ext cx="2612986" cy="32131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2251" name="Picture 4" descr="vena">
              <a:extLst>
                <a:ext uri="{FF2B5EF4-FFF2-40B4-BE49-F238E27FC236}">
                  <a16:creationId xmlns:a16="http://schemas.microsoft.com/office/drawing/2014/main" id="{D466A91F-0AB3-4D93-A9A6-AC948FB6A82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298" t="54546" r="78104" b="33597"/>
            <a:stretch>
              <a:fillRect/>
            </a:stretch>
          </p:blipFill>
          <p:spPr bwMode="auto">
            <a:xfrm>
              <a:off x="1526280" y="1016000"/>
              <a:ext cx="457200" cy="381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2252" name="Picture 5" descr="vena">
              <a:extLst>
                <a:ext uri="{FF2B5EF4-FFF2-40B4-BE49-F238E27FC236}">
                  <a16:creationId xmlns:a16="http://schemas.microsoft.com/office/drawing/2014/main" id="{B66BFEDC-5EB2-4BBD-8A1A-9E2E4B6C717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298" t="54546" r="78104" b="33597"/>
            <a:stretch>
              <a:fillRect/>
            </a:stretch>
          </p:blipFill>
          <p:spPr bwMode="auto">
            <a:xfrm>
              <a:off x="1754880" y="939800"/>
              <a:ext cx="457200" cy="381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2253" name="Picture 6" descr="vena">
              <a:extLst>
                <a:ext uri="{FF2B5EF4-FFF2-40B4-BE49-F238E27FC236}">
                  <a16:creationId xmlns:a16="http://schemas.microsoft.com/office/drawing/2014/main" id="{1EBD6B4C-9F78-DD2A-3B84-43236ADF501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298" t="54546" r="78104" b="33597"/>
            <a:stretch>
              <a:fillRect/>
            </a:stretch>
          </p:blipFill>
          <p:spPr bwMode="auto">
            <a:xfrm>
              <a:off x="1371588" y="1167043"/>
              <a:ext cx="457200" cy="381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52239" name="AutoShape 15">
            <a:extLst>
              <a:ext uri="{FF2B5EF4-FFF2-40B4-BE49-F238E27FC236}">
                <a16:creationId xmlns:a16="http://schemas.microsoft.com/office/drawing/2014/main" id="{20D88F5C-D91A-A225-30D8-61AF61488A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99197" y="3754270"/>
            <a:ext cx="430213" cy="233363"/>
          </a:xfrm>
          <a:custGeom>
            <a:avLst/>
            <a:gdLst>
              <a:gd name="T0" fmla="*/ 0 w 21600"/>
              <a:gd name="T1" fmla="*/ 0 h 21600"/>
              <a:gd name="T2" fmla="*/ 0 w 21600"/>
              <a:gd name="T3" fmla="*/ 0 h 21600"/>
              <a:gd name="T4" fmla="*/ 0 w 21600"/>
              <a:gd name="T5" fmla="*/ 0 h 21600"/>
              <a:gd name="T6" fmla="*/ 0 w 21600"/>
              <a:gd name="T7" fmla="*/ 0 h 21600"/>
              <a:gd name="T8" fmla="*/ 0 w 21600"/>
              <a:gd name="T9" fmla="*/ 0 h 21600"/>
              <a:gd name="T10" fmla="*/ 0 w 21600"/>
              <a:gd name="T11" fmla="*/ 0 h 21600"/>
              <a:gd name="T12" fmla="*/ 0 w 21600"/>
              <a:gd name="T13" fmla="*/ 0 h 21600"/>
              <a:gd name="T14" fmla="*/ 0 w 21600"/>
              <a:gd name="T15" fmla="*/ 0 h 2160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3188 w 21600"/>
              <a:gd name="T25" fmla="*/ 3233 h 21600"/>
              <a:gd name="T26" fmla="*/ 18412 w 21600"/>
              <a:gd name="T27" fmla="*/ 18367 h 2160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5400" y="10800"/>
                </a:moveTo>
                <a:cubicBezTo>
                  <a:pt x="5400" y="13782"/>
                  <a:pt x="7818" y="16200"/>
                  <a:pt x="10800" y="16200"/>
                </a:cubicBezTo>
                <a:cubicBezTo>
                  <a:pt x="13782" y="16200"/>
                  <a:pt x="16200" y="13782"/>
                  <a:pt x="16200" y="10800"/>
                </a:cubicBezTo>
                <a:cubicBezTo>
                  <a:pt x="16200" y="7818"/>
                  <a:pt x="13782" y="5400"/>
                  <a:pt x="10800" y="5400"/>
                </a:cubicBezTo>
                <a:cubicBezTo>
                  <a:pt x="7818" y="5400"/>
                  <a:pt x="5400" y="7818"/>
                  <a:pt x="5400" y="1080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1541136" name="AutoShape 16">
            <a:extLst>
              <a:ext uri="{FF2B5EF4-FFF2-40B4-BE49-F238E27FC236}">
                <a16:creationId xmlns:a16="http://schemas.microsoft.com/office/drawing/2014/main" id="{C76EBEA2-1145-6560-C491-0F9E8FF053B4}"/>
              </a:ext>
            </a:extLst>
          </p:cNvPr>
          <p:cNvSpPr>
            <a:spLocks/>
          </p:cNvSpPr>
          <p:nvPr/>
        </p:nvSpPr>
        <p:spPr bwMode="auto">
          <a:xfrm>
            <a:off x="6593110" y="3492680"/>
            <a:ext cx="1341438" cy="304800"/>
          </a:xfrm>
          <a:prstGeom prst="borderCallout1">
            <a:avLst>
              <a:gd name="adj1" fmla="val 37500"/>
              <a:gd name="adj2" fmla="val -5681"/>
              <a:gd name="adj3" fmla="val 125523"/>
              <a:gd name="adj4" fmla="val -12069"/>
            </a:avLst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defTabSz="912631">
              <a:defRPr/>
            </a:pPr>
            <a:r>
              <a:rPr lang="es-ES" sz="1400" b="1" dirty="0">
                <a:latin typeface="Palatino" pitchFamily="2" charset="77"/>
                <a:ea typeface="Palatino" pitchFamily="2" charset="77"/>
                <a:cs typeface="+mn-cs"/>
              </a:rPr>
              <a:t>INSULINA</a:t>
            </a:r>
          </a:p>
        </p:txBody>
      </p:sp>
      <p:sp>
        <p:nvSpPr>
          <p:cNvPr id="1541141" name="Oval 21">
            <a:extLst>
              <a:ext uri="{FF2B5EF4-FFF2-40B4-BE49-F238E27FC236}">
                <a16:creationId xmlns:a16="http://schemas.microsoft.com/office/drawing/2014/main" id="{C48E7D29-CB6F-ECB7-3013-B811D733F1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32177" y="5132787"/>
            <a:ext cx="1247775" cy="527050"/>
          </a:xfrm>
          <a:prstGeom prst="ellipse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defTabSz="912631">
              <a:defRPr/>
            </a:pPr>
            <a:r>
              <a:rPr lang="es-ES_tradnl" sz="1400" b="1" dirty="0">
                <a:latin typeface="Palatino" pitchFamily="2" charset="77"/>
                <a:ea typeface="Palatino" pitchFamily="2" charset="77"/>
                <a:cs typeface="+mn-cs"/>
              </a:rPr>
              <a:t>IRS-</a:t>
            </a:r>
            <a:r>
              <a:rPr lang="es-ES_tradnl" sz="1400" b="1" dirty="0" err="1">
                <a:latin typeface="Palatino" pitchFamily="2" charset="77"/>
                <a:ea typeface="Palatino" pitchFamily="2" charset="77"/>
                <a:cs typeface="+mn-cs"/>
              </a:rPr>
              <a:t>Sustrate</a:t>
            </a:r>
            <a:endParaRPr lang="es-ES_tradnl" sz="1400" b="1" dirty="0">
              <a:latin typeface="Palatino" pitchFamily="2" charset="77"/>
              <a:ea typeface="Palatino" pitchFamily="2" charset="77"/>
              <a:cs typeface="+mn-cs"/>
            </a:endParaRPr>
          </a:p>
        </p:txBody>
      </p:sp>
      <p:sp>
        <p:nvSpPr>
          <p:cNvPr id="1541148" name="Text Box 28">
            <a:extLst>
              <a:ext uri="{FF2B5EF4-FFF2-40B4-BE49-F238E27FC236}">
                <a16:creationId xmlns:a16="http://schemas.microsoft.com/office/drawing/2014/main" id="{F70AFC99-EAC7-4097-18A4-F6F886F9D6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27534" y="4981932"/>
            <a:ext cx="112082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defTabSz="912631">
              <a:defRPr/>
            </a:pPr>
            <a:r>
              <a:rPr lang="es-ES_tradnl" sz="2400" b="1" dirty="0">
                <a:latin typeface="Palatino" pitchFamily="2" charset="77"/>
                <a:ea typeface="Palatino" pitchFamily="2" charset="77"/>
                <a:cs typeface="+mn-cs"/>
              </a:rPr>
              <a:t>TNF-</a:t>
            </a:r>
            <a:r>
              <a:rPr lang="es-ES_tradnl" sz="2400" b="1" dirty="0">
                <a:latin typeface="Palatino" pitchFamily="2" charset="77"/>
                <a:ea typeface="Palatino" pitchFamily="2" charset="77"/>
                <a:cs typeface="+mn-cs"/>
                <a:sym typeface="Symbol" pitchFamily="18" charset="2"/>
              </a:rPr>
              <a:t></a:t>
            </a:r>
            <a:endParaRPr lang="es-ES" sz="2400" b="1" dirty="0">
              <a:latin typeface="Palatino" pitchFamily="2" charset="77"/>
              <a:ea typeface="Palatino" pitchFamily="2" charset="77"/>
              <a:cs typeface="+mn-cs"/>
              <a:sym typeface="Symbol" pitchFamily="18" charset="2"/>
            </a:endParaRPr>
          </a:p>
        </p:txBody>
      </p:sp>
      <p:sp>
        <p:nvSpPr>
          <p:cNvPr id="52237" name="Line 29">
            <a:extLst>
              <a:ext uri="{FF2B5EF4-FFF2-40B4-BE49-F238E27FC236}">
                <a16:creationId xmlns:a16="http://schemas.microsoft.com/office/drawing/2014/main" id="{A7D6157F-0C6E-D272-0108-360729BF4818}"/>
              </a:ext>
            </a:extLst>
          </p:cNvPr>
          <p:cNvSpPr>
            <a:spLocks noChangeShapeType="1"/>
          </p:cNvSpPr>
          <p:nvPr/>
        </p:nvSpPr>
        <p:spPr bwMode="auto">
          <a:xfrm>
            <a:off x="2423428" y="5212765"/>
            <a:ext cx="3804756" cy="39745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52238" name="Line 30">
            <a:extLst>
              <a:ext uri="{FF2B5EF4-FFF2-40B4-BE49-F238E27FC236}">
                <a16:creationId xmlns:a16="http://schemas.microsoft.com/office/drawing/2014/main" id="{8FBA52B3-0D0E-48D2-9A2D-24932D60BCB0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00018" y="5462128"/>
            <a:ext cx="1011371" cy="1008112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1541151" name="Text Box 31">
            <a:extLst>
              <a:ext uri="{FF2B5EF4-FFF2-40B4-BE49-F238E27FC236}">
                <a16:creationId xmlns:a16="http://schemas.microsoft.com/office/drawing/2014/main" id="{3181C2C9-9878-9330-ED30-9716DA20EF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71829" y="1134426"/>
            <a:ext cx="2817622" cy="17564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91251" tIns="45620" rIns="91251" bIns="45620">
            <a:spAutoFit/>
          </a:bodyPr>
          <a:lstStyle/>
          <a:p>
            <a:pPr marL="285750" indent="-285750" defTabSz="912631">
              <a:lnSpc>
                <a:spcPct val="130000"/>
              </a:lnSpc>
              <a:buClr>
                <a:srgbClr val="FF0000"/>
              </a:buClr>
              <a:buFont typeface="Arial" panose="020B0604020202020204" pitchFamily="34" charset="0"/>
              <a:buChar char="•"/>
              <a:defRPr/>
            </a:pPr>
            <a:r>
              <a:rPr lang="es-ES_tradnl" sz="1400" dirty="0">
                <a:latin typeface="Palatino" pitchFamily="2" charset="77"/>
                <a:ea typeface="Palatino" pitchFamily="2" charset="77"/>
                <a:cs typeface="+mn-cs"/>
              </a:rPr>
              <a:t>En periodontitis se detectan grandes cantidades de </a:t>
            </a:r>
            <a:r>
              <a:rPr lang="es-ES_tradnl" sz="1400" dirty="0" err="1">
                <a:latin typeface="Palatino" pitchFamily="2" charset="77"/>
                <a:ea typeface="Palatino" pitchFamily="2" charset="77"/>
                <a:cs typeface="+mn-cs"/>
              </a:rPr>
              <a:t>Tnf</a:t>
            </a:r>
            <a:r>
              <a:rPr lang="es-ES_tradnl" sz="1400" dirty="0">
                <a:latin typeface="Palatino" pitchFamily="2" charset="77"/>
                <a:ea typeface="Palatino" pitchFamily="2" charset="77"/>
                <a:cs typeface="+mn-cs"/>
              </a:rPr>
              <a:t>-</a:t>
            </a:r>
            <a:r>
              <a:rPr lang="es-ES_tradnl" sz="1400" dirty="0">
                <a:latin typeface="Palatino" pitchFamily="2" charset="77"/>
                <a:ea typeface="Palatino" pitchFamily="2" charset="77"/>
                <a:cs typeface="+mn-cs"/>
                <a:sym typeface="Symbol" pitchFamily="18" charset="2"/>
              </a:rPr>
              <a:t>:</a:t>
            </a:r>
          </a:p>
          <a:p>
            <a:pPr marL="742026" lvl="1" indent="-285750" defTabSz="912631">
              <a:lnSpc>
                <a:spcPct val="130000"/>
              </a:lnSpc>
              <a:buClr>
                <a:srgbClr val="FF0000"/>
              </a:buClr>
              <a:buFont typeface="Arial" panose="020B0604020202020204" pitchFamily="34" charset="0"/>
              <a:buChar char="•"/>
              <a:defRPr/>
            </a:pPr>
            <a:r>
              <a:rPr lang="es-ES_tradnl" sz="1400" dirty="0">
                <a:latin typeface="Palatino" pitchFamily="2" charset="77"/>
                <a:ea typeface="Palatino" pitchFamily="2" charset="77"/>
                <a:cs typeface="+mn-cs"/>
                <a:sym typeface="Symbol" pitchFamily="18" charset="2"/>
              </a:rPr>
              <a:t> Fluido </a:t>
            </a:r>
            <a:r>
              <a:rPr lang="es-ES_tradnl" sz="1400" dirty="0" err="1">
                <a:latin typeface="Palatino" pitchFamily="2" charset="77"/>
                <a:ea typeface="Palatino" pitchFamily="2" charset="77"/>
                <a:cs typeface="+mn-cs"/>
                <a:sym typeface="Symbol" pitchFamily="18" charset="2"/>
              </a:rPr>
              <a:t>crevicular</a:t>
            </a:r>
            <a:endParaRPr lang="es-ES_tradnl" sz="1400" dirty="0">
              <a:latin typeface="Palatino" pitchFamily="2" charset="77"/>
              <a:ea typeface="Palatino" pitchFamily="2" charset="77"/>
              <a:cs typeface="+mn-cs"/>
              <a:sym typeface="Symbol" pitchFamily="18" charset="2"/>
            </a:endParaRPr>
          </a:p>
          <a:p>
            <a:pPr marL="742026" lvl="1" indent="-285750" defTabSz="912631">
              <a:lnSpc>
                <a:spcPct val="130000"/>
              </a:lnSpc>
              <a:buClr>
                <a:srgbClr val="FF0000"/>
              </a:buClr>
              <a:buFont typeface="Arial" panose="020B0604020202020204" pitchFamily="34" charset="0"/>
              <a:buChar char="•"/>
              <a:defRPr/>
            </a:pPr>
            <a:r>
              <a:rPr lang="es-ES_tradnl" sz="1400" dirty="0">
                <a:latin typeface="Palatino" pitchFamily="2" charset="77"/>
                <a:ea typeface="Palatino" pitchFamily="2" charset="77"/>
                <a:cs typeface="+mn-cs"/>
                <a:sym typeface="Symbol" pitchFamily="18" charset="2"/>
              </a:rPr>
              <a:t> Sangre periférica.</a:t>
            </a:r>
          </a:p>
          <a:p>
            <a:pPr marL="285750" indent="-285750" defTabSz="912631">
              <a:lnSpc>
                <a:spcPct val="130000"/>
              </a:lnSpc>
              <a:buClr>
                <a:srgbClr val="FF0000"/>
              </a:buClr>
              <a:buFont typeface="Arial" panose="020B0604020202020204" pitchFamily="34" charset="0"/>
              <a:buChar char="•"/>
              <a:defRPr/>
            </a:pPr>
            <a:r>
              <a:rPr lang="es-ES_tradnl" sz="1400" dirty="0">
                <a:latin typeface="Palatino" pitchFamily="2" charset="77"/>
                <a:ea typeface="Palatino" pitchFamily="2" charset="77"/>
                <a:cs typeface="+mn-cs"/>
                <a:sym typeface="Symbol" pitchFamily="18" charset="2"/>
              </a:rPr>
              <a:t>Más elevados en pacientes diabéticos.</a:t>
            </a:r>
            <a:r>
              <a:rPr lang="es-ES_tradnl" sz="1400" dirty="0">
                <a:effectLst>
                  <a:outerShdw blurRad="38100" dist="38100" dir="2700000" algn="tl">
                    <a:srgbClr val="000000"/>
                  </a:outerShdw>
                </a:effectLst>
                <a:latin typeface="Palatino" pitchFamily="2" charset="77"/>
                <a:ea typeface="Palatino" pitchFamily="2" charset="77"/>
                <a:cs typeface="+mn-cs"/>
                <a:sym typeface="Symbol" pitchFamily="18" charset="2"/>
              </a:rPr>
              <a:t> </a:t>
            </a:r>
            <a:endParaRPr lang="es-ES_tradnl" sz="1400" dirty="0">
              <a:effectLst>
                <a:outerShdw blurRad="38100" dist="38100" dir="2700000" algn="tl">
                  <a:srgbClr val="000000"/>
                </a:outerShdw>
              </a:effectLst>
              <a:latin typeface="Palatino" pitchFamily="2" charset="77"/>
              <a:ea typeface="Palatino" pitchFamily="2" charset="77"/>
              <a:cs typeface="+mn-cs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977B9CF7-E091-2E62-308B-E2E1B1DE8C7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</p:spPr>
      </p:pic>
      <p:sp>
        <p:nvSpPr>
          <p:cNvPr id="6" name="Rectángulo 5">
            <a:extLst>
              <a:ext uri="{FF2B5EF4-FFF2-40B4-BE49-F238E27FC236}">
                <a16:creationId xmlns:a16="http://schemas.microsoft.com/office/drawing/2014/main" id="{282DB350-8165-BE3A-C301-B720DAF5DBF6}"/>
              </a:ext>
            </a:extLst>
          </p:cNvPr>
          <p:cNvSpPr/>
          <p:nvPr/>
        </p:nvSpPr>
        <p:spPr>
          <a:xfrm flipH="1">
            <a:off x="5074376" y="1293007"/>
            <a:ext cx="134585" cy="1224410"/>
          </a:xfrm>
          <a:prstGeom prst="rect">
            <a:avLst/>
          </a:prstGeom>
          <a:solidFill>
            <a:srgbClr val="FF01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grpSp>
        <p:nvGrpSpPr>
          <p:cNvPr id="9" name="Grupo 8">
            <a:extLst>
              <a:ext uri="{FF2B5EF4-FFF2-40B4-BE49-F238E27FC236}">
                <a16:creationId xmlns:a16="http://schemas.microsoft.com/office/drawing/2014/main" id="{2F7542EE-3425-1D43-5CC3-803336ABA7F2}"/>
              </a:ext>
            </a:extLst>
          </p:cNvPr>
          <p:cNvGrpSpPr/>
          <p:nvPr/>
        </p:nvGrpSpPr>
        <p:grpSpPr>
          <a:xfrm>
            <a:off x="6422241" y="4654808"/>
            <a:ext cx="352425" cy="509807"/>
            <a:chOff x="6012251" y="4326932"/>
            <a:chExt cx="352425" cy="509807"/>
          </a:xfrm>
        </p:grpSpPr>
        <p:sp>
          <p:nvSpPr>
            <p:cNvPr id="8" name="Rectangle 19">
              <a:extLst>
                <a:ext uri="{FF2B5EF4-FFF2-40B4-BE49-F238E27FC236}">
                  <a16:creationId xmlns:a16="http://schemas.microsoft.com/office/drawing/2014/main" id="{5C394F10-CAE7-79AA-CD99-68CEE514523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33895" y="4374776"/>
              <a:ext cx="298450" cy="461963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>
              <a:lvl1pPr defTabSz="911225"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 defTabSz="911225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 defTabSz="911225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 defTabSz="911225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 defTabSz="911225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911225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911225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911225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911225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s-ES" altLang="es-ES" sz="1800" dirty="0">
                <a:solidFill>
                  <a:srgbClr val="003366"/>
                </a:solidFill>
              </a:endParaRPr>
            </a:p>
          </p:txBody>
        </p:sp>
        <p:sp>
          <p:nvSpPr>
            <p:cNvPr id="52247" name="Text Box 23">
              <a:extLst>
                <a:ext uri="{FF2B5EF4-FFF2-40B4-BE49-F238E27FC236}">
                  <a16:creationId xmlns:a16="http://schemas.microsoft.com/office/drawing/2014/main" id="{887F2398-09CA-F3FD-DB75-AAB2124A0CE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012251" y="4326932"/>
              <a:ext cx="352425" cy="4619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defTabSz="911225"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 defTabSz="911225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 defTabSz="911225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 defTabSz="911225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 defTabSz="911225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911225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911225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911225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911225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s-ES_tradnl" altLang="es-ES" sz="2400" dirty="0">
                  <a:latin typeface="Arial Narrow" panose="020B0604020202020204" pitchFamily="34" charset="0"/>
                  <a:sym typeface="Symbol" pitchFamily="2" charset="2"/>
                </a:rPr>
                <a:t></a:t>
              </a:r>
            </a:p>
          </p:txBody>
        </p:sp>
      </p:grpSp>
      <p:grpSp>
        <p:nvGrpSpPr>
          <p:cNvPr id="10" name="Grupo 9">
            <a:extLst>
              <a:ext uri="{FF2B5EF4-FFF2-40B4-BE49-F238E27FC236}">
                <a16:creationId xmlns:a16="http://schemas.microsoft.com/office/drawing/2014/main" id="{12D8B832-3EED-6F80-3F44-991EA177644F}"/>
              </a:ext>
            </a:extLst>
          </p:cNvPr>
          <p:cNvGrpSpPr/>
          <p:nvPr/>
        </p:nvGrpSpPr>
        <p:grpSpPr>
          <a:xfrm>
            <a:off x="7465516" y="4654808"/>
            <a:ext cx="352425" cy="509807"/>
            <a:chOff x="6012251" y="4326932"/>
            <a:chExt cx="352425" cy="509807"/>
          </a:xfrm>
        </p:grpSpPr>
        <p:sp>
          <p:nvSpPr>
            <p:cNvPr id="11" name="Rectangle 19">
              <a:extLst>
                <a:ext uri="{FF2B5EF4-FFF2-40B4-BE49-F238E27FC236}">
                  <a16:creationId xmlns:a16="http://schemas.microsoft.com/office/drawing/2014/main" id="{D10D0A4F-C4E7-2201-E6B9-18FF0B705BA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33895" y="4374776"/>
              <a:ext cx="298450" cy="461963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>
              <a:lvl1pPr defTabSz="911225"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 defTabSz="911225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 defTabSz="911225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 defTabSz="911225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 defTabSz="911225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911225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911225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911225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911225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s-ES" altLang="es-ES" sz="1800" dirty="0">
                <a:solidFill>
                  <a:srgbClr val="003366"/>
                </a:solidFill>
              </a:endParaRPr>
            </a:p>
          </p:txBody>
        </p:sp>
        <p:sp>
          <p:nvSpPr>
            <p:cNvPr id="12" name="Text Box 23">
              <a:extLst>
                <a:ext uri="{FF2B5EF4-FFF2-40B4-BE49-F238E27FC236}">
                  <a16:creationId xmlns:a16="http://schemas.microsoft.com/office/drawing/2014/main" id="{F68846C7-65F3-14D0-DFEC-A554E688DB7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012251" y="4326932"/>
              <a:ext cx="352425" cy="4619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defTabSz="911225"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 defTabSz="911225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 defTabSz="911225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 defTabSz="911225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 defTabSz="911225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911225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911225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911225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911225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s-ES_tradnl" altLang="es-ES" sz="2400" dirty="0">
                  <a:latin typeface="Arial Narrow" panose="020B0604020202020204" pitchFamily="34" charset="0"/>
                  <a:sym typeface="Symbol" pitchFamily="2" charset="2"/>
                </a:rPr>
                <a:t></a:t>
              </a:r>
            </a:p>
          </p:txBody>
        </p:sp>
      </p:grpSp>
      <p:sp>
        <p:nvSpPr>
          <p:cNvPr id="13" name="Rectángulo 12">
            <a:extLst>
              <a:ext uri="{FF2B5EF4-FFF2-40B4-BE49-F238E27FC236}">
                <a16:creationId xmlns:a16="http://schemas.microsoft.com/office/drawing/2014/main" id="{5789722E-7159-CB1A-9EBC-67D2998BDEDE}"/>
              </a:ext>
            </a:extLst>
          </p:cNvPr>
          <p:cNvSpPr/>
          <p:nvPr/>
        </p:nvSpPr>
        <p:spPr>
          <a:xfrm>
            <a:off x="6309778" y="5151334"/>
            <a:ext cx="1635579" cy="489640"/>
          </a:xfrm>
          <a:prstGeom prst="rect">
            <a:avLst/>
          </a:prstGeom>
          <a:noFill/>
          <a:ln w="635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E2DA8D4F-20C4-765B-B5C0-9ACF53B24DF3}"/>
              </a:ext>
            </a:extLst>
          </p:cNvPr>
          <p:cNvSpPr/>
          <p:nvPr/>
        </p:nvSpPr>
        <p:spPr>
          <a:xfrm>
            <a:off x="5590036" y="4455487"/>
            <a:ext cx="3010077" cy="1526837"/>
          </a:xfrm>
          <a:prstGeom prst="rect">
            <a:avLst/>
          </a:prstGeom>
          <a:noFill/>
          <a:ln w="635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5" name="Rectángulo 14">
            <a:extLst>
              <a:ext uri="{FF2B5EF4-FFF2-40B4-BE49-F238E27FC236}">
                <a16:creationId xmlns:a16="http://schemas.microsoft.com/office/drawing/2014/main" id="{CFB32F5D-16D5-99A9-EEB6-785513679F89}"/>
              </a:ext>
            </a:extLst>
          </p:cNvPr>
          <p:cNvSpPr/>
          <p:nvPr/>
        </p:nvSpPr>
        <p:spPr>
          <a:xfrm>
            <a:off x="5395650" y="4689280"/>
            <a:ext cx="483062" cy="273052"/>
          </a:xfrm>
          <a:prstGeom prst="rect">
            <a:avLst/>
          </a:prstGeom>
          <a:solidFill>
            <a:schemeClr val="bg1"/>
          </a:solidFill>
          <a:ln w="635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" name="1 Flecha abajo">
            <a:extLst>
              <a:ext uri="{FF2B5EF4-FFF2-40B4-BE49-F238E27FC236}">
                <a16:creationId xmlns:a16="http://schemas.microsoft.com/office/drawing/2014/main" id="{CA8B32AD-6083-1022-8C63-3CBD0E52BA90}"/>
              </a:ext>
            </a:extLst>
          </p:cNvPr>
          <p:cNvSpPr/>
          <p:nvPr/>
        </p:nvSpPr>
        <p:spPr>
          <a:xfrm rot="16200000">
            <a:off x="4996298" y="4400610"/>
            <a:ext cx="273050" cy="833614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7493" tIns="28745" rIns="57493" bIns="28745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>
              <a:solidFill>
                <a:schemeClr val="tx1"/>
              </a:solidFill>
            </a:endParaRPr>
          </a:p>
        </p:txBody>
      </p:sp>
      <p:sp>
        <p:nvSpPr>
          <p:cNvPr id="52241" name="Freeform 17">
            <a:extLst>
              <a:ext uri="{FF2B5EF4-FFF2-40B4-BE49-F238E27FC236}">
                <a16:creationId xmlns:a16="http://schemas.microsoft.com/office/drawing/2014/main" id="{0A1F8852-933C-92F9-E694-171711C8A0A5}"/>
              </a:ext>
            </a:extLst>
          </p:cNvPr>
          <p:cNvSpPr>
            <a:spLocks/>
          </p:cNvSpPr>
          <p:nvPr/>
        </p:nvSpPr>
        <p:spPr bwMode="auto">
          <a:xfrm flipH="1">
            <a:off x="7398589" y="3946770"/>
            <a:ext cx="447607" cy="544392"/>
          </a:xfrm>
          <a:custGeom>
            <a:avLst/>
            <a:gdLst>
              <a:gd name="T0" fmla="*/ 0 w 288"/>
              <a:gd name="T1" fmla="*/ 0 h 720"/>
              <a:gd name="T2" fmla="*/ 0 w 288"/>
              <a:gd name="T3" fmla="*/ 0 h 720"/>
              <a:gd name="T4" fmla="*/ 2 w 288"/>
              <a:gd name="T5" fmla="*/ 0 h 720"/>
              <a:gd name="T6" fmla="*/ 4 w 288"/>
              <a:gd name="T7" fmla="*/ 0 h 720"/>
              <a:gd name="T8" fmla="*/ 4 w 288"/>
              <a:gd name="T9" fmla="*/ 0 h 720"/>
              <a:gd name="T10" fmla="*/ 2 w 288"/>
              <a:gd name="T11" fmla="*/ 0 h 720"/>
              <a:gd name="T12" fmla="*/ 0 w 288"/>
              <a:gd name="T13" fmla="*/ 0 h 720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288"/>
              <a:gd name="T22" fmla="*/ 0 h 720"/>
              <a:gd name="T23" fmla="*/ 288 w 288"/>
              <a:gd name="T24" fmla="*/ 720 h 720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288" h="720">
                <a:moveTo>
                  <a:pt x="0" y="0"/>
                </a:moveTo>
                <a:lnTo>
                  <a:pt x="0" y="576"/>
                </a:lnTo>
                <a:lnTo>
                  <a:pt x="144" y="720"/>
                </a:lnTo>
                <a:lnTo>
                  <a:pt x="288" y="576"/>
                </a:lnTo>
                <a:lnTo>
                  <a:pt x="288" y="0"/>
                </a:lnTo>
                <a:lnTo>
                  <a:pt x="144" y="288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 w="9525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s-ES"/>
          </a:p>
        </p:txBody>
      </p:sp>
      <p:sp>
        <p:nvSpPr>
          <p:cNvPr id="52242" name="Freeform 18">
            <a:extLst>
              <a:ext uri="{FF2B5EF4-FFF2-40B4-BE49-F238E27FC236}">
                <a16:creationId xmlns:a16="http://schemas.microsoft.com/office/drawing/2014/main" id="{15F0A277-469F-3D6C-EDA2-E96F245EB4B1}"/>
              </a:ext>
            </a:extLst>
          </p:cNvPr>
          <p:cNvSpPr>
            <a:spLocks/>
          </p:cNvSpPr>
          <p:nvPr/>
        </p:nvSpPr>
        <p:spPr bwMode="auto">
          <a:xfrm flipH="1">
            <a:off x="6382411" y="3946770"/>
            <a:ext cx="447607" cy="544392"/>
          </a:xfrm>
          <a:custGeom>
            <a:avLst/>
            <a:gdLst>
              <a:gd name="T0" fmla="*/ 0 w 288"/>
              <a:gd name="T1" fmla="*/ 0 h 720"/>
              <a:gd name="T2" fmla="*/ 0 w 288"/>
              <a:gd name="T3" fmla="*/ 0 h 720"/>
              <a:gd name="T4" fmla="*/ 2 w 288"/>
              <a:gd name="T5" fmla="*/ 0 h 720"/>
              <a:gd name="T6" fmla="*/ 4 w 288"/>
              <a:gd name="T7" fmla="*/ 0 h 720"/>
              <a:gd name="T8" fmla="*/ 4 w 288"/>
              <a:gd name="T9" fmla="*/ 0 h 720"/>
              <a:gd name="T10" fmla="*/ 2 w 288"/>
              <a:gd name="T11" fmla="*/ 0 h 720"/>
              <a:gd name="T12" fmla="*/ 0 w 288"/>
              <a:gd name="T13" fmla="*/ 0 h 720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288"/>
              <a:gd name="T22" fmla="*/ 0 h 720"/>
              <a:gd name="T23" fmla="*/ 288 w 288"/>
              <a:gd name="T24" fmla="*/ 720 h 720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288" h="720">
                <a:moveTo>
                  <a:pt x="0" y="0"/>
                </a:moveTo>
                <a:lnTo>
                  <a:pt x="0" y="576"/>
                </a:lnTo>
                <a:lnTo>
                  <a:pt x="144" y="720"/>
                </a:lnTo>
                <a:lnTo>
                  <a:pt x="288" y="576"/>
                </a:lnTo>
                <a:lnTo>
                  <a:pt x="288" y="0"/>
                </a:lnTo>
                <a:lnTo>
                  <a:pt x="144" y="288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 w="9525" cap="flat" cmpd="sng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es-ES"/>
          </a:p>
        </p:txBody>
      </p:sp>
      <p:grpSp>
        <p:nvGrpSpPr>
          <p:cNvPr id="16" name="Grupo 15">
            <a:extLst>
              <a:ext uri="{FF2B5EF4-FFF2-40B4-BE49-F238E27FC236}">
                <a16:creationId xmlns:a16="http://schemas.microsoft.com/office/drawing/2014/main" id="{DEC50E60-A7EA-703C-6B9D-410861C93EFB}"/>
              </a:ext>
            </a:extLst>
          </p:cNvPr>
          <p:cNvGrpSpPr/>
          <p:nvPr/>
        </p:nvGrpSpPr>
        <p:grpSpPr>
          <a:xfrm>
            <a:off x="6420040" y="4013057"/>
            <a:ext cx="1473009" cy="480609"/>
            <a:chOff x="6422931" y="3978670"/>
            <a:chExt cx="1473009" cy="480609"/>
          </a:xfrm>
        </p:grpSpPr>
        <p:sp>
          <p:nvSpPr>
            <p:cNvPr id="52246" name="Text Box 22">
              <a:extLst>
                <a:ext uri="{FF2B5EF4-FFF2-40B4-BE49-F238E27FC236}">
                  <a16:creationId xmlns:a16="http://schemas.microsoft.com/office/drawing/2014/main" id="{DD91210D-67CD-AD43-7572-EBD089B9166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422931" y="3978670"/>
              <a:ext cx="449263" cy="4619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defTabSz="911225"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 defTabSz="911225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 defTabSz="911225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 defTabSz="911225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 defTabSz="911225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911225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911225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911225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911225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s-ES_tradnl" altLang="es-ES" sz="2400" dirty="0">
                  <a:latin typeface="Arial Narrow" panose="020B0604020202020204" pitchFamily="34" charset="0"/>
                  <a:sym typeface="Symbol" pitchFamily="2" charset="2"/>
                </a:rPr>
                <a:t></a:t>
              </a:r>
              <a:r>
                <a:rPr lang="es-ES_tradnl" altLang="es-ES" sz="2400" dirty="0">
                  <a:latin typeface="Arial Narrow" panose="020B0604020202020204" pitchFamily="34" charset="0"/>
                </a:rPr>
                <a:t> </a:t>
              </a:r>
            </a:p>
          </p:txBody>
        </p:sp>
        <p:sp>
          <p:nvSpPr>
            <p:cNvPr id="52248" name="Text Box 24">
              <a:extLst>
                <a:ext uri="{FF2B5EF4-FFF2-40B4-BE49-F238E27FC236}">
                  <a16:creationId xmlns:a16="http://schemas.microsoft.com/office/drawing/2014/main" id="{B920E036-FE8D-49C4-77A8-A730DD28654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446677" y="3997316"/>
              <a:ext cx="449263" cy="4619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defTabSz="911225"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 defTabSz="911225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 defTabSz="911225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 defTabSz="911225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 defTabSz="911225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911225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911225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911225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911225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s-ES_tradnl" altLang="es-ES" sz="2400" dirty="0">
                  <a:latin typeface="Arial Narrow" panose="020B0604020202020204" pitchFamily="34" charset="0"/>
                  <a:sym typeface="Symbol" pitchFamily="2" charset="2"/>
                </a:rPr>
                <a:t></a:t>
              </a:r>
              <a:r>
                <a:rPr lang="es-ES_tradnl" altLang="es-ES" sz="2400" dirty="0">
                  <a:latin typeface="Arial Narrow" panose="020B0604020202020204" pitchFamily="34" charset="0"/>
                </a:rPr>
                <a:t> </a:t>
              </a:r>
            </a:p>
          </p:txBody>
        </p:sp>
      </p:grpSp>
    </p:spTree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41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41151" grpId="0" animBg="1" autoUpdateAnimBg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Text Box 2">
            <a:extLst>
              <a:ext uri="{FF2B5EF4-FFF2-40B4-BE49-F238E27FC236}">
                <a16:creationId xmlns:a16="http://schemas.microsoft.com/office/drawing/2014/main" id="{CD4777E2-CC11-BCB2-403A-66920DD517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313" y="3305175"/>
            <a:ext cx="182562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608" tIns="45280" rIns="90608" bIns="45280">
            <a:spAutoFit/>
          </a:bodyPr>
          <a:lstStyle>
            <a:lvl1pPr defTabSz="904875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904875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904875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904875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904875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0487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0487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0487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0487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ES" sz="1800">
              <a:solidFill>
                <a:srgbClr val="003366"/>
              </a:solidFill>
              <a:latin typeface="Arial" panose="020B0604020202020204" pitchFamily="34" charset="0"/>
            </a:endParaRPr>
          </a:p>
        </p:txBody>
      </p:sp>
      <p:sp>
        <p:nvSpPr>
          <p:cNvPr id="2215939" name="Rectangle 3">
            <a:extLst>
              <a:ext uri="{FF2B5EF4-FFF2-40B4-BE49-F238E27FC236}">
                <a16:creationId xmlns:a16="http://schemas.microsoft.com/office/drawing/2014/main" id="{076C106B-FFEC-DAB9-35C4-8345731C41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438" y="908050"/>
            <a:ext cx="8964612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18900000" algn="ctr" rotWithShape="0">
              <a:schemeClr val="bg2">
                <a:alpha val="50000"/>
              </a:schemeClr>
            </a:outerShdw>
          </a:effectLst>
        </p:spPr>
        <p:txBody>
          <a:bodyPr lIns="90608" tIns="45280" rIns="90608" bIns="45280"/>
          <a:lstStyle/>
          <a:p>
            <a:pPr marL="604140" indent="-604140" algn="just" defTabSz="906291">
              <a:lnSpc>
                <a:spcPct val="120000"/>
              </a:lnSpc>
              <a:buClr>
                <a:srgbClr val="FFFF00"/>
              </a:buClr>
              <a:defRPr/>
            </a:pPr>
            <a:r>
              <a:rPr lang="es-ES" sz="2000" b="1" dirty="0">
                <a:solidFill>
                  <a:srgbClr val="003366"/>
                </a:solidFill>
                <a:latin typeface="Arial Narrow" pitchFamily="34" charset="0"/>
                <a:cs typeface="+mn-cs"/>
              </a:rPr>
              <a:t>	</a:t>
            </a:r>
            <a:endParaRPr lang="es-ES" sz="2000" dirty="0">
              <a:solidFill>
                <a:srgbClr val="003366"/>
              </a:solidFill>
              <a:latin typeface="Arial Narrow" pitchFamily="34" charset="0"/>
              <a:cs typeface="+mn-cs"/>
            </a:endParaRPr>
          </a:p>
        </p:txBody>
      </p:sp>
      <p:sp>
        <p:nvSpPr>
          <p:cNvPr id="2215940" name="Text Box 4">
            <a:extLst>
              <a:ext uri="{FF2B5EF4-FFF2-40B4-BE49-F238E27FC236}">
                <a16:creationId xmlns:a16="http://schemas.microsoft.com/office/drawing/2014/main" id="{6300EA6D-48EA-C459-8A4F-D34679C9BA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5042" y="1201808"/>
            <a:ext cx="4799992" cy="814719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/>
        </p:spPr>
        <p:txBody>
          <a:bodyPr wrap="square" lIns="90608" tIns="45280" rIns="90608" bIns="45280">
            <a:spAutoFit/>
          </a:bodyPr>
          <a:lstStyle/>
          <a:p>
            <a:pPr defTabSz="755184">
              <a:lnSpc>
                <a:spcPct val="120000"/>
              </a:lnSpc>
              <a:defRPr/>
            </a:pPr>
            <a:r>
              <a:rPr lang="es-ES" sz="2000" dirty="0">
                <a:solidFill>
                  <a:srgbClr val="FF0000"/>
                </a:solidFill>
                <a:latin typeface="Palatino" pitchFamily="2" charset="77"/>
                <a:ea typeface="Palatino" pitchFamily="2" charset="77"/>
                <a:cs typeface="+mn-cs"/>
              </a:rPr>
              <a:t>Proposición de la diabetes</a:t>
            </a:r>
            <a:r>
              <a:rPr lang="es-ES" sz="2000" u="sng" dirty="0">
                <a:solidFill>
                  <a:srgbClr val="FF0000"/>
                </a:solidFill>
                <a:latin typeface="Palatino" pitchFamily="2" charset="77"/>
                <a:ea typeface="Palatino" pitchFamily="2" charset="77"/>
                <a:cs typeface="+mn-cs"/>
              </a:rPr>
              <a:t> </a:t>
            </a:r>
            <a:r>
              <a:rPr lang="es-ES" sz="2000" dirty="0">
                <a:solidFill>
                  <a:srgbClr val="FF0000"/>
                </a:solidFill>
                <a:latin typeface="Palatino" pitchFamily="2" charset="77"/>
                <a:ea typeface="Palatino" pitchFamily="2" charset="77"/>
                <a:cs typeface="+mn-cs"/>
              </a:rPr>
              <a:t>como factor de riesgo  para sufrir periodontitis </a:t>
            </a:r>
            <a:endParaRPr lang="es-ES_tradnl" sz="2000" dirty="0">
              <a:solidFill>
                <a:srgbClr val="FF0000"/>
              </a:solidFill>
              <a:latin typeface="Palatino" pitchFamily="2" charset="77"/>
              <a:ea typeface="Palatino" pitchFamily="2" charset="77"/>
              <a:cs typeface="+mn-cs"/>
            </a:endParaRPr>
          </a:p>
        </p:txBody>
      </p:sp>
      <p:sp>
        <p:nvSpPr>
          <p:cNvPr id="2215941" name="Rectangle 5">
            <a:extLst>
              <a:ext uri="{FF2B5EF4-FFF2-40B4-BE49-F238E27FC236}">
                <a16:creationId xmlns:a16="http://schemas.microsoft.com/office/drawing/2014/main" id="{F1BFB543-C02F-38AC-8F64-913887E839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234" y="4649674"/>
            <a:ext cx="8569325" cy="1295400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0608" tIns="45280" rIns="90608" bIns="45280"/>
          <a:lstStyle/>
          <a:p>
            <a:pPr marL="604140" indent="-604140" defTabSz="906291">
              <a:lnSpc>
                <a:spcPct val="120000"/>
              </a:lnSpc>
              <a:buClr>
                <a:srgbClr val="FFFFFF"/>
              </a:buClr>
              <a:buFontTx/>
              <a:buChar char="•"/>
              <a:defRPr/>
            </a:pPr>
            <a:r>
              <a:rPr lang="es-ES" sz="1400" dirty="0">
                <a:latin typeface="Palatino" pitchFamily="2" charset="77"/>
                <a:ea typeface="Palatino" pitchFamily="2" charset="77"/>
                <a:cs typeface="+mn-cs"/>
              </a:rPr>
              <a:t>Los diabéticos con peor control glucémico o complicaciones asociadas a DM presentan Periodontitis con MÁS FRECUENCIA y MÁS SEVERA que los bien controlados o sin complicaciones</a:t>
            </a:r>
          </a:p>
        </p:txBody>
      </p:sp>
      <p:sp>
        <p:nvSpPr>
          <p:cNvPr id="2215942" name="Text Box 6">
            <a:extLst>
              <a:ext uri="{FF2B5EF4-FFF2-40B4-BE49-F238E27FC236}">
                <a16:creationId xmlns:a16="http://schemas.microsoft.com/office/drawing/2014/main" id="{414D245E-4DA7-C885-C7F3-4F9D355344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5042" y="3040396"/>
            <a:ext cx="2499324" cy="268416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  <a:effectLst>
            <a:prstShdw prst="shdw12">
              <a:schemeClr val="accent2">
                <a:alpha val="50000"/>
              </a:schemeClr>
            </a:prstShdw>
          </a:effectLst>
        </p:spPr>
        <p:txBody>
          <a:bodyPr wrap="none" lIns="90608" tIns="45280" rIns="90608" bIns="45280">
            <a:spAutoFit/>
          </a:bodyPr>
          <a:lstStyle/>
          <a:p>
            <a:pPr algn="ctr" defTabSz="906291" eaLnBrk="1" hangingPunct="1">
              <a:lnSpc>
                <a:spcPct val="120000"/>
              </a:lnSpc>
              <a:spcBef>
                <a:spcPct val="20000"/>
              </a:spcBef>
              <a:buClr>
                <a:srgbClr val="FFFF00"/>
              </a:buClr>
              <a:defRPr/>
            </a:pPr>
            <a:r>
              <a:rPr lang="es-ES" sz="1000" b="1" dirty="0">
                <a:solidFill>
                  <a:srgbClr val="FF0000"/>
                </a:solidFill>
                <a:latin typeface="Palatino" pitchFamily="2" charset="77"/>
                <a:ea typeface="Palatino" pitchFamily="2" charset="77"/>
                <a:cs typeface="+mn-cs"/>
              </a:rPr>
              <a:t>[Grossi y cols. 1994]  </a:t>
            </a:r>
            <a:r>
              <a:rPr lang="en-US" sz="1000" b="1" dirty="0">
                <a:solidFill>
                  <a:srgbClr val="FF0000"/>
                </a:solidFill>
                <a:latin typeface="Palatino" pitchFamily="2" charset="77"/>
                <a:ea typeface="Palatino" pitchFamily="2" charset="77"/>
                <a:cs typeface="Times New Roman" pitchFamily="18" charset="0"/>
              </a:rPr>
              <a:t>[</a:t>
            </a:r>
            <a:r>
              <a:rPr lang="en-US" sz="1000" b="1" dirty="0" err="1">
                <a:solidFill>
                  <a:srgbClr val="FF0000"/>
                </a:solidFill>
                <a:latin typeface="Palatino" pitchFamily="2" charset="77"/>
                <a:ea typeface="Palatino" pitchFamily="2" charset="77"/>
                <a:cs typeface="Times New Roman" pitchFamily="18" charset="0"/>
              </a:rPr>
              <a:t>Papapanou</a:t>
            </a:r>
            <a:r>
              <a:rPr lang="en-US" sz="1000" b="1" dirty="0">
                <a:solidFill>
                  <a:srgbClr val="FF0000"/>
                </a:solidFill>
                <a:latin typeface="Palatino" pitchFamily="2" charset="77"/>
                <a:ea typeface="Palatino" pitchFamily="2" charset="77"/>
                <a:cs typeface="Times New Roman" pitchFamily="18" charset="0"/>
              </a:rPr>
              <a:t> 1996]</a:t>
            </a:r>
            <a:r>
              <a:rPr lang="es-ES" sz="1000" b="1" dirty="0">
                <a:solidFill>
                  <a:srgbClr val="FF0000"/>
                </a:solidFill>
                <a:latin typeface="Palatino" pitchFamily="2" charset="77"/>
                <a:ea typeface="Palatino" pitchFamily="2" charset="77"/>
                <a:cs typeface="+mn-cs"/>
              </a:rPr>
              <a:t> </a:t>
            </a:r>
            <a:r>
              <a:rPr lang="es-ES" sz="1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Palatino" pitchFamily="2" charset="77"/>
                <a:ea typeface="Palatino" pitchFamily="2" charset="77"/>
                <a:cs typeface="+mn-cs"/>
              </a:rPr>
              <a:t> </a:t>
            </a:r>
          </a:p>
        </p:txBody>
      </p:sp>
      <p:sp>
        <p:nvSpPr>
          <p:cNvPr id="2215943" name="Rectangle 7">
            <a:extLst>
              <a:ext uri="{FF2B5EF4-FFF2-40B4-BE49-F238E27FC236}">
                <a16:creationId xmlns:a16="http://schemas.microsoft.com/office/drawing/2014/main" id="{599E7953-91BA-FC39-D1C6-3CC743D1D3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388" y="4868863"/>
            <a:ext cx="8569325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18900000" algn="ctr" rotWithShape="0">
              <a:schemeClr val="bg2">
                <a:alpha val="50000"/>
              </a:schemeClr>
            </a:outerShdw>
          </a:effectLst>
        </p:spPr>
        <p:txBody>
          <a:bodyPr lIns="90608" tIns="45280" rIns="90608" bIns="45280"/>
          <a:lstStyle/>
          <a:p>
            <a:pPr marL="604140" indent="-604140" algn="just" defTabSz="906291">
              <a:lnSpc>
                <a:spcPct val="120000"/>
              </a:lnSpc>
              <a:buClr>
                <a:srgbClr val="FFFF00"/>
              </a:buClr>
              <a:buFontTx/>
              <a:buChar char="•"/>
              <a:defRPr/>
            </a:pPr>
            <a:endParaRPr lang="es-ES" dirty="0">
              <a:solidFill>
                <a:srgbClr val="003366"/>
              </a:solidFill>
              <a:latin typeface="Arial Narrow" pitchFamily="34" charset="0"/>
              <a:cs typeface="+mn-cs"/>
            </a:endParaRPr>
          </a:p>
        </p:txBody>
      </p:sp>
      <p:sp>
        <p:nvSpPr>
          <p:cNvPr id="2215945" name="Text Box 9">
            <a:extLst>
              <a:ext uri="{FF2B5EF4-FFF2-40B4-BE49-F238E27FC236}">
                <a16:creationId xmlns:a16="http://schemas.microsoft.com/office/drawing/2014/main" id="{1087C298-DB9C-D53F-37F9-C6FAF4CD0A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8933" y="5553200"/>
            <a:ext cx="2196357" cy="233022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  <a:effectLst>
            <a:prstShdw prst="shdw12">
              <a:schemeClr val="accent2">
                <a:alpha val="50000"/>
              </a:schemeClr>
            </a:prstShdw>
          </a:effectLst>
        </p:spPr>
        <p:txBody>
          <a:bodyPr wrap="none" lIns="90608" tIns="45280" rIns="90608" bIns="45280">
            <a:spAutoFit/>
          </a:bodyPr>
          <a:lstStyle/>
          <a:p>
            <a:pPr algn="ctr" defTabSz="906291" eaLnBrk="1" hangingPunct="1">
              <a:lnSpc>
                <a:spcPct val="120000"/>
              </a:lnSpc>
              <a:spcBef>
                <a:spcPct val="20000"/>
              </a:spcBef>
              <a:buClr>
                <a:srgbClr val="FFFF00"/>
              </a:buClr>
              <a:defRPr/>
            </a:pPr>
            <a:r>
              <a:rPr lang="es-ES" sz="800" b="1" dirty="0">
                <a:solidFill>
                  <a:srgbClr val="FF0000"/>
                </a:solidFill>
                <a:latin typeface="Palatino" pitchFamily="2" charset="77"/>
                <a:ea typeface="Palatino" pitchFamily="2" charset="77"/>
                <a:cs typeface="+mn-cs"/>
              </a:rPr>
              <a:t> </a:t>
            </a:r>
            <a:r>
              <a:rPr lang="en-US" sz="800" b="1" dirty="0">
                <a:solidFill>
                  <a:srgbClr val="FF0000"/>
                </a:solidFill>
                <a:latin typeface="Palatino" pitchFamily="2" charset="77"/>
                <a:ea typeface="Palatino" pitchFamily="2" charset="77"/>
                <a:cs typeface="Times New Roman" pitchFamily="18" charset="0"/>
              </a:rPr>
              <a:t>[</a:t>
            </a:r>
            <a:r>
              <a:rPr lang="en-US" sz="800" b="1" dirty="0" err="1">
                <a:solidFill>
                  <a:srgbClr val="FF0000"/>
                </a:solidFill>
                <a:latin typeface="Palatino" pitchFamily="2" charset="77"/>
                <a:ea typeface="Palatino" pitchFamily="2" charset="77"/>
                <a:cs typeface="Times New Roman" pitchFamily="18" charset="0"/>
              </a:rPr>
              <a:t>Novaes</a:t>
            </a:r>
            <a:r>
              <a:rPr lang="en-US" sz="800" b="1" dirty="0">
                <a:solidFill>
                  <a:srgbClr val="FF0000"/>
                </a:solidFill>
                <a:latin typeface="Palatino" pitchFamily="2" charset="77"/>
                <a:ea typeface="Palatino" pitchFamily="2" charset="77"/>
                <a:cs typeface="Times New Roman" pitchFamily="18" charset="0"/>
              </a:rPr>
              <a:t> y cols. 1996]  </a:t>
            </a:r>
            <a:r>
              <a:rPr lang="es-ES" sz="800" b="1" dirty="0">
                <a:solidFill>
                  <a:srgbClr val="FF0000"/>
                </a:solidFill>
                <a:latin typeface="Palatino" pitchFamily="2" charset="77"/>
                <a:ea typeface="Palatino" pitchFamily="2" charset="77"/>
                <a:cs typeface="+mn-cs"/>
              </a:rPr>
              <a:t>[Taylor y cols. 1998a]</a:t>
            </a:r>
            <a:endParaRPr lang="es-ES" sz="800" b="1" dirty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Palatino" pitchFamily="2" charset="77"/>
              <a:ea typeface="Palatino" pitchFamily="2" charset="77"/>
              <a:cs typeface="+mn-cs"/>
            </a:endParaRPr>
          </a:p>
        </p:txBody>
      </p:sp>
      <p:sp>
        <p:nvSpPr>
          <p:cNvPr id="2215946" name="Rectangle 10">
            <a:extLst>
              <a:ext uri="{FF2B5EF4-FFF2-40B4-BE49-F238E27FC236}">
                <a16:creationId xmlns:a16="http://schemas.microsoft.com/office/drawing/2014/main" id="{880F5FDA-BD14-117A-D427-D4B0FF19D6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358" y="3508589"/>
            <a:ext cx="8569325" cy="1295400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0608" tIns="45280" rIns="90608" bIns="45280"/>
          <a:lstStyle/>
          <a:p>
            <a:pPr marL="604140" indent="-604140" defTabSz="906291">
              <a:lnSpc>
                <a:spcPct val="120000"/>
              </a:lnSpc>
              <a:buClr>
                <a:srgbClr val="FFFFFF"/>
              </a:buClr>
              <a:buFontTx/>
              <a:buChar char="•"/>
              <a:defRPr/>
            </a:pPr>
            <a:r>
              <a:rPr lang="es-ES" sz="1400" dirty="0">
                <a:latin typeface="Palatino" pitchFamily="2" charset="77"/>
                <a:ea typeface="Palatino" pitchFamily="2" charset="77"/>
                <a:cs typeface="+mn-cs"/>
              </a:rPr>
              <a:t>Los individuos con DM presentan MAYOR PREVALENCIA e</a:t>
            </a:r>
            <a:r>
              <a:rPr lang="es-ES" sz="1400" u="sng" dirty="0">
                <a:latin typeface="Palatino" pitchFamily="2" charset="77"/>
                <a:ea typeface="Palatino" pitchFamily="2" charset="77"/>
                <a:cs typeface="+mn-cs"/>
              </a:rPr>
              <a:t> </a:t>
            </a:r>
            <a:r>
              <a:rPr lang="es-ES" sz="1400" dirty="0">
                <a:latin typeface="Palatino" pitchFamily="2" charset="77"/>
                <a:ea typeface="Palatino" pitchFamily="2" charset="77"/>
                <a:cs typeface="+mn-cs"/>
              </a:rPr>
              <a:t>INCIDENCIA de </a:t>
            </a:r>
            <a:r>
              <a:rPr lang="es-ES" sz="1400" dirty="0" err="1">
                <a:latin typeface="Palatino" pitchFamily="2" charset="77"/>
                <a:ea typeface="Palatino" pitchFamily="2" charset="77"/>
                <a:cs typeface="+mn-cs"/>
              </a:rPr>
              <a:t>Enf</a:t>
            </a:r>
            <a:r>
              <a:rPr lang="es-ES" sz="1400" dirty="0">
                <a:latin typeface="Palatino" pitchFamily="2" charset="77"/>
                <a:ea typeface="Palatino" pitchFamily="2" charset="77"/>
                <a:cs typeface="+mn-cs"/>
              </a:rPr>
              <a:t>. </a:t>
            </a:r>
            <a:r>
              <a:rPr lang="es-ES" sz="1400" dirty="0" err="1">
                <a:latin typeface="Palatino" pitchFamily="2" charset="77"/>
                <a:ea typeface="Palatino" pitchFamily="2" charset="77"/>
                <a:cs typeface="+mn-cs"/>
              </a:rPr>
              <a:t>Periodontal</a:t>
            </a:r>
            <a:r>
              <a:rPr lang="es-ES" sz="1400" dirty="0">
                <a:latin typeface="Palatino" pitchFamily="2" charset="77"/>
                <a:ea typeface="Palatino" pitchFamily="2" charset="77"/>
                <a:cs typeface="+mn-cs"/>
              </a:rPr>
              <a:t> y ésta es más severa o progresa más rápidamente</a:t>
            </a:r>
          </a:p>
        </p:txBody>
      </p:sp>
      <p:sp>
        <p:nvSpPr>
          <p:cNvPr id="2215947" name="Rectangle 11">
            <a:extLst>
              <a:ext uri="{FF2B5EF4-FFF2-40B4-BE49-F238E27FC236}">
                <a16:creationId xmlns:a16="http://schemas.microsoft.com/office/drawing/2014/main" id="{C3ADA057-5602-4E92-D6B6-527AEC033E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438" y="2378075"/>
            <a:ext cx="5015907" cy="1295400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0608" tIns="45280" rIns="90608" bIns="45280"/>
          <a:lstStyle/>
          <a:p>
            <a:pPr marL="604140" indent="-604140" defTabSz="906291">
              <a:lnSpc>
                <a:spcPct val="120000"/>
              </a:lnSpc>
              <a:buClr>
                <a:srgbClr val="FFFFFF"/>
              </a:buClr>
              <a:buFontTx/>
              <a:buChar char="•"/>
              <a:defRPr/>
            </a:pPr>
            <a:r>
              <a:rPr lang="es-ES" sz="1400" dirty="0">
                <a:latin typeface="Palatino" pitchFamily="2" charset="77"/>
                <a:ea typeface="Palatino" pitchFamily="2" charset="77"/>
                <a:cs typeface="+mn-cs"/>
              </a:rPr>
              <a:t>El paciente diabético presenta de 2 a 3 veces más RIESGO de desarrollar Periodontitis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2044C09A-CAE9-E9B4-DCF9-BDBE4E25CEF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</p:spPr>
      </p:pic>
      <p:sp>
        <p:nvSpPr>
          <p:cNvPr id="4" name="3 CuadroTexto">
            <a:extLst>
              <a:ext uri="{FF2B5EF4-FFF2-40B4-BE49-F238E27FC236}">
                <a16:creationId xmlns:a16="http://schemas.microsoft.com/office/drawing/2014/main" id="{FEFF56B1-29DE-5F11-48D7-6295B65CE6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514" y="141742"/>
            <a:ext cx="5184638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400" b="1" dirty="0">
                <a:solidFill>
                  <a:srgbClr val="FF0100"/>
                </a:solidFill>
                <a:latin typeface="Palatino" pitchFamily="2" charset="77"/>
                <a:ea typeface="Palatino" pitchFamily="2" charset="77"/>
              </a:rPr>
              <a:t>11.</a:t>
            </a:r>
            <a:r>
              <a:rPr lang="es-ES" altLang="es-ES" sz="1400" b="1" dirty="0">
                <a:solidFill>
                  <a:schemeClr val="bg1"/>
                </a:solidFill>
                <a:latin typeface="Palatino" pitchFamily="2" charset="77"/>
                <a:ea typeface="Palatino" pitchFamily="2" charset="77"/>
              </a:rPr>
              <a:t> Factores de riesgo</a:t>
            </a:r>
          </a:p>
        </p:txBody>
      </p:sp>
      <p:sp>
        <p:nvSpPr>
          <p:cNvPr id="5" name="Text Box 8">
            <a:extLst>
              <a:ext uri="{FF2B5EF4-FFF2-40B4-BE49-F238E27FC236}">
                <a16:creationId xmlns:a16="http://schemas.microsoft.com/office/drawing/2014/main" id="{3E4F4540-E3E0-9EB0-EE64-A336A66AA6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0742" y="4137093"/>
            <a:ext cx="1954303" cy="268416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  <a:effectLst>
            <a:prstShdw prst="shdw12">
              <a:schemeClr val="accent2">
                <a:alpha val="50000"/>
              </a:schemeClr>
            </a:prstShdw>
          </a:effectLst>
        </p:spPr>
        <p:txBody>
          <a:bodyPr wrap="none" lIns="90608" tIns="45280" rIns="90608" bIns="45280">
            <a:spAutoFit/>
          </a:bodyPr>
          <a:lstStyle/>
          <a:p>
            <a:pPr algn="ctr" defTabSz="906291" eaLnBrk="1" hangingPunct="1">
              <a:lnSpc>
                <a:spcPct val="120000"/>
              </a:lnSpc>
              <a:spcBef>
                <a:spcPct val="20000"/>
              </a:spcBef>
              <a:buClr>
                <a:srgbClr val="FFFF00"/>
              </a:buClr>
              <a:defRPr/>
            </a:pPr>
            <a:r>
              <a:rPr lang="es-ES" sz="1000" b="1" dirty="0">
                <a:solidFill>
                  <a:srgbClr val="FF0000"/>
                </a:solidFill>
                <a:latin typeface="Palatino" pitchFamily="2" charset="77"/>
                <a:ea typeface="Palatino" pitchFamily="2" charset="77"/>
                <a:cs typeface="+mn-cs"/>
              </a:rPr>
              <a:t> </a:t>
            </a:r>
            <a:r>
              <a:rPr lang="en-US" sz="1000" b="1" dirty="0">
                <a:solidFill>
                  <a:srgbClr val="FF0000"/>
                </a:solidFill>
                <a:latin typeface="Palatino" pitchFamily="2" charset="77"/>
                <a:ea typeface="Palatino" pitchFamily="2" charset="77"/>
                <a:cs typeface="Times New Roman" pitchFamily="18" charset="0"/>
              </a:rPr>
              <a:t>[</a:t>
            </a:r>
            <a:r>
              <a:rPr lang="en-US" sz="1000" b="1" dirty="0" err="1">
                <a:solidFill>
                  <a:srgbClr val="FF0000"/>
                </a:solidFill>
                <a:latin typeface="Palatino" pitchFamily="2" charset="77"/>
                <a:ea typeface="Palatino" pitchFamily="2" charset="77"/>
                <a:cs typeface="Times New Roman" pitchFamily="18" charset="0"/>
              </a:rPr>
              <a:t>Soskolne</a:t>
            </a:r>
            <a:r>
              <a:rPr lang="en-US" sz="1000" b="1" dirty="0">
                <a:solidFill>
                  <a:srgbClr val="FF0000"/>
                </a:solidFill>
                <a:latin typeface="Palatino" pitchFamily="2" charset="77"/>
                <a:ea typeface="Palatino" pitchFamily="2" charset="77"/>
                <a:cs typeface="Times New Roman" pitchFamily="18" charset="0"/>
              </a:rPr>
              <a:t> 1998]  </a:t>
            </a:r>
            <a:r>
              <a:rPr lang="es-ES" sz="1000" b="1" dirty="0">
                <a:solidFill>
                  <a:srgbClr val="FF0000"/>
                </a:solidFill>
                <a:latin typeface="Palatino" pitchFamily="2" charset="77"/>
                <a:ea typeface="Palatino" pitchFamily="2" charset="77"/>
                <a:cs typeface="+mn-cs"/>
              </a:rPr>
              <a:t>[Taylor 2001]</a:t>
            </a:r>
            <a:endParaRPr lang="es-ES" sz="1000" b="1" dirty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Palatino" pitchFamily="2" charset="77"/>
              <a:ea typeface="Palatino" pitchFamily="2" charset="77"/>
              <a:cs typeface="+mn-cs"/>
            </a:endParaRPr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59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59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22159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59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2159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2159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2159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15941" grpId="0"/>
      <p:bldP spid="2215946" grpId="0"/>
      <p:bldP spid="2215947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Text Box 2">
            <a:extLst>
              <a:ext uri="{FF2B5EF4-FFF2-40B4-BE49-F238E27FC236}">
                <a16:creationId xmlns:a16="http://schemas.microsoft.com/office/drawing/2014/main" id="{831AFE0D-555D-4114-1EDE-7ED333EDF6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313" y="3305175"/>
            <a:ext cx="182562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626" tIns="45288" rIns="90626" bIns="45288">
            <a:spAutoFit/>
          </a:bodyPr>
          <a:lstStyle>
            <a:lvl1pPr defTabSz="906463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906463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906463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906463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906463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064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064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064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064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ES" sz="1800">
              <a:solidFill>
                <a:srgbClr val="003366"/>
              </a:solidFill>
              <a:latin typeface="Arial" panose="020B0604020202020204" pitchFamily="34" charset="0"/>
            </a:endParaRPr>
          </a:p>
        </p:txBody>
      </p:sp>
      <p:sp>
        <p:nvSpPr>
          <p:cNvPr id="2205699" name="Rectangle 3">
            <a:extLst>
              <a:ext uri="{FF2B5EF4-FFF2-40B4-BE49-F238E27FC236}">
                <a16:creationId xmlns:a16="http://schemas.microsoft.com/office/drawing/2014/main" id="{23972F5F-4AAB-CB0B-CF03-1E1D82D57A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438" y="1125538"/>
            <a:ext cx="8964612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18900000" algn="ctr" rotWithShape="0">
              <a:schemeClr val="bg2">
                <a:alpha val="50000"/>
              </a:schemeClr>
            </a:outerShdw>
          </a:effectLst>
        </p:spPr>
        <p:txBody>
          <a:bodyPr lIns="90626" tIns="45288" rIns="90626" bIns="45288"/>
          <a:lstStyle/>
          <a:p>
            <a:pPr marL="604257" indent="-604257" algn="just" defTabSz="906467">
              <a:lnSpc>
                <a:spcPct val="120000"/>
              </a:lnSpc>
              <a:buClr>
                <a:srgbClr val="FFFF00"/>
              </a:buClr>
              <a:defRPr/>
            </a:pPr>
            <a:r>
              <a:rPr lang="es-ES" sz="2000" b="1" dirty="0">
                <a:solidFill>
                  <a:srgbClr val="003366"/>
                </a:solidFill>
                <a:latin typeface="Arial Narrow" pitchFamily="34" charset="0"/>
                <a:cs typeface="+mn-cs"/>
              </a:rPr>
              <a:t>	</a:t>
            </a:r>
          </a:p>
          <a:p>
            <a:pPr marL="604257" indent="-604257" algn="just" defTabSz="906467">
              <a:lnSpc>
                <a:spcPct val="120000"/>
              </a:lnSpc>
              <a:buClr>
                <a:srgbClr val="FFFF00"/>
              </a:buClr>
              <a:defRPr/>
            </a:pPr>
            <a:endParaRPr lang="es-ES" sz="2000" b="1" dirty="0">
              <a:solidFill>
                <a:srgbClr val="003366"/>
              </a:solidFill>
              <a:latin typeface="Arial Narrow" pitchFamily="34" charset="0"/>
              <a:cs typeface="+mn-cs"/>
            </a:endParaRPr>
          </a:p>
        </p:txBody>
      </p:sp>
      <p:sp>
        <p:nvSpPr>
          <p:cNvPr id="2205700" name="Rectangle 4">
            <a:extLst>
              <a:ext uri="{FF2B5EF4-FFF2-40B4-BE49-F238E27FC236}">
                <a16:creationId xmlns:a16="http://schemas.microsoft.com/office/drawing/2014/main" id="{6401C85D-582D-4318-FE60-C064A5306C7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438" y="3789363"/>
            <a:ext cx="8964612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18900000" algn="ctr" rotWithShape="0">
              <a:schemeClr val="bg2">
                <a:alpha val="50000"/>
              </a:schemeClr>
            </a:outerShdw>
          </a:effectLst>
        </p:spPr>
        <p:txBody>
          <a:bodyPr lIns="90626" tIns="45288" rIns="90626" bIns="45288"/>
          <a:lstStyle/>
          <a:p>
            <a:pPr marL="604257" indent="-604257" algn="just" defTabSz="906467">
              <a:lnSpc>
                <a:spcPct val="120000"/>
              </a:lnSpc>
              <a:buClr>
                <a:srgbClr val="FFFF00"/>
              </a:buClr>
              <a:defRPr/>
            </a:pPr>
            <a:r>
              <a:rPr lang="es-ES" sz="2000" b="1" dirty="0">
                <a:solidFill>
                  <a:srgbClr val="003366"/>
                </a:solidFill>
                <a:latin typeface="Arial Narrow" pitchFamily="34" charset="0"/>
                <a:cs typeface="+mn-cs"/>
              </a:rPr>
              <a:t>	</a:t>
            </a:r>
            <a:endParaRPr lang="es-ES" sz="2000" dirty="0">
              <a:solidFill>
                <a:srgbClr val="003366"/>
              </a:solidFill>
              <a:latin typeface="Arial Narrow" pitchFamily="34" charset="0"/>
              <a:cs typeface="+mn-cs"/>
            </a:endParaRPr>
          </a:p>
        </p:txBody>
      </p:sp>
      <p:sp>
        <p:nvSpPr>
          <p:cNvPr id="2205701" name="Text Box 5">
            <a:extLst>
              <a:ext uri="{FF2B5EF4-FFF2-40B4-BE49-F238E27FC236}">
                <a16:creationId xmlns:a16="http://schemas.microsoft.com/office/drawing/2014/main" id="{D5DEB628-58AA-7D2A-FE25-CF9177010A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313" y="6401162"/>
            <a:ext cx="1861367" cy="339221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  <a:effectLst>
            <a:prstShdw prst="shdw12">
              <a:schemeClr val="accent2">
                <a:alpha val="50000"/>
              </a:schemeClr>
            </a:prstShdw>
          </a:effectLst>
        </p:spPr>
        <p:txBody>
          <a:bodyPr wrap="none" lIns="90626" tIns="45288" rIns="90626" bIns="45288">
            <a:spAutoFit/>
          </a:bodyPr>
          <a:lstStyle/>
          <a:p>
            <a:pPr algn="ctr" defTabSz="906467" eaLnBrk="1" hangingPunct="1">
              <a:lnSpc>
                <a:spcPct val="120000"/>
              </a:lnSpc>
              <a:spcBef>
                <a:spcPct val="20000"/>
              </a:spcBef>
              <a:buClr>
                <a:srgbClr val="FFFF00"/>
              </a:buClr>
              <a:defRPr/>
            </a:pPr>
            <a:r>
              <a:rPr lang="es-ES" sz="1400" b="1" dirty="0">
                <a:latin typeface="Palatino" pitchFamily="2" charset="77"/>
                <a:ea typeface="Palatino" pitchFamily="2" charset="77"/>
                <a:cs typeface="+mn-cs"/>
              </a:rPr>
              <a:t>[Grossi, </a:t>
            </a:r>
            <a:r>
              <a:rPr lang="es-ES" sz="1400" b="1" dirty="0" err="1">
                <a:latin typeface="Palatino" pitchFamily="2" charset="77"/>
                <a:ea typeface="Palatino" pitchFamily="2" charset="77"/>
                <a:cs typeface="+mn-cs"/>
              </a:rPr>
              <a:t>Genco</a:t>
            </a:r>
            <a:r>
              <a:rPr lang="es-ES" sz="1400" b="1" dirty="0">
                <a:latin typeface="Palatino" pitchFamily="2" charset="77"/>
                <a:ea typeface="Palatino" pitchFamily="2" charset="77"/>
                <a:cs typeface="+mn-cs"/>
              </a:rPr>
              <a:t> 1998]</a:t>
            </a:r>
            <a:endParaRPr lang="es-ES" sz="1400" b="1" dirty="0">
              <a:effectLst>
                <a:outerShdw blurRad="38100" dist="38100" dir="2700000" algn="tl">
                  <a:srgbClr val="000000"/>
                </a:outerShdw>
              </a:effectLst>
              <a:latin typeface="Palatino" pitchFamily="2" charset="77"/>
              <a:ea typeface="Palatino" pitchFamily="2" charset="77"/>
              <a:cs typeface="+mn-cs"/>
            </a:endParaRPr>
          </a:p>
        </p:txBody>
      </p:sp>
      <p:pic>
        <p:nvPicPr>
          <p:cNvPr id="56326" name="Picture 6">
            <a:extLst>
              <a:ext uri="{FF2B5EF4-FFF2-40B4-BE49-F238E27FC236}">
                <a16:creationId xmlns:a16="http://schemas.microsoft.com/office/drawing/2014/main" id="{ACD49DCC-F5E4-188E-0066-49CA1ACF18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lum brigh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476" t="17513" r="20459" b="15538"/>
          <a:stretch>
            <a:fillRect/>
          </a:stretch>
        </p:blipFill>
        <p:spPr bwMode="auto">
          <a:xfrm>
            <a:off x="1619672" y="1017673"/>
            <a:ext cx="5688880" cy="47252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6328" name="Oval 9">
            <a:extLst>
              <a:ext uri="{FF2B5EF4-FFF2-40B4-BE49-F238E27FC236}">
                <a16:creationId xmlns:a16="http://schemas.microsoft.com/office/drawing/2014/main" id="{836BA87C-1ECB-82A2-D8ED-4ECEBC2CB4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08400" y="4724400"/>
            <a:ext cx="576263" cy="288925"/>
          </a:xfrm>
          <a:prstGeom prst="ellipse">
            <a:avLst/>
          </a:prstGeom>
          <a:noFill/>
          <a:ln>
            <a:noFill/>
          </a:ln>
          <a:effectLst>
            <a:prstShdw prst="shdw12">
              <a:schemeClr val="accent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0626" tIns="45288" rIns="90626" bIns="45288" anchor="ctr"/>
          <a:lstStyle>
            <a:lvl1pPr defTabSz="906463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906463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906463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906463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906463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064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064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064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064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s-ES" altLang="es-ES" sz="1800">
              <a:solidFill>
                <a:srgbClr val="003366"/>
              </a:solidFill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AF957CA2-A05F-F015-E5AA-AF32FEB4FF2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</p:spPr>
      </p:pic>
      <p:sp>
        <p:nvSpPr>
          <p:cNvPr id="4" name="3 CuadroTexto">
            <a:extLst>
              <a:ext uri="{FF2B5EF4-FFF2-40B4-BE49-F238E27FC236}">
                <a16:creationId xmlns:a16="http://schemas.microsoft.com/office/drawing/2014/main" id="{0F157553-EB20-853D-5861-E6CCD7FC00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514" y="141742"/>
            <a:ext cx="5184638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400" b="1" dirty="0">
                <a:solidFill>
                  <a:srgbClr val="FF0100"/>
                </a:solidFill>
                <a:latin typeface="Palatino" pitchFamily="2" charset="77"/>
                <a:ea typeface="Palatino" pitchFamily="2" charset="77"/>
              </a:rPr>
              <a:t>12.</a:t>
            </a:r>
            <a:r>
              <a:rPr lang="es-ES" altLang="es-ES" sz="1400" b="1" dirty="0">
                <a:solidFill>
                  <a:schemeClr val="bg1"/>
                </a:solidFill>
                <a:latin typeface="Palatino" pitchFamily="2" charset="77"/>
                <a:ea typeface="Palatino" pitchFamily="2" charset="77"/>
              </a:rPr>
              <a:t> Asociación Bidireccional</a:t>
            </a:r>
          </a:p>
        </p:txBody>
      </p:sp>
    </p:spTree>
  </p:cSld>
  <p:clrMapOvr>
    <a:masterClrMapping/>
  </p:clrMapOvr>
  <p:transition spd="med">
    <p:pull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CF8842EE-0C53-77D6-0D97-E0752DFF49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3916" y="1317193"/>
            <a:ext cx="2448967" cy="2038077"/>
          </a:xfrm>
        </p:spPr>
        <p:txBody>
          <a:bodyPr/>
          <a:lstStyle/>
          <a:p>
            <a:pPr algn="l"/>
            <a:r>
              <a:rPr lang="es-ES" altLang="es-ES" sz="1600" dirty="0">
                <a:solidFill>
                  <a:srgbClr val="FF0000"/>
                </a:solidFill>
                <a:latin typeface="Palatino" pitchFamily="2" charset="77"/>
                <a:ea typeface="Palatino" pitchFamily="2" charset="77"/>
              </a:rPr>
              <a:t>INFLUENCIA DE ENFERMEDADES SISTÉMICAS EN LA SALUD BUCAL</a:t>
            </a:r>
          </a:p>
        </p:txBody>
      </p:sp>
      <p:sp>
        <p:nvSpPr>
          <p:cNvPr id="1620995" name="Rectangle 3">
            <a:extLst>
              <a:ext uri="{FF2B5EF4-FFF2-40B4-BE49-F238E27FC236}">
                <a16:creationId xmlns:a16="http://schemas.microsoft.com/office/drawing/2014/main" id="{589A449B-F742-9609-9E82-1711B0E6CCAC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4411036" y="1531139"/>
            <a:ext cx="3600400" cy="1904182"/>
          </a:xfrm>
        </p:spPr>
        <p:txBody>
          <a:bodyPr/>
          <a:lstStyle/>
          <a:p>
            <a:pPr>
              <a:lnSpc>
                <a:spcPct val="80000"/>
              </a:lnSpc>
              <a:buClr>
                <a:srgbClr val="FF0000"/>
              </a:buClr>
              <a:buSzPct val="110000"/>
            </a:pPr>
            <a:r>
              <a:rPr lang="es-ES" altLang="es-ES" sz="1200" dirty="0">
                <a:latin typeface="Palatino" pitchFamily="2" charset="77"/>
                <a:ea typeface="Palatino" pitchFamily="2" charset="77"/>
              </a:rPr>
              <a:t>Cambios hormonales</a:t>
            </a:r>
          </a:p>
          <a:p>
            <a:pPr>
              <a:lnSpc>
                <a:spcPct val="80000"/>
              </a:lnSpc>
              <a:buClr>
                <a:srgbClr val="FF0000"/>
              </a:buClr>
              <a:buSzPct val="110000"/>
            </a:pPr>
            <a:r>
              <a:rPr lang="es-ES" altLang="es-ES" sz="1200" dirty="0" err="1">
                <a:latin typeface="Palatino" pitchFamily="2" charset="77"/>
                <a:ea typeface="Palatino" pitchFamily="2" charset="77"/>
              </a:rPr>
              <a:t>Enf</a:t>
            </a:r>
            <a:r>
              <a:rPr lang="es-ES" altLang="es-ES" sz="1200" dirty="0">
                <a:latin typeface="Palatino" pitchFamily="2" charset="77"/>
                <a:ea typeface="Palatino" pitchFamily="2" charset="77"/>
              </a:rPr>
              <a:t>. granulomatosas</a:t>
            </a:r>
          </a:p>
          <a:p>
            <a:pPr>
              <a:lnSpc>
                <a:spcPct val="80000"/>
              </a:lnSpc>
              <a:buClr>
                <a:srgbClr val="FF0000"/>
              </a:buClr>
              <a:buSzPct val="110000"/>
            </a:pPr>
            <a:r>
              <a:rPr lang="es-ES" altLang="es-ES" sz="1200" dirty="0" err="1">
                <a:latin typeface="Palatino" pitchFamily="2" charset="77"/>
                <a:ea typeface="Palatino" pitchFamily="2" charset="77"/>
              </a:rPr>
              <a:t>Enf</a:t>
            </a:r>
            <a:r>
              <a:rPr lang="es-ES" altLang="es-ES" sz="1200" dirty="0">
                <a:latin typeface="Palatino" pitchFamily="2" charset="77"/>
                <a:ea typeface="Palatino" pitchFamily="2" charset="77"/>
              </a:rPr>
              <a:t>. del colágeno</a:t>
            </a:r>
          </a:p>
          <a:p>
            <a:pPr>
              <a:lnSpc>
                <a:spcPct val="80000"/>
              </a:lnSpc>
              <a:buClr>
                <a:srgbClr val="FF0000"/>
              </a:buClr>
              <a:buSzPct val="110000"/>
            </a:pPr>
            <a:r>
              <a:rPr lang="es-ES" altLang="es-ES" sz="1200" dirty="0">
                <a:latin typeface="Palatino" pitchFamily="2" charset="77"/>
                <a:ea typeface="Palatino" pitchFamily="2" charset="77"/>
              </a:rPr>
              <a:t>SIDA</a:t>
            </a:r>
          </a:p>
          <a:p>
            <a:pPr>
              <a:lnSpc>
                <a:spcPct val="80000"/>
              </a:lnSpc>
              <a:buClr>
                <a:srgbClr val="FF0000"/>
              </a:buClr>
              <a:buSzPct val="110000"/>
            </a:pPr>
            <a:r>
              <a:rPr lang="es-ES" altLang="es-ES" sz="1200" dirty="0">
                <a:latin typeface="Palatino" pitchFamily="2" charset="77"/>
                <a:ea typeface="Palatino" pitchFamily="2" charset="77"/>
              </a:rPr>
              <a:t>Diabetes</a:t>
            </a:r>
          </a:p>
          <a:p>
            <a:pPr>
              <a:lnSpc>
                <a:spcPct val="80000"/>
              </a:lnSpc>
              <a:buClr>
                <a:srgbClr val="FF0000"/>
              </a:buClr>
              <a:buSzPct val="110000"/>
            </a:pPr>
            <a:r>
              <a:rPr lang="es-ES" altLang="es-ES" sz="1200" dirty="0">
                <a:latin typeface="Palatino" pitchFamily="2" charset="77"/>
                <a:ea typeface="Palatino" pitchFamily="2" charset="77"/>
              </a:rPr>
              <a:t>Fármacos</a:t>
            </a:r>
          </a:p>
          <a:p>
            <a:pPr>
              <a:lnSpc>
                <a:spcPct val="80000"/>
              </a:lnSpc>
              <a:buClr>
                <a:srgbClr val="FF0000"/>
              </a:buClr>
              <a:buSzPct val="110000"/>
            </a:pPr>
            <a:r>
              <a:rPr lang="es-ES" altLang="es-ES" sz="1200" dirty="0">
                <a:latin typeface="Palatino" pitchFamily="2" charset="77"/>
                <a:ea typeface="Palatino" pitchFamily="2" charset="77"/>
              </a:rPr>
              <a:t>Factores ambientales</a:t>
            </a:r>
          </a:p>
          <a:p>
            <a:pPr>
              <a:lnSpc>
                <a:spcPct val="80000"/>
              </a:lnSpc>
              <a:buClr>
                <a:srgbClr val="FF0000"/>
              </a:buClr>
              <a:buSzPct val="110000"/>
            </a:pPr>
            <a:r>
              <a:rPr lang="es-ES" altLang="es-ES" sz="1200" dirty="0" err="1">
                <a:latin typeface="Palatino" pitchFamily="2" charset="77"/>
                <a:ea typeface="Palatino" pitchFamily="2" charset="77"/>
              </a:rPr>
              <a:t>Enf</a:t>
            </a:r>
            <a:r>
              <a:rPr lang="es-ES" altLang="es-ES" sz="1200" dirty="0">
                <a:latin typeface="Palatino" pitchFamily="2" charset="77"/>
                <a:ea typeface="Palatino" pitchFamily="2" charset="77"/>
              </a:rPr>
              <a:t>. infecciosas</a:t>
            </a:r>
          </a:p>
          <a:p>
            <a:pPr>
              <a:lnSpc>
                <a:spcPct val="80000"/>
              </a:lnSpc>
              <a:buClr>
                <a:srgbClr val="FF0000"/>
              </a:buClr>
              <a:buSzPct val="110000"/>
            </a:pPr>
            <a:r>
              <a:rPr lang="es-ES" altLang="es-ES" sz="1200" dirty="0" err="1">
                <a:latin typeface="Palatino" pitchFamily="2" charset="77"/>
                <a:ea typeface="Palatino" pitchFamily="2" charset="77"/>
              </a:rPr>
              <a:t>Enf</a:t>
            </a:r>
            <a:r>
              <a:rPr lang="es-ES" altLang="es-ES" sz="1200" dirty="0">
                <a:latin typeface="Palatino" pitchFamily="2" charset="77"/>
                <a:ea typeface="Palatino" pitchFamily="2" charset="77"/>
              </a:rPr>
              <a:t>. hematológicas </a:t>
            </a:r>
          </a:p>
          <a:p>
            <a:pPr>
              <a:lnSpc>
                <a:spcPct val="80000"/>
              </a:lnSpc>
              <a:buClr>
                <a:srgbClr val="FF0000"/>
              </a:buClr>
              <a:buSzPct val="110000"/>
            </a:pPr>
            <a:r>
              <a:rPr lang="es-ES" altLang="es-ES" sz="1200" dirty="0" err="1">
                <a:latin typeface="Palatino" pitchFamily="2" charset="77"/>
                <a:ea typeface="Palatino" pitchFamily="2" charset="77"/>
              </a:rPr>
              <a:t>Enf</a:t>
            </a:r>
            <a:r>
              <a:rPr lang="es-ES" altLang="es-ES" sz="1200" dirty="0">
                <a:latin typeface="Palatino" pitchFamily="2" charset="77"/>
                <a:ea typeface="Palatino" pitchFamily="2" charset="77"/>
              </a:rPr>
              <a:t>. </a:t>
            </a:r>
            <a:r>
              <a:rPr lang="es-ES" altLang="es-ES" sz="1200" dirty="0" err="1">
                <a:latin typeface="Palatino" pitchFamily="2" charset="77"/>
                <a:ea typeface="Palatino" pitchFamily="2" charset="77"/>
              </a:rPr>
              <a:t>vesículo</a:t>
            </a:r>
            <a:r>
              <a:rPr lang="es-ES" altLang="es-ES" sz="1200" dirty="0">
                <a:latin typeface="Palatino" pitchFamily="2" charset="77"/>
                <a:ea typeface="Palatino" pitchFamily="2" charset="77"/>
              </a:rPr>
              <a:t>-ampollosas</a:t>
            </a:r>
          </a:p>
        </p:txBody>
      </p:sp>
      <p:sp>
        <p:nvSpPr>
          <p:cNvPr id="5127" name="Text Box 7">
            <a:extLst>
              <a:ext uri="{FF2B5EF4-FFF2-40B4-BE49-F238E27FC236}">
                <a16:creationId xmlns:a16="http://schemas.microsoft.com/office/drawing/2014/main" id="{D38D204B-911C-3E75-8ABA-AD89E4F0F9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07694" y="4113992"/>
            <a:ext cx="2448892" cy="1477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kumimoji="1" lang="es-ES" altLang="es-ES" sz="1600" dirty="0">
                <a:solidFill>
                  <a:srgbClr val="FF0000"/>
                </a:solidFill>
                <a:latin typeface="Palatino" pitchFamily="2" charset="77"/>
                <a:ea typeface="Palatino" pitchFamily="2" charset="77"/>
              </a:rPr>
              <a:t>ENFERMEDAD PERIODONTAL 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kumimoji="1" lang="es-ES" altLang="es-ES" sz="1600" dirty="0">
                <a:solidFill>
                  <a:srgbClr val="FF0000"/>
                </a:solidFill>
                <a:latin typeface="Palatino" pitchFamily="2" charset="77"/>
                <a:ea typeface="Palatino" pitchFamily="2" charset="77"/>
              </a:rPr>
              <a:t>VS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kumimoji="1" lang="es-ES" altLang="es-ES" sz="1600" dirty="0">
                <a:solidFill>
                  <a:srgbClr val="FF0000"/>
                </a:solidFill>
                <a:latin typeface="Palatino" pitchFamily="2" charset="77"/>
                <a:ea typeface="Palatino" pitchFamily="2" charset="77"/>
              </a:rPr>
              <a:t>ENFERMEDADES SISTÉMICAS</a:t>
            </a:r>
          </a:p>
        </p:txBody>
      </p:sp>
      <p:sp>
        <p:nvSpPr>
          <p:cNvPr id="1621000" name="Text Box 8">
            <a:extLst>
              <a:ext uri="{FF2B5EF4-FFF2-40B4-BE49-F238E27FC236}">
                <a16:creationId xmlns:a16="http://schemas.microsoft.com/office/drawing/2014/main" id="{0A9350AA-0FC6-EAE4-0354-381A57D08A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07007" y="4365104"/>
            <a:ext cx="3510037" cy="13272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171450" indent="-171450" eaLnBrk="1" hangingPunct="1">
              <a:lnSpc>
                <a:spcPct val="85000"/>
              </a:lnSpc>
              <a:buClr>
                <a:srgbClr val="FF0000"/>
              </a:buClr>
            </a:pPr>
            <a:r>
              <a:rPr kumimoji="1" lang="es-ES" altLang="es-ES" sz="1200" dirty="0">
                <a:latin typeface="Palatino" pitchFamily="2" charset="77"/>
                <a:ea typeface="Palatino" pitchFamily="2" charset="77"/>
              </a:rPr>
              <a:t> Embarazo</a:t>
            </a:r>
          </a:p>
          <a:p>
            <a:pPr marL="171450" indent="-171450" eaLnBrk="1" hangingPunct="1">
              <a:lnSpc>
                <a:spcPct val="85000"/>
              </a:lnSpc>
              <a:buClr>
                <a:srgbClr val="FF0000"/>
              </a:buClr>
            </a:pPr>
            <a:r>
              <a:rPr kumimoji="1" lang="es-ES" altLang="es-ES" sz="1200" dirty="0">
                <a:latin typeface="Palatino" pitchFamily="2" charset="77"/>
                <a:ea typeface="Palatino" pitchFamily="2" charset="77"/>
              </a:rPr>
              <a:t> </a:t>
            </a:r>
            <a:r>
              <a:rPr kumimoji="1" lang="es-ES" altLang="es-ES" sz="1200" dirty="0" err="1">
                <a:latin typeface="Palatino" pitchFamily="2" charset="77"/>
                <a:ea typeface="Palatino" pitchFamily="2" charset="77"/>
              </a:rPr>
              <a:t>Enf</a:t>
            </a:r>
            <a:r>
              <a:rPr kumimoji="1" lang="es-ES" altLang="es-ES" sz="1200" dirty="0">
                <a:latin typeface="Palatino" pitchFamily="2" charset="77"/>
                <a:ea typeface="Palatino" pitchFamily="2" charset="77"/>
              </a:rPr>
              <a:t>. Pulmonares</a:t>
            </a:r>
          </a:p>
          <a:p>
            <a:pPr marL="171450" indent="-171450" eaLnBrk="1" hangingPunct="1">
              <a:lnSpc>
                <a:spcPct val="85000"/>
              </a:lnSpc>
              <a:buClr>
                <a:srgbClr val="FF0000"/>
              </a:buClr>
            </a:pPr>
            <a:r>
              <a:rPr kumimoji="1" lang="es-ES" altLang="es-ES" sz="1200" dirty="0">
                <a:latin typeface="Palatino" pitchFamily="2" charset="77"/>
                <a:ea typeface="Palatino" pitchFamily="2" charset="77"/>
              </a:rPr>
              <a:t> Infecciones de prótesis cardíacas y óseas</a:t>
            </a:r>
          </a:p>
          <a:p>
            <a:pPr marL="171450" indent="-171450" eaLnBrk="1" hangingPunct="1">
              <a:lnSpc>
                <a:spcPct val="85000"/>
              </a:lnSpc>
              <a:buClr>
                <a:srgbClr val="FF0000"/>
              </a:buClr>
            </a:pPr>
            <a:r>
              <a:rPr kumimoji="1" lang="es-ES" altLang="es-ES" sz="1200" dirty="0">
                <a:latin typeface="Palatino" pitchFamily="2" charset="77"/>
                <a:ea typeface="Palatino" pitchFamily="2" charset="77"/>
              </a:rPr>
              <a:t> Diabetes mellitus</a:t>
            </a:r>
          </a:p>
          <a:p>
            <a:pPr marL="171450" indent="-171450" eaLnBrk="1" hangingPunct="1">
              <a:lnSpc>
                <a:spcPct val="85000"/>
              </a:lnSpc>
              <a:buClr>
                <a:srgbClr val="FF0000"/>
              </a:buClr>
            </a:pPr>
            <a:r>
              <a:rPr kumimoji="1" lang="es-ES" altLang="es-ES" sz="1200" dirty="0">
                <a:latin typeface="Palatino" pitchFamily="2" charset="77"/>
                <a:ea typeface="Palatino" pitchFamily="2" charset="77"/>
              </a:rPr>
              <a:t> </a:t>
            </a:r>
            <a:r>
              <a:rPr kumimoji="1" lang="es-ES" altLang="es-ES" sz="1200" dirty="0" err="1">
                <a:latin typeface="Palatino" pitchFamily="2" charset="77"/>
                <a:ea typeface="Palatino" pitchFamily="2" charset="77"/>
              </a:rPr>
              <a:t>Abcesos</a:t>
            </a:r>
            <a:r>
              <a:rPr kumimoji="1" lang="es-ES" altLang="es-ES" sz="1200" dirty="0">
                <a:latin typeface="Palatino" pitchFamily="2" charset="77"/>
                <a:ea typeface="Palatino" pitchFamily="2" charset="77"/>
              </a:rPr>
              <a:t> cerebrales</a:t>
            </a:r>
          </a:p>
          <a:p>
            <a:pPr marL="171450" indent="-171450" eaLnBrk="1" hangingPunct="1">
              <a:lnSpc>
                <a:spcPct val="85000"/>
              </a:lnSpc>
              <a:buClr>
                <a:srgbClr val="FF0000"/>
              </a:buClr>
            </a:pPr>
            <a:r>
              <a:rPr kumimoji="1" lang="es-ES" altLang="es-ES" sz="1200" dirty="0">
                <a:latin typeface="Palatino" pitchFamily="2" charset="77"/>
                <a:ea typeface="Palatino" pitchFamily="2" charset="77"/>
              </a:rPr>
              <a:t> </a:t>
            </a:r>
            <a:r>
              <a:rPr kumimoji="1" lang="es-ES" altLang="es-ES" sz="1200" dirty="0" err="1">
                <a:latin typeface="Palatino" pitchFamily="2" charset="77"/>
                <a:ea typeface="Palatino" pitchFamily="2" charset="77"/>
              </a:rPr>
              <a:t>Enf</a:t>
            </a:r>
            <a:r>
              <a:rPr kumimoji="1" lang="es-ES" altLang="es-ES" sz="1200" dirty="0">
                <a:latin typeface="Palatino" pitchFamily="2" charset="77"/>
                <a:ea typeface="Palatino" pitchFamily="2" charset="77"/>
              </a:rPr>
              <a:t>. Cardiovasculares</a:t>
            </a:r>
          </a:p>
          <a:p>
            <a:pPr marL="171450" indent="-171450" eaLnBrk="1" hangingPunct="1">
              <a:lnSpc>
                <a:spcPct val="85000"/>
              </a:lnSpc>
              <a:buClr>
                <a:srgbClr val="FF0000"/>
              </a:buClr>
            </a:pPr>
            <a:r>
              <a:rPr kumimoji="1" lang="es-ES" altLang="es-ES" sz="1200" dirty="0">
                <a:latin typeface="Palatino" pitchFamily="2" charset="77"/>
                <a:ea typeface="Palatino" pitchFamily="2" charset="77"/>
              </a:rPr>
              <a:t> Bacteriemias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E26CA252-DD76-C5D6-4F79-E48FE0AB48D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</p:spPr>
      </p:pic>
      <p:sp>
        <p:nvSpPr>
          <p:cNvPr id="8" name="3 CuadroTexto">
            <a:extLst>
              <a:ext uri="{FF2B5EF4-FFF2-40B4-BE49-F238E27FC236}">
                <a16:creationId xmlns:a16="http://schemas.microsoft.com/office/drawing/2014/main" id="{D92A4FE1-C157-04B6-A5E9-EB47A853B7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514" y="141742"/>
            <a:ext cx="5184638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400" b="1" dirty="0">
                <a:solidFill>
                  <a:srgbClr val="FF0100"/>
                </a:solidFill>
                <a:latin typeface="Palatino" pitchFamily="2" charset="77"/>
                <a:ea typeface="Palatino" pitchFamily="2" charset="77"/>
              </a:rPr>
              <a:t>00.</a:t>
            </a:r>
            <a:r>
              <a:rPr lang="es-ES" altLang="es-ES" sz="1400" b="1" dirty="0">
                <a:solidFill>
                  <a:schemeClr val="bg1"/>
                </a:solidFill>
                <a:latin typeface="Palatino" pitchFamily="2" charset="77"/>
                <a:ea typeface="Palatino" pitchFamily="2" charset="77"/>
              </a:rPr>
              <a:t> Relación Bidireccional</a:t>
            </a:r>
          </a:p>
        </p:txBody>
      </p:sp>
      <p:sp>
        <p:nvSpPr>
          <p:cNvPr id="2" name="4 Flecha abajo">
            <a:extLst>
              <a:ext uri="{FF2B5EF4-FFF2-40B4-BE49-F238E27FC236}">
                <a16:creationId xmlns:a16="http://schemas.microsoft.com/office/drawing/2014/main" id="{0BE3A890-C2B6-706E-03B1-0E79E16DA251}"/>
              </a:ext>
            </a:extLst>
          </p:cNvPr>
          <p:cNvSpPr/>
          <p:nvPr/>
        </p:nvSpPr>
        <p:spPr>
          <a:xfrm rot="16200000">
            <a:off x="3757460" y="2104946"/>
            <a:ext cx="413415" cy="462569"/>
          </a:xfrm>
          <a:prstGeom prst="downArrow">
            <a:avLst/>
          </a:prstGeom>
          <a:solidFill>
            <a:srgbClr val="FF0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/>
          </a:p>
        </p:txBody>
      </p:sp>
      <p:sp>
        <p:nvSpPr>
          <p:cNvPr id="5" name="4 Flecha abajo">
            <a:extLst>
              <a:ext uri="{FF2B5EF4-FFF2-40B4-BE49-F238E27FC236}">
                <a16:creationId xmlns:a16="http://schemas.microsoft.com/office/drawing/2014/main" id="{41C5C7F2-C3CE-00FC-FBA2-1E51B39907CD}"/>
              </a:ext>
            </a:extLst>
          </p:cNvPr>
          <p:cNvSpPr/>
          <p:nvPr/>
        </p:nvSpPr>
        <p:spPr>
          <a:xfrm rot="16200000">
            <a:off x="3757460" y="4646015"/>
            <a:ext cx="413415" cy="462569"/>
          </a:xfrm>
          <a:prstGeom prst="downArrow">
            <a:avLst/>
          </a:prstGeom>
          <a:solidFill>
            <a:srgbClr val="FF0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/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09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09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09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6209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6209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09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09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6209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09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09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09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09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6209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6209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09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09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6209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09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09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09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09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6209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6209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09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09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6209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09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09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09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09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6209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6209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09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09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6209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09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09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09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09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6209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6209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09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09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6209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09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09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09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09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6209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6209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09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09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6209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09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09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09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09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6209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6209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09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09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6209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09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099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099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099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62099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162099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099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099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62099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099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099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099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099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62099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162099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099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099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62099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099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099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099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099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62099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162099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099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099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62099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099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06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10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100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10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6210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16210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10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10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6210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5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10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21000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1" name="Text Box 1026">
            <a:extLst>
              <a:ext uri="{FF2B5EF4-FFF2-40B4-BE49-F238E27FC236}">
                <a16:creationId xmlns:a16="http://schemas.microsoft.com/office/drawing/2014/main" id="{940BC99F-6D27-B662-E0A6-35CF74C315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21710" y="1874099"/>
            <a:ext cx="1360770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 defTabSz="906463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906463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906463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906463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906463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064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064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064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064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s-ES_tradnl" altLang="es-ES" sz="1100" b="1" dirty="0">
                <a:solidFill>
                  <a:srgbClr val="FF3300"/>
                </a:solidFill>
                <a:latin typeface="Palatino" pitchFamily="2" charset="77"/>
                <a:ea typeface="Palatino" pitchFamily="2" charset="77"/>
              </a:rPr>
              <a:t>PG LPS</a:t>
            </a:r>
          </a:p>
        </p:txBody>
      </p:sp>
      <p:sp>
        <p:nvSpPr>
          <p:cNvPr id="58372" name="Text Box 1027">
            <a:extLst>
              <a:ext uri="{FF2B5EF4-FFF2-40B4-BE49-F238E27FC236}">
                <a16:creationId xmlns:a16="http://schemas.microsoft.com/office/drawing/2014/main" id="{254FB031-CAD6-955C-8C84-DE1AF84C30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3625" y="2529118"/>
            <a:ext cx="1322798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defTabSz="906463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906463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906463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906463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906463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064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064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064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064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ES_tradnl" altLang="es-ES" sz="1200" b="1" dirty="0">
                <a:latin typeface="Palatino" pitchFamily="2" charset="77"/>
                <a:ea typeface="Palatino" pitchFamily="2" charset="77"/>
              </a:rPr>
              <a:t>Ce. </a:t>
            </a:r>
            <a:r>
              <a:rPr lang="es-ES_tradnl" altLang="es-ES" sz="1200" b="1" dirty="0" err="1">
                <a:latin typeface="Palatino" pitchFamily="2" charset="77"/>
                <a:ea typeface="Palatino" pitchFamily="2" charset="77"/>
              </a:rPr>
              <a:t>Endoteliáles</a:t>
            </a:r>
            <a:endParaRPr lang="es-ES_tradnl" altLang="es-ES" sz="1200" b="1" dirty="0">
              <a:latin typeface="Palatino" pitchFamily="2" charset="77"/>
              <a:ea typeface="Palatino" pitchFamily="2" charset="77"/>
            </a:endParaRPr>
          </a:p>
        </p:txBody>
      </p:sp>
      <p:sp>
        <p:nvSpPr>
          <p:cNvPr id="58373" name="Text Box 1028">
            <a:extLst>
              <a:ext uri="{FF2B5EF4-FFF2-40B4-BE49-F238E27FC236}">
                <a16:creationId xmlns:a16="http://schemas.microsoft.com/office/drawing/2014/main" id="{5C0DB5D8-8167-DCD9-D0D8-63FACA49DB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9313" y="3400340"/>
            <a:ext cx="171373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906463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906463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906463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906463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906463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064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064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064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064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s-ES_tradnl" altLang="es-ES" sz="1200" b="1" dirty="0">
                <a:latin typeface="Palatino" pitchFamily="2" charset="77"/>
                <a:ea typeface="Palatino" pitchFamily="2" charset="77"/>
              </a:rPr>
              <a:t>E-Selectina, ICAM, VCAM</a:t>
            </a:r>
          </a:p>
        </p:txBody>
      </p:sp>
      <p:sp>
        <p:nvSpPr>
          <p:cNvPr id="58374" name="Text Box 1029">
            <a:extLst>
              <a:ext uri="{FF2B5EF4-FFF2-40B4-BE49-F238E27FC236}">
                <a16:creationId xmlns:a16="http://schemas.microsoft.com/office/drawing/2014/main" id="{A43F2EDE-73F1-6886-66AB-D99550FE4D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3796" y="4340733"/>
            <a:ext cx="154398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906463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906463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906463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906463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906463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064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064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064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064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s-ES_tradnl" altLang="es-ES" sz="1200" b="1" dirty="0">
                <a:latin typeface="Palatino" pitchFamily="2" charset="77"/>
                <a:ea typeface="Palatino" pitchFamily="2" charset="77"/>
              </a:rPr>
              <a:t>Extravasación Leucocitos</a:t>
            </a:r>
          </a:p>
        </p:txBody>
      </p:sp>
      <p:sp>
        <p:nvSpPr>
          <p:cNvPr id="58375" name="Text Box 1030">
            <a:extLst>
              <a:ext uri="{FF2B5EF4-FFF2-40B4-BE49-F238E27FC236}">
                <a16:creationId xmlns:a16="http://schemas.microsoft.com/office/drawing/2014/main" id="{A4ECC28D-2F0E-7F37-BAF5-DCA442F17A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1013" y="5281126"/>
            <a:ext cx="1348023" cy="262116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 defTabSz="906463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906463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906463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906463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906463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064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064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064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064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ES_tradnl" altLang="es-ES" sz="1100" b="1" dirty="0">
                <a:solidFill>
                  <a:srgbClr val="FF0000"/>
                </a:solidFill>
                <a:latin typeface="Palatino" pitchFamily="2" charset="77"/>
                <a:ea typeface="Palatino" pitchFamily="2" charset="77"/>
              </a:rPr>
              <a:t>IL-8, PGE 2, MMP</a:t>
            </a:r>
          </a:p>
        </p:txBody>
      </p:sp>
      <p:sp>
        <p:nvSpPr>
          <p:cNvPr id="58376" name="Text Box 1031">
            <a:extLst>
              <a:ext uri="{FF2B5EF4-FFF2-40B4-BE49-F238E27FC236}">
                <a16:creationId xmlns:a16="http://schemas.microsoft.com/office/drawing/2014/main" id="{14674FE7-038F-1D15-1A9D-071CACAC63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2130" y="6166569"/>
            <a:ext cx="3329872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 defTabSz="906463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906463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906463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906463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906463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064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064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064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064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s-ES_tradnl" altLang="es-ES" sz="1100" b="1" dirty="0">
                <a:solidFill>
                  <a:srgbClr val="FF3300"/>
                </a:solidFill>
                <a:latin typeface="Palatino" pitchFamily="2" charset="77"/>
                <a:ea typeface="Palatino" pitchFamily="2" charset="77"/>
              </a:rPr>
              <a:t>INFLAMACIÓN SISTÉMICA CRÓNICA</a:t>
            </a:r>
          </a:p>
        </p:txBody>
      </p:sp>
      <p:sp>
        <p:nvSpPr>
          <p:cNvPr id="58378" name="Text Box 1033">
            <a:extLst>
              <a:ext uri="{FF2B5EF4-FFF2-40B4-BE49-F238E27FC236}">
                <a16:creationId xmlns:a16="http://schemas.microsoft.com/office/drawing/2014/main" id="{BDDC5111-B63E-5D26-726C-5D6090F098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97457" y="2529117"/>
            <a:ext cx="1003801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defTabSz="906463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906463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906463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906463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906463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064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064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064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064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ES_tradnl" altLang="es-ES" sz="1200" b="1" dirty="0">
                <a:latin typeface="Palatino" pitchFamily="2" charset="77"/>
                <a:ea typeface="Palatino" pitchFamily="2" charset="77"/>
              </a:rPr>
              <a:t>Macrófagos</a:t>
            </a:r>
          </a:p>
        </p:txBody>
      </p:sp>
      <p:sp>
        <p:nvSpPr>
          <p:cNvPr id="58379" name="Text Box 1034">
            <a:extLst>
              <a:ext uri="{FF2B5EF4-FFF2-40B4-BE49-F238E27FC236}">
                <a16:creationId xmlns:a16="http://schemas.microsoft.com/office/drawing/2014/main" id="{69F4C099-39C2-8E04-265B-76EA01548F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21781" y="3395002"/>
            <a:ext cx="1492716" cy="276999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 defTabSz="906463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906463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906463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906463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906463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064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064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064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064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ES_tradnl" altLang="es-ES" sz="1200" b="1" dirty="0">
                <a:solidFill>
                  <a:srgbClr val="FF3300"/>
                </a:solidFill>
                <a:latin typeface="Palatino" pitchFamily="2" charset="77"/>
                <a:ea typeface="Palatino" pitchFamily="2" charset="77"/>
              </a:rPr>
              <a:t>IL-1B, IL-6, TNF-A</a:t>
            </a:r>
          </a:p>
        </p:txBody>
      </p:sp>
      <p:sp>
        <p:nvSpPr>
          <p:cNvPr id="58380" name="Text Box 1035">
            <a:extLst>
              <a:ext uri="{FF2B5EF4-FFF2-40B4-BE49-F238E27FC236}">
                <a16:creationId xmlns:a16="http://schemas.microsoft.com/office/drawing/2014/main" id="{B49C0253-11A4-BFB6-2E3B-0B6ECA7788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24379" y="4211018"/>
            <a:ext cx="587020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defTabSz="906463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906463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906463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906463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906463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064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064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064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064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ES_tradnl" altLang="es-ES" sz="1200" b="1" dirty="0">
                <a:latin typeface="Palatino" pitchFamily="2" charset="77"/>
                <a:ea typeface="Palatino" pitchFamily="2" charset="77"/>
              </a:rPr>
              <a:t>MMP</a:t>
            </a:r>
          </a:p>
        </p:txBody>
      </p:sp>
      <p:sp>
        <p:nvSpPr>
          <p:cNvPr id="58381" name="Text Box 1036">
            <a:extLst>
              <a:ext uri="{FF2B5EF4-FFF2-40B4-BE49-F238E27FC236}">
                <a16:creationId xmlns:a16="http://schemas.microsoft.com/office/drawing/2014/main" id="{67FAA8D9-1CB5-2350-D1CC-08C4779099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11960" y="1844824"/>
            <a:ext cx="1217223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906463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906463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906463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906463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906463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064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064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064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064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ES_tradnl" altLang="es-ES" sz="1200" b="1" dirty="0">
                <a:latin typeface="Palatino" pitchFamily="2" charset="77"/>
                <a:ea typeface="Palatino" pitchFamily="2" charset="77"/>
              </a:rPr>
              <a:t>Tejido adiposo</a:t>
            </a:r>
          </a:p>
        </p:txBody>
      </p:sp>
      <p:sp>
        <p:nvSpPr>
          <p:cNvPr id="58382" name="Text Box 1037">
            <a:extLst>
              <a:ext uri="{FF2B5EF4-FFF2-40B4-BE49-F238E27FC236}">
                <a16:creationId xmlns:a16="http://schemas.microsoft.com/office/drawing/2014/main" id="{5BA4B10D-1969-B544-A9B3-8CF9C37031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81604" y="3004039"/>
            <a:ext cx="184729" cy="2621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defTabSz="906463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906463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906463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906463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906463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064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064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064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064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s-ES" altLang="es-ES" sz="1100">
              <a:solidFill>
                <a:srgbClr val="1FFFC4"/>
              </a:solidFill>
              <a:latin typeface="Palatino" pitchFamily="2" charset="77"/>
              <a:ea typeface="Palatino" pitchFamily="2" charset="77"/>
            </a:endParaRPr>
          </a:p>
        </p:txBody>
      </p:sp>
      <p:sp>
        <p:nvSpPr>
          <p:cNvPr id="58383" name="Text Box 1038">
            <a:extLst>
              <a:ext uri="{FF2B5EF4-FFF2-40B4-BE49-F238E27FC236}">
                <a16:creationId xmlns:a16="http://schemas.microsoft.com/office/drawing/2014/main" id="{E436AD42-E886-04D2-9B76-7A41DD7C32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66477" y="1853100"/>
            <a:ext cx="724878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defTabSz="906463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906463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906463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906463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906463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064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064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064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064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ES_tradnl" altLang="es-ES" sz="1200" b="1" dirty="0">
                <a:latin typeface="Palatino" pitchFamily="2" charset="77"/>
                <a:ea typeface="Palatino" pitchFamily="2" charset="77"/>
              </a:rPr>
              <a:t>Leptina</a:t>
            </a:r>
          </a:p>
        </p:txBody>
      </p:sp>
      <p:sp>
        <p:nvSpPr>
          <p:cNvPr id="58384" name="Text Box 1039">
            <a:extLst>
              <a:ext uri="{FF2B5EF4-FFF2-40B4-BE49-F238E27FC236}">
                <a16:creationId xmlns:a16="http://schemas.microsoft.com/office/drawing/2014/main" id="{5BDAD675-10AE-A3DA-4A7A-4039D1F7F7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47786" y="1852243"/>
            <a:ext cx="747320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defTabSz="906463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906463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906463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906463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906463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064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064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064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064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ES_tradnl" altLang="es-ES" sz="1200" b="1" dirty="0">
                <a:latin typeface="Palatino" pitchFamily="2" charset="77"/>
                <a:ea typeface="Palatino" pitchFamily="2" charset="77"/>
              </a:rPr>
              <a:t>Cerebro</a:t>
            </a:r>
          </a:p>
        </p:txBody>
      </p:sp>
      <p:sp>
        <p:nvSpPr>
          <p:cNvPr id="58385" name="Text Box 1040">
            <a:extLst>
              <a:ext uri="{FF2B5EF4-FFF2-40B4-BE49-F238E27FC236}">
                <a16:creationId xmlns:a16="http://schemas.microsoft.com/office/drawing/2014/main" id="{23AED2A5-C707-1530-3326-9371DFD1C3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07789" y="2482532"/>
            <a:ext cx="646331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defTabSz="906463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906463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906463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906463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906463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064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064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064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064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ES_tradnl" altLang="es-ES" sz="1200" b="1" dirty="0">
                <a:latin typeface="Palatino" pitchFamily="2" charset="77"/>
                <a:ea typeface="Palatino" pitchFamily="2" charset="77"/>
              </a:rPr>
              <a:t>ACTH</a:t>
            </a:r>
          </a:p>
        </p:txBody>
      </p:sp>
      <p:sp>
        <p:nvSpPr>
          <p:cNvPr id="58386" name="Text Box 1041">
            <a:extLst>
              <a:ext uri="{FF2B5EF4-FFF2-40B4-BE49-F238E27FC236}">
                <a16:creationId xmlns:a16="http://schemas.microsoft.com/office/drawing/2014/main" id="{CE2F21D3-C828-E3B2-3464-6CE04356B9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90496" y="3194512"/>
            <a:ext cx="740908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defTabSz="906463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906463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906463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906463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906463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064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064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064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064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ES_tradnl" altLang="es-ES" sz="1200" b="1" dirty="0">
                <a:latin typeface="Palatino" pitchFamily="2" charset="77"/>
                <a:ea typeface="Palatino" pitchFamily="2" charset="77"/>
              </a:rPr>
              <a:t>Cortiso</a:t>
            </a:r>
            <a:r>
              <a:rPr lang="es-ES_tradnl" altLang="es-ES" sz="1200" dirty="0">
                <a:latin typeface="Palatino" pitchFamily="2" charset="77"/>
                <a:ea typeface="Palatino" pitchFamily="2" charset="77"/>
              </a:rPr>
              <a:t>l</a:t>
            </a:r>
          </a:p>
        </p:txBody>
      </p:sp>
      <p:sp>
        <p:nvSpPr>
          <p:cNvPr id="58387" name="Text Box 1042">
            <a:extLst>
              <a:ext uri="{FF2B5EF4-FFF2-40B4-BE49-F238E27FC236}">
                <a16:creationId xmlns:a16="http://schemas.microsoft.com/office/drawing/2014/main" id="{D61F3396-4840-1FE0-D76D-95269D49D0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37987" y="4939436"/>
            <a:ext cx="2105063" cy="646331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 defTabSz="906463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906463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906463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906463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906463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064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064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064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064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s-ES_tradnl" altLang="es-ES" sz="1200" b="1" dirty="0">
                <a:solidFill>
                  <a:srgbClr val="FF0000"/>
                </a:solidFill>
                <a:latin typeface="Palatino" pitchFamily="2" charset="77"/>
                <a:ea typeface="Palatino" pitchFamily="2" charset="77"/>
              </a:rPr>
              <a:t>OBESIDAD CENTRAL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s-ES_tradnl" altLang="es-ES" sz="1200" b="1" dirty="0">
                <a:solidFill>
                  <a:srgbClr val="FF0000"/>
                </a:solidFill>
                <a:latin typeface="Palatino" pitchFamily="2" charset="77"/>
                <a:ea typeface="Palatino" pitchFamily="2" charset="77"/>
              </a:rPr>
              <a:t>HIPERTENSIÓN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s-ES_tradnl" altLang="es-ES" sz="1200" b="1" dirty="0">
                <a:solidFill>
                  <a:srgbClr val="FF0000"/>
                </a:solidFill>
                <a:latin typeface="Palatino" pitchFamily="2" charset="77"/>
                <a:ea typeface="Palatino" pitchFamily="2" charset="77"/>
              </a:rPr>
              <a:t>INSULINO RESISTENCIA</a:t>
            </a:r>
          </a:p>
        </p:txBody>
      </p:sp>
      <p:sp>
        <p:nvSpPr>
          <p:cNvPr id="58388" name="Text Box 1043">
            <a:extLst>
              <a:ext uri="{FF2B5EF4-FFF2-40B4-BE49-F238E27FC236}">
                <a16:creationId xmlns:a16="http://schemas.microsoft.com/office/drawing/2014/main" id="{88E224C2-553B-3867-559B-69C06019B8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44349" y="3322994"/>
            <a:ext cx="2459061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defTabSz="906463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906463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906463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906463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906463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064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064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064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064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ES_tradnl" altLang="es-ES" sz="1200" b="1" dirty="0">
                <a:solidFill>
                  <a:srgbClr val="FF0000"/>
                </a:solidFill>
                <a:latin typeface="Palatino" pitchFamily="2" charset="77"/>
                <a:ea typeface="Palatino" pitchFamily="2" charset="77"/>
              </a:rPr>
              <a:t>INTOLERAN.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_tradnl" altLang="es-ES" sz="1200" b="1" dirty="0">
                <a:solidFill>
                  <a:srgbClr val="FF0000"/>
                </a:solidFill>
                <a:latin typeface="Palatino" pitchFamily="2" charset="77"/>
                <a:ea typeface="Palatino" pitchFamily="2" charset="77"/>
              </a:rPr>
              <a:t>A LA GLUCOSA</a:t>
            </a:r>
          </a:p>
        </p:txBody>
      </p:sp>
      <p:sp>
        <p:nvSpPr>
          <p:cNvPr id="58389" name="Text Box 1044">
            <a:extLst>
              <a:ext uri="{FF2B5EF4-FFF2-40B4-BE49-F238E27FC236}">
                <a16:creationId xmlns:a16="http://schemas.microsoft.com/office/drawing/2014/main" id="{B166B1C4-9D59-2EFC-C6C3-BDC9AA0828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89188" y="3972789"/>
            <a:ext cx="1587182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defTabSz="906463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906463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906463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906463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906463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064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064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064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064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ES_tradnl" altLang="es-ES" sz="1200" b="1" dirty="0">
                <a:solidFill>
                  <a:srgbClr val="FF0000"/>
                </a:solidFill>
                <a:latin typeface="Palatino" pitchFamily="2" charset="77"/>
                <a:ea typeface="Palatino" pitchFamily="2" charset="77"/>
              </a:rPr>
              <a:t>INSULINO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_tradnl" altLang="es-ES" sz="1200" b="1" dirty="0">
                <a:solidFill>
                  <a:srgbClr val="FF0000"/>
                </a:solidFill>
                <a:latin typeface="Palatino" pitchFamily="2" charset="77"/>
                <a:ea typeface="Palatino" pitchFamily="2" charset="77"/>
              </a:rPr>
              <a:t>RESISTENCIA</a:t>
            </a:r>
          </a:p>
        </p:txBody>
      </p:sp>
      <p:sp>
        <p:nvSpPr>
          <p:cNvPr id="58390" name="Text Box 1045">
            <a:extLst>
              <a:ext uri="{FF2B5EF4-FFF2-40B4-BE49-F238E27FC236}">
                <a16:creationId xmlns:a16="http://schemas.microsoft.com/office/drawing/2014/main" id="{AB5DC6C0-6E34-52D5-F3C5-89A38688E3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82809" y="4191594"/>
            <a:ext cx="705642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defTabSz="906463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906463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906463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906463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906463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064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064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064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064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ES_tradnl" altLang="es-ES" sz="1200" b="1" dirty="0">
                <a:latin typeface="Palatino" pitchFamily="2" charset="77"/>
                <a:ea typeface="Palatino" pitchFamily="2" charset="77"/>
              </a:rPr>
              <a:t>Hígado</a:t>
            </a:r>
          </a:p>
        </p:txBody>
      </p:sp>
      <p:sp>
        <p:nvSpPr>
          <p:cNvPr id="58391" name="Text Box 1046">
            <a:extLst>
              <a:ext uri="{FF2B5EF4-FFF2-40B4-BE49-F238E27FC236}">
                <a16:creationId xmlns:a16="http://schemas.microsoft.com/office/drawing/2014/main" id="{9E48CAC6-B197-F61A-687E-1B74A16C7E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11369" y="4959012"/>
            <a:ext cx="1416673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906463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906463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906463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906463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906463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064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064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064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064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s-ES_tradnl" altLang="es-ES" sz="1200" b="1" dirty="0">
                <a:latin typeface="Palatino" pitchFamily="2" charset="77"/>
                <a:ea typeface="Palatino" pitchFamily="2" charset="77"/>
              </a:rPr>
              <a:t>PFR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s-ES_tradnl" altLang="es-ES" sz="1200" b="1" dirty="0" err="1">
                <a:latin typeface="Palatino" pitchFamily="2" charset="77"/>
                <a:ea typeface="Palatino" pitchFamily="2" charset="77"/>
              </a:rPr>
              <a:t>Fibrinogeno</a:t>
            </a:r>
            <a:endParaRPr lang="es-ES_tradnl" altLang="es-ES" sz="1200" b="1" dirty="0">
              <a:latin typeface="Palatino" pitchFamily="2" charset="77"/>
              <a:ea typeface="Palatino" pitchFamily="2" charset="77"/>
            </a:endParaRPr>
          </a:p>
          <a:p>
            <a:pPr algn="ctr">
              <a:spcBef>
                <a:spcPct val="0"/>
              </a:spcBef>
              <a:buFontTx/>
              <a:buNone/>
            </a:pPr>
            <a:r>
              <a:rPr lang="es-ES_tradnl" altLang="es-ES" sz="1200" b="1" dirty="0">
                <a:latin typeface="Palatino" pitchFamily="2" charset="77"/>
                <a:ea typeface="Palatino" pitchFamily="2" charset="77"/>
              </a:rPr>
              <a:t>VLDL</a:t>
            </a:r>
          </a:p>
        </p:txBody>
      </p:sp>
      <p:sp>
        <p:nvSpPr>
          <p:cNvPr id="58392" name="Text Box 1047">
            <a:extLst>
              <a:ext uri="{FF2B5EF4-FFF2-40B4-BE49-F238E27FC236}">
                <a16:creationId xmlns:a16="http://schemas.microsoft.com/office/drawing/2014/main" id="{A567E2DC-8742-CA54-88D9-6E701B79F6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96767" y="2736897"/>
            <a:ext cx="1053494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defTabSz="906463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906463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906463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906463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906463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064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064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064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064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ES_tradnl" altLang="es-ES" sz="1200" b="1" dirty="0">
                <a:latin typeface="Palatino" pitchFamily="2" charset="77"/>
                <a:ea typeface="Palatino" pitchFamily="2" charset="77"/>
              </a:rPr>
              <a:t>Células beta</a:t>
            </a:r>
          </a:p>
        </p:txBody>
      </p:sp>
      <p:sp>
        <p:nvSpPr>
          <p:cNvPr id="58398" name="Line 1053">
            <a:extLst>
              <a:ext uri="{FF2B5EF4-FFF2-40B4-BE49-F238E27FC236}">
                <a16:creationId xmlns:a16="http://schemas.microsoft.com/office/drawing/2014/main" id="{423C43F8-B10F-7D03-7BAF-F6BD77ACD3FA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921710" y="2201370"/>
            <a:ext cx="218272" cy="170494"/>
          </a:xfrm>
          <a:prstGeom prst="line">
            <a:avLst/>
          </a:prstGeom>
          <a:noFill/>
          <a:ln w="57150">
            <a:solidFill>
              <a:schemeClr val="bg1">
                <a:lumMod val="75000"/>
              </a:schemeClr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s-ES" sz="1100">
              <a:latin typeface="Palatino" pitchFamily="2" charset="77"/>
              <a:ea typeface="Palatino" pitchFamily="2" charset="77"/>
            </a:endParaRPr>
          </a:p>
        </p:txBody>
      </p:sp>
      <p:sp>
        <p:nvSpPr>
          <p:cNvPr id="58399" name="Line 1054">
            <a:extLst>
              <a:ext uri="{FF2B5EF4-FFF2-40B4-BE49-F238E27FC236}">
                <a16:creationId xmlns:a16="http://schemas.microsoft.com/office/drawing/2014/main" id="{7E4ADC18-ACD1-B667-04AC-0795826A0DBF}"/>
              </a:ext>
            </a:extLst>
          </p:cNvPr>
          <p:cNvSpPr>
            <a:spLocks noChangeShapeType="1"/>
          </p:cNvSpPr>
          <p:nvPr/>
        </p:nvSpPr>
        <p:spPr bwMode="auto">
          <a:xfrm>
            <a:off x="1385789" y="2982203"/>
            <a:ext cx="0" cy="283335"/>
          </a:xfrm>
          <a:prstGeom prst="line">
            <a:avLst/>
          </a:prstGeom>
          <a:noFill/>
          <a:ln w="57150">
            <a:solidFill>
              <a:schemeClr val="bg1">
                <a:lumMod val="75000"/>
              </a:schemeClr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s-ES" sz="1100">
              <a:latin typeface="Palatino" pitchFamily="2" charset="77"/>
              <a:ea typeface="Palatino" pitchFamily="2" charset="77"/>
            </a:endParaRPr>
          </a:p>
        </p:txBody>
      </p:sp>
      <p:sp>
        <p:nvSpPr>
          <p:cNvPr id="58401" name="Line 1056">
            <a:extLst>
              <a:ext uri="{FF2B5EF4-FFF2-40B4-BE49-F238E27FC236}">
                <a16:creationId xmlns:a16="http://schemas.microsoft.com/office/drawing/2014/main" id="{28EF0BA7-1278-7A80-3F3A-7CE85DDC3182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140624" y="4610116"/>
            <a:ext cx="0" cy="1265091"/>
          </a:xfrm>
          <a:prstGeom prst="line">
            <a:avLst/>
          </a:prstGeom>
          <a:noFill/>
          <a:ln w="57150">
            <a:solidFill>
              <a:schemeClr val="bg1">
                <a:lumMod val="75000"/>
              </a:schemeClr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s-ES" sz="1100">
              <a:latin typeface="Palatino" pitchFamily="2" charset="77"/>
              <a:ea typeface="Palatino" pitchFamily="2" charset="77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5BC9E112-F39B-63A9-582A-CC35A5AF138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</p:spPr>
      </p:pic>
      <p:sp>
        <p:nvSpPr>
          <p:cNvPr id="5" name="Text Box 1032">
            <a:extLst>
              <a:ext uri="{FF2B5EF4-FFF2-40B4-BE49-F238E27FC236}">
                <a16:creationId xmlns:a16="http://schemas.microsoft.com/office/drawing/2014/main" id="{41FB554C-4A98-DABA-D60E-6DE299A4AD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36474" y="959658"/>
            <a:ext cx="6120586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defTabSz="906731">
              <a:defRPr/>
            </a:pPr>
            <a:r>
              <a:rPr lang="es-ES_tradnl" sz="1400" b="1" dirty="0">
                <a:latin typeface="Palatino" pitchFamily="2" charset="77"/>
                <a:ea typeface="Palatino" pitchFamily="2" charset="77"/>
                <a:cs typeface="+mn-cs"/>
              </a:rPr>
              <a:t>Modelo de infección </a:t>
            </a:r>
            <a:r>
              <a:rPr lang="es-ES_tradnl" sz="1400" b="1" dirty="0" err="1">
                <a:latin typeface="Palatino" pitchFamily="2" charset="77"/>
                <a:ea typeface="Palatino" pitchFamily="2" charset="77"/>
                <a:cs typeface="+mn-cs"/>
              </a:rPr>
              <a:t>periodontal</a:t>
            </a:r>
            <a:r>
              <a:rPr lang="es-ES_tradnl" sz="1400" b="1" dirty="0">
                <a:latin typeface="Palatino" pitchFamily="2" charset="77"/>
                <a:ea typeface="Palatino" pitchFamily="2" charset="77"/>
                <a:cs typeface="+mn-cs"/>
              </a:rPr>
              <a:t> que proporciona inflamación Sistémica</a:t>
            </a:r>
          </a:p>
        </p:txBody>
      </p:sp>
      <p:sp>
        <p:nvSpPr>
          <p:cNvPr id="6" name="Line 1054">
            <a:extLst>
              <a:ext uri="{FF2B5EF4-FFF2-40B4-BE49-F238E27FC236}">
                <a16:creationId xmlns:a16="http://schemas.microsoft.com/office/drawing/2014/main" id="{D3DC997B-4EC1-AD77-5CC7-88BF59A7ED2C}"/>
              </a:ext>
            </a:extLst>
          </p:cNvPr>
          <p:cNvSpPr>
            <a:spLocks noChangeShapeType="1"/>
          </p:cNvSpPr>
          <p:nvPr/>
        </p:nvSpPr>
        <p:spPr bwMode="auto">
          <a:xfrm>
            <a:off x="1385789" y="3951782"/>
            <a:ext cx="0" cy="283335"/>
          </a:xfrm>
          <a:prstGeom prst="line">
            <a:avLst/>
          </a:prstGeom>
          <a:noFill/>
          <a:ln w="57150">
            <a:solidFill>
              <a:schemeClr val="bg1">
                <a:lumMod val="75000"/>
              </a:schemeClr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s-ES" sz="1100">
              <a:latin typeface="Palatino" pitchFamily="2" charset="77"/>
              <a:ea typeface="Palatino" pitchFamily="2" charset="77"/>
            </a:endParaRPr>
          </a:p>
        </p:txBody>
      </p:sp>
      <p:sp>
        <p:nvSpPr>
          <p:cNvPr id="8" name="Line 1054">
            <a:extLst>
              <a:ext uri="{FF2B5EF4-FFF2-40B4-BE49-F238E27FC236}">
                <a16:creationId xmlns:a16="http://schemas.microsoft.com/office/drawing/2014/main" id="{EB3E6C10-A64F-0D31-89C4-7FE77F12E101}"/>
              </a:ext>
            </a:extLst>
          </p:cNvPr>
          <p:cNvSpPr>
            <a:spLocks noChangeShapeType="1"/>
          </p:cNvSpPr>
          <p:nvPr/>
        </p:nvSpPr>
        <p:spPr bwMode="auto">
          <a:xfrm>
            <a:off x="1385789" y="4866182"/>
            <a:ext cx="0" cy="283335"/>
          </a:xfrm>
          <a:prstGeom prst="line">
            <a:avLst/>
          </a:prstGeom>
          <a:noFill/>
          <a:ln w="57150">
            <a:solidFill>
              <a:schemeClr val="bg1">
                <a:lumMod val="75000"/>
              </a:schemeClr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s-ES" sz="1100">
              <a:latin typeface="Palatino" pitchFamily="2" charset="77"/>
              <a:ea typeface="Palatino" pitchFamily="2" charset="77"/>
            </a:endParaRPr>
          </a:p>
        </p:txBody>
      </p:sp>
      <p:sp>
        <p:nvSpPr>
          <p:cNvPr id="9" name="Line 1054">
            <a:extLst>
              <a:ext uri="{FF2B5EF4-FFF2-40B4-BE49-F238E27FC236}">
                <a16:creationId xmlns:a16="http://schemas.microsoft.com/office/drawing/2014/main" id="{D49F5FB1-00B5-EA5E-A741-45A882DFCB94}"/>
              </a:ext>
            </a:extLst>
          </p:cNvPr>
          <p:cNvSpPr>
            <a:spLocks noChangeShapeType="1"/>
          </p:cNvSpPr>
          <p:nvPr/>
        </p:nvSpPr>
        <p:spPr bwMode="auto">
          <a:xfrm>
            <a:off x="1385789" y="5662545"/>
            <a:ext cx="0" cy="283335"/>
          </a:xfrm>
          <a:prstGeom prst="line">
            <a:avLst/>
          </a:prstGeom>
          <a:noFill/>
          <a:ln w="57150">
            <a:solidFill>
              <a:schemeClr val="bg1">
                <a:lumMod val="75000"/>
              </a:schemeClr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s-ES" sz="1100">
              <a:latin typeface="Palatino" pitchFamily="2" charset="77"/>
              <a:ea typeface="Palatino" pitchFamily="2" charset="77"/>
            </a:endParaRPr>
          </a:p>
        </p:txBody>
      </p:sp>
      <p:sp>
        <p:nvSpPr>
          <p:cNvPr id="10" name="Line 1053">
            <a:extLst>
              <a:ext uri="{FF2B5EF4-FFF2-40B4-BE49-F238E27FC236}">
                <a16:creationId xmlns:a16="http://schemas.microsoft.com/office/drawing/2014/main" id="{A6DB2FDD-935E-906B-40CC-B2A3488B334D}"/>
              </a:ext>
            </a:extLst>
          </p:cNvPr>
          <p:cNvSpPr>
            <a:spLocks noChangeShapeType="1"/>
          </p:cNvSpPr>
          <p:nvPr/>
        </p:nvSpPr>
        <p:spPr bwMode="auto">
          <a:xfrm>
            <a:off x="3141092" y="2201370"/>
            <a:ext cx="140554" cy="202108"/>
          </a:xfrm>
          <a:prstGeom prst="line">
            <a:avLst/>
          </a:prstGeom>
          <a:noFill/>
          <a:ln w="57150">
            <a:solidFill>
              <a:schemeClr val="bg1">
                <a:lumMod val="75000"/>
              </a:schemeClr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s-ES" sz="1100">
              <a:latin typeface="Palatino" pitchFamily="2" charset="77"/>
              <a:ea typeface="Palatino" pitchFamily="2" charset="77"/>
            </a:endParaRPr>
          </a:p>
        </p:txBody>
      </p:sp>
      <p:sp>
        <p:nvSpPr>
          <p:cNvPr id="11" name="Line 1054">
            <a:extLst>
              <a:ext uri="{FF2B5EF4-FFF2-40B4-BE49-F238E27FC236}">
                <a16:creationId xmlns:a16="http://schemas.microsoft.com/office/drawing/2014/main" id="{04937C9B-B027-8C73-84AD-80526E1D5337}"/>
              </a:ext>
            </a:extLst>
          </p:cNvPr>
          <p:cNvSpPr>
            <a:spLocks noChangeShapeType="1"/>
          </p:cNvSpPr>
          <p:nvPr/>
        </p:nvSpPr>
        <p:spPr bwMode="auto">
          <a:xfrm>
            <a:off x="3577196" y="2982203"/>
            <a:ext cx="0" cy="283335"/>
          </a:xfrm>
          <a:prstGeom prst="line">
            <a:avLst/>
          </a:prstGeom>
          <a:noFill/>
          <a:ln w="57150">
            <a:solidFill>
              <a:schemeClr val="bg1">
                <a:lumMod val="75000"/>
              </a:schemeClr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s-ES" sz="1100">
              <a:latin typeface="Palatino" pitchFamily="2" charset="77"/>
              <a:ea typeface="Palatino" pitchFamily="2" charset="77"/>
            </a:endParaRPr>
          </a:p>
        </p:txBody>
      </p:sp>
      <p:sp>
        <p:nvSpPr>
          <p:cNvPr id="12" name="Line 1054">
            <a:extLst>
              <a:ext uri="{FF2B5EF4-FFF2-40B4-BE49-F238E27FC236}">
                <a16:creationId xmlns:a16="http://schemas.microsoft.com/office/drawing/2014/main" id="{3834BACE-B784-7A37-3D3C-924EE821FBDC}"/>
              </a:ext>
            </a:extLst>
          </p:cNvPr>
          <p:cNvSpPr>
            <a:spLocks noChangeShapeType="1"/>
          </p:cNvSpPr>
          <p:nvPr/>
        </p:nvSpPr>
        <p:spPr bwMode="auto">
          <a:xfrm>
            <a:off x="3140624" y="3804703"/>
            <a:ext cx="0" cy="283335"/>
          </a:xfrm>
          <a:prstGeom prst="line">
            <a:avLst/>
          </a:prstGeom>
          <a:noFill/>
          <a:ln w="57150">
            <a:solidFill>
              <a:schemeClr val="bg1">
                <a:lumMod val="75000"/>
              </a:schemeClr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s-ES" sz="1100">
              <a:latin typeface="Palatino" pitchFamily="2" charset="77"/>
              <a:ea typeface="Palatino" pitchFamily="2" charset="77"/>
            </a:endParaRPr>
          </a:p>
        </p:txBody>
      </p:sp>
      <p:sp>
        <p:nvSpPr>
          <p:cNvPr id="13" name="Line 1054">
            <a:extLst>
              <a:ext uri="{FF2B5EF4-FFF2-40B4-BE49-F238E27FC236}">
                <a16:creationId xmlns:a16="http://schemas.microsoft.com/office/drawing/2014/main" id="{B05CC268-A692-8A70-6141-9E8C43369C2C}"/>
              </a:ext>
            </a:extLst>
          </p:cNvPr>
          <p:cNvSpPr>
            <a:spLocks noChangeShapeType="1"/>
          </p:cNvSpPr>
          <p:nvPr/>
        </p:nvSpPr>
        <p:spPr bwMode="auto">
          <a:xfrm>
            <a:off x="3936782" y="3804703"/>
            <a:ext cx="0" cy="283335"/>
          </a:xfrm>
          <a:prstGeom prst="line">
            <a:avLst/>
          </a:prstGeom>
          <a:noFill/>
          <a:ln w="57150">
            <a:solidFill>
              <a:schemeClr val="bg1">
                <a:lumMod val="75000"/>
              </a:schemeClr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s-ES" sz="1100">
              <a:latin typeface="Palatino" pitchFamily="2" charset="77"/>
              <a:ea typeface="Palatino" pitchFamily="2" charset="77"/>
            </a:endParaRPr>
          </a:p>
        </p:txBody>
      </p:sp>
      <p:sp>
        <p:nvSpPr>
          <p:cNvPr id="14" name="Line 1054">
            <a:extLst>
              <a:ext uri="{FF2B5EF4-FFF2-40B4-BE49-F238E27FC236}">
                <a16:creationId xmlns:a16="http://schemas.microsoft.com/office/drawing/2014/main" id="{8E19A7C4-8691-8179-0910-7F765D3ACB0B}"/>
              </a:ext>
            </a:extLst>
          </p:cNvPr>
          <p:cNvSpPr>
            <a:spLocks noChangeShapeType="1"/>
          </p:cNvSpPr>
          <p:nvPr/>
        </p:nvSpPr>
        <p:spPr bwMode="auto">
          <a:xfrm>
            <a:off x="3936782" y="4585096"/>
            <a:ext cx="0" cy="283335"/>
          </a:xfrm>
          <a:prstGeom prst="line">
            <a:avLst/>
          </a:prstGeom>
          <a:noFill/>
          <a:ln w="57150">
            <a:solidFill>
              <a:schemeClr val="bg1">
                <a:lumMod val="75000"/>
              </a:schemeClr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s-ES" sz="1100">
              <a:latin typeface="Palatino" pitchFamily="2" charset="77"/>
              <a:ea typeface="Palatino" pitchFamily="2" charset="77"/>
            </a:endParaRPr>
          </a:p>
        </p:txBody>
      </p:sp>
      <p:sp>
        <p:nvSpPr>
          <p:cNvPr id="15" name="Line 1053">
            <a:extLst>
              <a:ext uri="{FF2B5EF4-FFF2-40B4-BE49-F238E27FC236}">
                <a16:creationId xmlns:a16="http://schemas.microsoft.com/office/drawing/2014/main" id="{94482349-A960-6F8F-4405-0A143CD91BCB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007950" y="2208716"/>
            <a:ext cx="186616" cy="187416"/>
          </a:xfrm>
          <a:prstGeom prst="line">
            <a:avLst/>
          </a:prstGeom>
          <a:noFill/>
          <a:ln w="57150">
            <a:solidFill>
              <a:schemeClr val="bg1">
                <a:lumMod val="75000"/>
              </a:schemeClr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s-ES" sz="1100">
              <a:latin typeface="Palatino" pitchFamily="2" charset="77"/>
              <a:ea typeface="Palatino" pitchFamily="2" charset="77"/>
            </a:endParaRPr>
          </a:p>
        </p:txBody>
      </p:sp>
      <p:sp>
        <p:nvSpPr>
          <p:cNvPr id="16" name="Line 1053">
            <a:extLst>
              <a:ext uri="{FF2B5EF4-FFF2-40B4-BE49-F238E27FC236}">
                <a16:creationId xmlns:a16="http://schemas.microsoft.com/office/drawing/2014/main" id="{7F390DCD-4BA2-FAC8-9D23-0AA57E6C2245}"/>
              </a:ext>
            </a:extLst>
          </p:cNvPr>
          <p:cNvSpPr>
            <a:spLocks noChangeShapeType="1"/>
          </p:cNvSpPr>
          <p:nvPr/>
        </p:nvSpPr>
        <p:spPr bwMode="auto">
          <a:xfrm>
            <a:off x="5579064" y="1983322"/>
            <a:ext cx="268889" cy="0"/>
          </a:xfrm>
          <a:prstGeom prst="line">
            <a:avLst/>
          </a:prstGeom>
          <a:noFill/>
          <a:ln w="57150">
            <a:solidFill>
              <a:schemeClr val="bg1">
                <a:lumMod val="75000"/>
              </a:schemeClr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s-ES" sz="1100">
              <a:latin typeface="Palatino" pitchFamily="2" charset="77"/>
              <a:ea typeface="Palatino" pitchFamily="2" charset="77"/>
            </a:endParaRPr>
          </a:p>
        </p:txBody>
      </p:sp>
      <p:sp>
        <p:nvSpPr>
          <p:cNvPr id="17" name="Line 1053">
            <a:extLst>
              <a:ext uri="{FF2B5EF4-FFF2-40B4-BE49-F238E27FC236}">
                <a16:creationId xmlns:a16="http://schemas.microsoft.com/office/drawing/2014/main" id="{4182CADB-DE8F-1AF7-2E27-5BF032B00F4D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427491" y="3021706"/>
            <a:ext cx="186616" cy="187416"/>
          </a:xfrm>
          <a:prstGeom prst="line">
            <a:avLst/>
          </a:prstGeom>
          <a:noFill/>
          <a:ln w="57150">
            <a:solidFill>
              <a:schemeClr val="bg1">
                <a:lumMod val="75000"/>
              </a:schemeClr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s-ES" sz="1100">
              <a:latin typeface="Palatino" pitchFamily="2" charset="77"/>
              <a:ea typeface="Palatino" pitchFamily="2" charset="77"/>
            </a:endParaRPr>
          </a:p>
        </p:txBody>
      </p:sp>
      <p:sp>
        <p:nvSpPr>
          <p:cNvPr id="18" name="Line 1053">
            <a:extLst>
              <a:ext uri="{FF2B5EF4-FFF2-40B4-BE49-F238E27FC236}">
                <a16:creationId xmlns:a16="http://schemas.microsoft.com/office/drawing/2014/main" id="{30ED0C6A-6868-B38B-7224-20A363C9A84C}"/>
              </a:ext>
            </a:extLst>
          </p:cNvPr>
          <p:cNvSpPr>
            <a:spLocks noChangeShapeType="1"/>
          </p:cNvSpPr>
          <p:nvPr/>
        </p:nvSpPr>
        <p:spPr bwMode="auto">
          <a:xfrm>
            <a:off x="4450522" y="3744262"/>
            <a:ext cx="140554" cy="202108"/>
          </a:xfrm>
          <a:prstGeom prst="line">
            <a:avLst/>
          </a:prstGeom>
          <a:noFill/>
          <a:ln w="57150">
            <a:solidFill>
              <a:schemeClr val="bg1">
                <a:lumMod val="75000"/>
              </a:schemeClr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s-ES" sz="1100">
              <a:latin typeface="Palatino" pitchFamily="2" charset="77"/>
              <a:ea typeface="Palatino" pitchFamily="2" charset="77"/>
            </a:endParaRPr>
          </a:p>
        </p:txBody>
      </p:sp>
      <p:sp>
        <p:nvSpPr>
          <p:cNvPr id="19" name="Line 1053">
            <a:extLst>
              <a:ext uri="{FF2B5EF4-FFF2-40B4-BE49-F238E27FC236}">
                <a16:creationId xmlns:a16="http://schemas.microsoft.com/office/drawing/2014/main" id="{E7CDC871-4E1E-5242-5A77-E3CF6CE786B4}"/>
              </a:ext>
            </a:extLst>
          </p:cNvPr>
          <p:cNvSpPr>
            <a:spLocks noChangeShapeType="1"/>
          </p:cNvSpPr>
          <p:nvPr/>
        </p:nvSpPr>
        <p:spPr bwMode="auto">
          <a:xfrm>
            <a:off x="4420299" y="3481047"/>
            <a:ext cx="268889" cy="0"/>
          </a:xfrm>
          <a:prstGeom prst="line">
            <a:avLst/>
          </a:prstGeom>
          <a:noFill/>
          <a:ln w="57150">
            <a:solidFill>
              <a:schemeClr val="bg1">
                <a:lumMod val="75000"/>
              </a:schemeClr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s-ES" sz="1100">
              <a:latin typeface="Palatino" pitchFamily="2" charset="77"/>
              <a:ea typeface="Palatino" pitchFamily="2" charset="77"/>
            </a:endParaRPr>
          </a:p>
        </p:txBody>
      </p:sp>
      <p:sp>
        <p:nvSpPr>
          <p:cNvPr id="20" name="Line 1053">
            <a:extLst>
              <a:ext uri="{FF2B5EF4-FFF2-40B4-BE49-F238E27FC236}">
                <a16:creationId xmlns:a16="http://schemas.microsoft.com/office/drawing/2014/main" id="{9607C7EE-2A20-08CB-EAF0-E3F422C42D4D}"/>
              </a:ext>
            </a:extLst>
          </p:cNvPr>
          <p:cNvSpPr>
            <a:spLocks noChangeShapeType="1"/>
          </p:cNvSpPr>
          <p:nvPr/>
        </p:nvSpPr>
        <p:spPr bwMode="auto">
          <a:xfrm>
            <a:off x="5563532" y="4557962"/>
            <a:ext cx="140554" cy="202108"/>
          </a:xfrm>
          <a:prstGeom prst="line">
            <a:avLst/>
          </a:prstGeom>
          <a:noFill/>
          <a:ln w="57150">
            <a:solidFill>
              <a:schemeClr val="bg1">
                <a:lumMod val="75000"/>
              </a:schemeClr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s-ES" sz="1100">
              <a:latin typeface="Palatino" pitchFamily="2" charset="77"/>
              <a:ea typeface="Palatino" pitchFamily="2" charset="77"/>
            </a:endParaRPr>
          </a:p>
        </p:txBody>
      </p:sp>
      <p:sp>
        <p:nvSpPr>
          <p:cNvPr id="21" name="Line 1054">
            <a:extLst>
              <a:ext uri="{FF2B5EF4-FFF2-40B4-BE49-F238E27FC236}">
                <a16:creationId xmlns:a16="http://schemas.microsoft.com/office/drawing/2014/main" id="{6747A1A6-2463-0725-EC80-1BA4EFF0E7E2}"/>
              </a:ext>
            </a:extLst>
          </p:cNvPr>
          <p:cNvSpPr>
            <a:spLocks noChangeShapeType="1"/>
          </p:cNvSpPr>
          <p:nvPr/>
        </p:nvSpPr>
        <p:spPr bwMode="auto">
          <a:xfrm>
            <a:off x="5225614" y="3004039"/>
            <a:ext cx="0" cy="283335"/>
          </a:xfrm>
          <a:prstGeom prst="line">
            <a:avLst/>
          </a:prstGeom>
          <a:noFill/>
          <a:ln w="57150">
            <a:solidFill>
              <a:schemeClr val="bg1">
                <a:lumMod val="75000"/>
              </a:schemeClr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s-ES" sz="1100">
              <a:latin typeface="Palatino" pitchFamily="2" charset="77"/>
              <a:ea typeface="Palatino" pitchFamily="2" charset="77"/>
            </a:endParaRPr>
          </a:p>
        </p:txBody>
      </p:sp>
      <p:sp>
        <p:nvSpPr>
          <p:cNvPr id="22" name="Line 1056">
            <a:extLst>
              <a:ext uri="{FF2B5EF4-FFF2-40B4-BE49-F238E27FC236}">
                <a16:creationId xmlns:a16="http://schemas.microsoft.com/office/drawing/2014/main" id="{08126BD0-0E6F-9DD1-C4C2-99D2C62E8306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6055754" y="3932075"/>
            <a:ext cx="326202" cy="866832"/>
          </a:xfrm>
          <a:prstGeom prst="line">
            <a:avLst/>
          </a:prstGeom>
          <a:noFill/>
          <a:ln w="57150">
            <a:solidFill>
              <a:schemeClr val="bg1">
                <a:lumMod val="75000"/>
              </a:schemeClr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s-ES" sz="1100">
              <a:latin typeface="Palatino" pitchFamily="2" charset="77"/>
              <a:ea typeface="Palatino" pitchFamily="2" charset="77"/>
            </a:endParaRPr>
          </a:p>
        </p:txBody>
      </p:sp>
      <p:sp>
        <p:nvSpPr>
          <p:cNvPr id="23" name="Line 1053">
            <a:extLst>
              <a:ext uri="{FF2B5EF4-FFF2-40B4-BE49-F238E27FC236}">
                <a16:creationId xmlns:a16="http://schemas.microsoft.com/office/drawing/2014/main" id="{6906E789-E6B6-0BBB-A1C3-B54CD1F68E92}"/>
              </a:ext>
            </a:extLst>
          </p:cNvPr>
          <p:cNvSpPr>
            <a:spLocks noChangeShapeType="1"/>
          </p:cNvSpPr>
          <p:nvPr/>
        </p:nvSpPr>
        <p:spPr bwMode="auto">
          <a:xfrm>
            <a:off x="6785126" y="1983322"/>
            <a:ext cx="268889" cy="0"/>
          </a:xfrm>
          <a:prstGeom prst="line">
            <a:avLst/>
          </a:prstGeom>
          <a:noFill/>
          <a:ln w="57150">
            <a:solidFill>
              <a:schemeClr val="bg1">
                <a:lumMod val="75000"/>
              </a:schemeClr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s-ES" sz="1100">
              <a:latin typeface="Palatino" pitchFamily="2" charset="77"/>
              <a:ea typeface="Palatino" pitchFamily="2" charset="77"/>
            </a:endParaRPr>
          </a:p>
        </p:txBody>
      </p:sp>
      <p:sp>
        <p:nvSpPr>
          <p:cNvPr id="24" name="Line 1054">
            <a:extLst>
              <a:ext uri="{FF2B5EF4-FFF2-40B4-BE49-F238E27FC236}">
                <a16:creationId xmlns:a16="http://schemas.microsoft.com/office/drawing/2014/main" id="{3EAD252E-CB59-3352-79F7-501D58099DB4}"/>
              </a:ext>
            </a:extLst>
          </p:cNvPr>
          <p:cNvSpPr>
            <a:spLocks noChangeShapeType="1"/>
          </p:cNvSpPr>
          <p:nvPr/>
        </p:nvSpPr>
        <p:spPr bwMode="auto">
          <a:xfrm>
            <a:off x="7543145" y="2136936"/>
            <a:ext cx="0" cy="283335"/>
          </a:xfrm>
          <a:prstGeom prst="line">
            <a:avLst/>
          </a:prstGeom>
          <a:noFill/>
          <a:ln w="57150">
            <a:solidFill>
              <a:schemeClr val="bg1">
                <a:lumMod val="75000"/>
              </a:schemeClr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s-ES" sz="1100">
              <a:latin typeface="Palatino" pitchFamily="2" charset="77"/>
              <a:ea typeface="Palatino" pitchFamily="2" charset="77"/>
            </a:endParaRPr>
          </a:p>
        </p:txBody>
      </p:sp>
      <p:sp>
        <p:nvSpPr>
          <p:cNvPr id="25" name="Line 1054">
            <a:extLst>
              <a:ext uri="{FF2B5EF4-FFF2-40B4-BE49-F238E27FC236}">
                <a16:creationId xmlns:a16="http://schemas.microsoft.com/office/drawing/2014/main" id="{B9428EBD-F573-CCDC-0DFD-E63127B37CB0}"/>
              </a:ext>
            </a:extLst>
          </p:cNvPr>
          <p:cNvSpPr>
            <a:spLocks noChangeShapeType="1"/>
          </p:cNvSpPr>
          <p:nvPr/>
        </p:nvSpPr>
        <p:spPr bwMode="auto">
          <a:xfrm>
            <a:off x="7543145" y="2830619"/>
            <a:ext cx="0" cy="283335"/>
          </a:xfrm>
          <a:prstGeom prst="line">
            <a:avLst/>
          </a:prstGeom>
          <a:noFill/>
          <a:ln w="57150">
            <a:solidFill>
              <a:schemeClr val="bg1">
                <a:lumMod val="75000"/>
              </a:schemeClr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s-ES" sz="1100">
              <a:latin typeface="Palatino" pitchFamily="2" charset="77"/>
              <a:ea typeface="Palatino" pitchFamily="2" charset="77"/>
            </a:endParaRPr>
          </a:p>
        </p:txBody>
      </p:sp>
      <p:sp>
        <p:nvSpPr>
          <p:cNvPr id="26" name="Line 1056">
            <a:extLst>
              <a:ext uri="{FF2B5EF4-FFF2-40B4-BE49-F238E27FC236}">
                <a16:creationId xmlns:a16="http://schemas.microsoft.com/office/drawing/2014/main" id="{B4325CD1-9E35-FC09-550B-9027F56BDACB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7142375" y="3553826"/>
            <a:ext cx="404711" cy="1302497"/>
          </a:xfrm>
          <a:prstGeom prst="line">
            <a:avLst/>
          </a:prstGeom>
          <a:noFill/>
          <a:ln w="57150">
            <a:solidFill>
              <a:schemeClr val="bg1">
                <a:lumMod val="75000"/>
              </a:schemeClr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s-ES" sz="1100">
              <a:latin typeface="Palatino" pitchFamily="2" charset="77"/>
              <a:ea typeface="Palatino" pitchFamily="2" charset="77"/>
            </a:endParaRPr>
          </a:p>
        </p:txBody>
      </p:sp>
    </p:spTree>
  </p:cSld>
  <p:clrMapOvr>
    <a:masterClrMapping/>
  </p:clrMapOvr>
  <p:transition spd="slow">
    <p:circle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9" name="Rectangle 7">
            <a:extLst>
              <a:ext uri="{FF2B5EF4-FFF2-40B4-BE49-F238E27FC236}">
                <a16:creationId xmlns:a16="http://schemas.microsoft.com/office/drawing/2014/main" id="{2E5C0D3E-570D-965C-51A6-4B447F0D26AB}"/>
              </a:ext>
            </a:extLst>
          </p:cNvPr>
          <p:cNvSpPr>
            <a:spLocks/>
          </p:cNvSpPr>
          <p:nvPr/>
        </p:nvSpPr>
        <p:spPr bwMode="auto">
          <a:xfrm>
            <a:off x="1252463" y="881877"/>
            <a:ext cx="1473160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defTabSz="452438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452438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452438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452438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452438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243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243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243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243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s-ES" sz="2000" b="1" dirty="0" err="1">
                <a:solidFill>
                  <a:srgbClr val="FF0000"/>
                </a:solidFill>
                <a:latin typeface="Palatino" pitchFamily="2" charset="77"/>
                <a:ea typeface="Palatino" pitchFamily="2" charset="77"/>
                <a:sym typeface="Copperplate Gothic Light" panose="02000504000000020004" pitchFamily="2" charset="77"/>
              </a:rPr>
              <a:t>Diagnóstico</a:t>
            </a:r>
            <a:r>
              <a:rPr lang="en-US" altLang="es-ES" sz="2000" dirty="0">
                <a:solidFill>
                  <a:srgbClr val="FF0000"/>
                </a:solidFill>
                <a:latin typeface="Palatino" pitchFamily="2" charset="77"/>
                <a:ea typeface="Palatino" pitchFamily="2" charset="77"/>
                <a:sym typeface="Copperplate Gothic Light" panose="02000504000000020004" pitchFamily="2" charset="77"/>
              </a:rPr>
              <a:t> </a:t>
            </a:r>
          </a:p>
        </p:txBody>
      </p:sp>
      <p:graphicFrame>
        <p:nvGraphicFramePr>
          <p:cNvPr id="11" name="10 Tabla">
            <a:extLst>
              <a:ext uri="{FF2B5EF4-FFF2-40B4-BE49-F238E27FC236}">
                <a16:creationId xmlns:a16="http://schemas.microsoft.com/office/drawing/2014/main" id="{7E6A8B7D-4F8A-A1FF-9E51-DFF52E3712A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77142513"/>
              </p:ext>
            </p:extLst>
          </p:nvPr>
        </p:nvGraphicFramePr>
        <p:xfrm>
          <a:off x="1113099" y="3349991"/>
          <a:ext cx="5804601" cy="2408683"/>
        </p:xfrm>
        <a:graphic>
          <a:graphicData uri="http://schemas.openxmlformats.org/drawingml/2006/table">
            <a:tbl>
              <a:tblPr/>
              <a:tblGrid>
                <a:gridCol w="182833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1094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653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51380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Palatino" pitchFamily="2" charset="77"/>
                        <a:ea typeface="Palatino" pitchFamily="2" charset="77"/>
                        <a:cs typeface="ヒラギノ角ゴ ProN W3" charset="0"/>
                        <a:sym typeface="Gill Sans" charset="0"/>
                      </a:endParaRPr>
                    </a:p>
                  </a:txBody>
                  <a:tcPr marL="51428" marR="51428" marT="34293" marB="34293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Palatino" pitchFamily="2" charset="77"/>
                          <a:ea typeface="Palatino" pitchFamily="2" charset="77"/>
                          <a:cs typeface="ヒラギノ角ゴ ProN W3" charset="0"/>
                          <a:sym typeface="Gill Sans" charset="0"/>
                        </a:rPr>
                        <a:t>Normal</a:t>
                      </a:r>
                    </a:p>
                  </a:txBody>
                  <a:tcPr marL="51428" marR="51428" marT="34293" marB="34293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Palatino" pitchFamily="2" charset="77"/>
                          <a:ea typeface="Palatino" pitchFamily="2" charset="77"/>
                          <a:cs typeface="ヒラギノ角ゴ ProN W3" charset="0"/>
                          <a:sym typeface="Gill Sans" charset="0"/>
                        </a:rPr>
                        <a:t>Diabetes</a:t>
                      </a:r>
                    </a:p>
                  </a:txBody>
                  <a:tcPr marL="51428" marR="51428" marT="34293" marB="34293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27715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Palatino" pitchFamily="2" charset="77"/>
                          <a:ea typeface="Palatino" pitchFamily="2" charset="77"/>
                          <a:cs typeface="ヒラギノ角ゴ ProN W3" charset="0"/>
                          <a:sym typeface="Gill Sans" charset="0"/>
                        </a:rPr>
                        <a:t>Concentración</a:t>
                      </a: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Palatino" pitchFamily="2" charset="77"/>
                          <a:ea typeface="Palatino" pitchFamily="2" charset="77"/>
                          <a:cs typeface="ヒラギノ角ゴ ProN W3" charset="0"/>
                          <a:sym typeface="Gill Sans" charset="0"/>
                        </a:rPr>
                        <a:t> casual de </a:t>
                      </a:r>
                      <a:r>
                        <a:rPr kumimoji="0" lang="en-US" sz="1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Palatino" pitchFamily="2" charset="77"/>
                          <a:ea typeface="Palatino" pitchFamily="2" charset="77"/>
                          <a:cs typeface="ヒラギノ角ゴ ProN W3" charset="0"/>
                          <a:sym typeface="Gill Sans" charset="0"/>
                        </a:rPr>
                        <a:t>glucosa</a:t>
                      </a: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Palatino" pitchFamily="2" charset="77"/>
                          <a:ea typeface="Palatino" pitchFamily="2" charset="77"/>
                          <a:cs typeface="ヒラギノ角ゴ ProN W3" charset="0"/>
                          <a:sym typeface="Gill Sans" charset="0"/>
                        </a:rPr>
                        <a:t> en plasma</a:t>
                      </a: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Palatino" pitchFamily="2" charset="77"/>
                          <a:ea typeface="Palatino" pitchFamily="2" charset="77"/>
                          <a:cs typeface="ヒラギノ角ゴ ProN W3" charset="0"/>
                          <a:sym typeface="Gill Sans" charset="0"/>
                        </a:rPr>
                        <a:t>(mg/dl)</a:t>
                      </a:r>
                    </a:p>
                  </a:txBody>
                  <a:tcPr marL="51428" marR="51428" marT="34293" marB="34293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Palatino" pitchFamily="2" charset="77"/>
                        <a:ea typeface="Palatino" pitchFamily="2" charset="77"/>
                        <a:cs typeface="ヒラギノ角ゴ ProN W3" charset="0"/>
                        <a:sym typeface="Gill Sans" charset="0"/>
                      </a:endParaRPr>
                    </a:p>
                  </a:txBody>
                  <a:tcPr marL="51428" marR="51428" marT="34293" marB="34293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Palatino" pitchFamily="2" charset="77"/>
                          <a:ea typeface="Palatino" pitchFamily="2" charset="77"/>
                          <a:cs typeface="ヒラギノ角ゴ ProN W3" charset="0"/>
                          <a:sym typeface="Gill Sans" charset="0"/>
                        </a:rPr>
                        <a:t>≥ 200 y </a:t>
                      </a:r>
                      <a:r>
                        <a:rPr kumimoji="0" lang="en-US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Palatino" pitchFamily="2" charset="77"/>
                          <a:ea typeface="Palatino" pitchFamily="2" charset="77"/>
                          <a:cs typeface="ヒラギノ角ゴ ProN W3" charset="0"/>
                          <a:sym typeface="Gill Sans" charset="0"/>
                        </a:rPr>
                        <a:t>síntomas</a:t>
                      </a: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Palatino" pitchFamily="2" charset="77"/>
                          <a:ea typeface="Palatino" pitchFamily="2" charset="77"/>
                          <a:cs typeface="ヒラギノ角ゴ ProN W3" charset="0"/>
                          <a:sym typeface="Gill Sans" charset="0"/>
                        </a:rPr>
                        <a:t> de diabetes </a:t>
                      </a:r>
                    </a:p>
                  </a:txBody>
                  <a:tcPr marL="51428" marR="51428" marT="34293" marB="34293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48879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Palatino" pitchFamily="2" charset="77"/>
                          <a:ea typeface="Palatino" pitchFamily="2" charset="77"/>
                          <a:cs typeface="ヒラギノ角ゴ ProN W3" charset="0"/>
                          <a:sym typeface="Gill Sans" charset="0"/>
                        </a:rPr>
                        <a:t>Concentración</a:t>
                      </a: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Palatino" pitchFamily="2" charset="77"/>
                          <a:ea typeface="Palatino" pitchFamily="2" charset="77"/>
                          <a:cs typeface="ヒラギノ角ゴ ProN W3" charset="0"/>
                          <a:sym typeface="Gill Sans" charset="0"/>
                        </a:rPr>
                        <a:t> de </a:t>
                      </a:r>
                      <a:r>
                        <a:rPr kumimoji="0" lang="en-US" sz="1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Palatino" pitchFamily="2" charset="77"/>
                          <a:ea typeface="Palatino" pitchFamily="2" charset="77"/>
                          <a:cs typeface="ヒラギノ角ゴ ProN W3" charset="0"/>
                          <a:sym typeface="Gill Sans" charset="0"/>
                        </a:rPr>
                        <a:t>glucosa</a:t>
                      </a: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Palatino" pitchFamily="2" charset="77"/>
                          <a:ea typeface="Palatino" pitchFamily="2" charset="77"/>
                          <a:cs typeface="ヒラギノ角ゴ ProN W3" charset="0"/>
                          <a:sym typeface="Gill Sans" charset="0"/>
                        </a:rPr>
                        <a:t> en </a:t>
                      </a:r>
                      <a:r>
                        <a:rPr kumimoji="0" lang="en-US" sz="1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Palatino" pitchFamily="2" charset="77"/>
                          <a:ea typeface="Palatino" pitchFamily="2" charset="77"/>
                          <a:cs typeface="ヒラギノ角ゴ ProN W3" charset="0"/>
                          <a:sym typeface="Gill Sans" charset="0"/>
                        </a:rPr>
                        <a:t>ayunas</a:t>
                      </a: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Palatino" pitchFamily="2" charset="77"/>
                          <a:ea typeface="Palatino" pitchFamily="2" charset="77"/>
                          <a:cs typeface="ヒラギノ角ゴ ProN W3" charset="0"/>
                          <a:sym typeface="Gill Sans" charset="0"/>
                        </a:rPr>
                        <a:t> </a:t>
                      </a: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Palatino" pitchFamily="2" charset="77"/>
                          <a:ea typeface="Palatino" pitchFamily="2" charset="77"/>
                          <a:cs typeface="ヒラギノ角ゴ ProN W3" charset="0"/>
                          <a:sym typeface="Gill Sans" charset="0"/>
                        </a:rPr>
                        <a:t>(mg/dl)</a:t>
                      </a:r>
                    </a:p>
                  </a:txBody>
                  <a:tcPr marL="51428" marR="51428" marT="34293" marB="34293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Palatino" pitchFamily="2" charset="77"/>
                        <a:ea typeface="Palatino" pitchFamily="2" charset="77"/>
                        <a:cs typeface="ヒラギノ角ゴ ProN W3" charset="0"/>
                        <a:sym typeface="Gill Sans" charset="0"/>
                      </a:endParaRP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Palatino" pitchFamily="2" charset="77"/>
                          <a:ea typeface="Palatino" pitchFamily="2" charset="77"/>
                          <a:cs typeface="ヒラギノ角ゴ ProN W3" charset="0"/>
                          <a:sym typeface="Gill Sans" charset="0"/>
                        </a:rPr>
                        <a:t>&lt;100</a:t>
                      </a:r>
                    </a:p>
                  </a:txBody>
                  <a:tcPr marL="51428" marR="51428" marT="34293" marB="34293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Palatino" pitchFamily="2" charset="77"/>
                        <a:ea typeface="Palatino" pitchFamily="2" charset="77"/>
                        <a:cs typeface="ヒラギノ角ゴ ProN W3" charset="0"/>
                        <a:sym typeface="Gill Sans" charset="0"/>
                      </a:endParaRP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Palatino" pitchFamily="2" charset="77"/>
                          <a:ea typeface="Palatino" pitchFamily="2" charset="77"/>
                          <a:cs typeface="ヒラギノ角ゴ ProN W3" charset="0"/>
                          <a:sym typeface="Gill Sans" charset="0"/>
                        </a:rPr>
                        <a:t>≥ 126</a:t>
                      </a:r>
                    </a:p>
                  </a:txBody>
                  <a:tcPr marL="51428" marR="51428" marT="34293" marB="34293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80623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Palatino" pitchFamily="2" charset="77"/>
                        <a:ea typeface="Palatino" pitchFamily="2" charset="77"/>
                        <a:cs typeface="ヒラギノ角ゴ ProN W3" charset="0"/>
                        <a:sym typeface="Gill Sans" charset="0"/>
                      </a:endParaRPr>
                    </a:p>
                  </a:txBody>
                  <a:tcPr marL="51428" marR="51428" marT="34293" marB="34293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Palatino" pitchFamily="2" charset="77"/>
                        <a:ea typeface="Palatino" pitchFamily="2" charset="77"/>
                        <a:cs typeface="ヒラギノ角ゴ ProN W3" charset="0"/>
                        <a:sym typeface="Gill Sans" charset="0"/>
                      </a:endParaRPr>
                    </a:p>
                  </a:txBody>
                  <a:tcPr marL="51428" marR="51428" marT="34293" marB="34293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Palatino" pitchFamily="2" charset="77"/>
                        <a:ea typeface="Palatino" pitchFamily="2" charset="77"/>
                        <a:cs typeface="ヒラギノ角ゴ ProN W3" charset="0"/>
                        <a:sym typeface="Gill Sans" charset="0"/>
                      </a:endParaRPr>
                    </a:p>
                  </a:txBody>
                  <a:tcPr marL="51428" marR="51428" marT="34293" marB="34293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2" name="11 Rectángulo">
            <a:extLst>
              <a:ext uri="{FF2B5EF4-FFF2-40B4-BE49-F238E27FC236}">
                <a16:creationId xmlns:a16="http://schemas.microsoft.com/office/drawing/2014/main" id="{BEA61F10-CEB5-11C1-1073-CCAE95D0F567}"/>
              </a:ext>
            </a:extLst>
          </p:cNvPr>
          <p:cNvSpPr/>
          <p:nvPr/>
        </p:nvSpPr>
        <p:spPr>
          <a:xfrm>
            <a:off x="1214385" y="1710430"/>
            <a:ext cx="5530850" cy="273035"/>
          </a:xfrm>
          <a:prstGeom prst="rect">
            <a:avLst/>
          </a:prstGeom>
          <a:noFill/>
          <a:ln>
            <a:noFill/>
          </a:ln>
        </p:spPr>
        <p:txBody>
          <a:bodyPr lIns="57036" tIns="28517" rIns="57036" bIns="28517">
            <a:spAutoFit/>
          </a:bodyPr>
          <a:lstStyle/>
          <a:p>
            <a:pPr marL="171450" indent="-171450" defTabSz="452745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Font typeface="Arial" panose="020B0604020202020204" pitchFamily="34" charset="0"/>
              <a:buChar char="•"/>
              <a:defRPr/>
            </a:pPr>
            <a:r>
              <a:rPr lang="en-US" sz="1400" dirty="0" err="1">
                <a:latin typeface="Palatino" pitchFamily="2" charset="77"/>
                <a:ea typeface="Palatino" pitchFamily="2" charset="77"/>
                <a:cs typeface="+mn-cs"/>
              </a:rPr>
              <a:t>Concentración</a:t>
            </a:r>
            <a:r>
              <a:rPr lang="en-US" sz="1400" dirty="0">
                <a:latin typeface="Palatino" pitchFamily="2" charset="77"/>
                <a:ea typeface="Palatino" pitchFamily="2" charset="77"/>
                <a:cs typeface="+mn-cs"/>
              </a:rPr>
              <a:t> casual de </a:t>
            </a:r>
            <a:r>
              <a:rPr lang="en-US" sz="1400" dirty="0" err="1">
                <a:latin typeface="Palatino" pitchFamily="2" charset="77"/>
                <a:ea typeface="Palatino" pitchFamily="2" charset="77"/>
                <a:cs typeface="+mn-cs"/>
              </a:rPr>
              <a:t>glucosa</a:t>
            </a:r>
            <a:r>
              <a:rPr lang="en-US" sz="1400" dirty="0">
                <a:latin typeface="Palatino" pitchFamily="2" charset="77"/>
                <a:ea typeface="Palatino" pitchFamily="2" charset="77"/>
                <a:cs typeface="+mn-cs"/>
              </a:rPr>
              <a:t> en plasma ≥ </a:t>
            </a:r>
            <a:r>
              <a:rPr lang="en-GB" sz="1400" dirty="0">
                <a:latin typeface="Palatino" pitchFamily="2" charset="77"/>
                <a:ea typeface="Palatino" pitchFamily="2" charset="77"/>
                <a:cs typeface="+mn-cs"/>
              </a:rPr>
              <a:t>200 mg/dl</a:t>
            </a:r>
            <a:endParaRPr lang="en-US" sz="1400" dirty="0">
              <a:latin typeface="Palatino" pitchFamily="2" charset="77"/>
              <a:ea typeface="Palatino" pitchFamily="2" charset="77"/>
              <a:cs typeface="+mn-cs"/>
            </a:endParaRPr>
          </a:p>
        </p:txBody>
      </p:sp>
      <p:sp>
        <p:nvSpPr>
          <p:cNvPr id="13" name="12 Rectángulo">
            <a:extLst>
              <a:ext uri="{FF2B5EF4-FFF2-40B4-BE49-F238E27FC236}">
                <a16:creationId xmlns:a16="http://schemas.microsoft.com/office/drawing/2014/main" id="{F1410DDB-7ABF-C173-94FD-2423A7C3B430}"/>
              </a:ext>
            </a:extLst>
          </p:cNvPr>
          <p:cNvSpPr/>
          <p:nvPr/>
        </p:nvSpPr>
        <p:spPr>
          <a:xfrm>
            <a:off x="1214385" y="2059845"/>
            <a:ext cx="5508625" cy="273035"/>
          </a:xfrm>
          <a:prstGeom prst="rect">
            <a:avLst/>
          </a:prstGeom>
          <a:noFill/>
          <a:ln>
            <a:noFill/>
          </a:ln>
        </p:spPr>
        <p:txBody>
          <a:bodyPr lIns="57036" tIns="28517" rIns="57036" bIns="28517">
            <a:spAutoFit/>
          </a:bodyPr>
          <a:lstStyle/>
          <a:p>
            <a:pPr marL="171450" indent="-171450" defTabSz="452745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Font typeface="Arial" panose="020B0604020202020204" pitchFamily="34" charset="0"/>
              <a:buChar char="•"/>
              <a:defRPr/>
            </a:pPr>
            <a:r>
              <a:rPr lang="es-ES" sz="1400" dirty="0">
                <a:latin typeface="Palatino" pitchFamily="2" charset="77"/>
                <a:ea typeface="Palatino" pitchFamily="2" charset="77"/>
                <a:cs typeface="+mn-cs"/>
              </a:rPr>
              <a:t>Concentración de glucosa en ayunas </a:t>
            </a:r>
            <a:r>
              <a:rPr lang="en-US" sz="1400" dirty="0">
                <a:latin typeface="Palatino" pitchFamily="2" charset="77"/>
                <a:ea typeface="Palatino" pitchFamily="2" charset="77"/>
                <a:cs typeface="+mn-cs"/>
              </a:rPr>
              <a:t>≥ 126 mg/dl</a:t>
            </a:r>
          </a:p>
        </p:txBody>
      </p:sp>
      <p:sp>
        <p:nvSpPr>
          <p:cNvPr id="14" name="13 Rectángulo">
            <a:extLst>
              <a:ext uri="{FF2B5EF4-FFF2-40B4-BE49-F238E27FC236}">
                <a16:creationId xmlns:a16="http://schemas.microsoft.com/office/drawing/2014/main" id="{F9164F05-A407-8E74-8B46-D7CB6CDE525E}"/>
              </a:ext>
            </a:extLst>
          </p:cNvPr>
          <p:cNvSpPr/>
          <p:nvPr/>
        </p:nvSpPr>
        <p:spPr>
          <a:xfrm>
            <a:off x="1214385" y="2391225"/>
            <a:ext cx="6986028" cy="273035"/>
          </a:xfrm>
          <a:prstGeom prst="rect">
            <a:avLst/>
          </a:prstGeom>
          <a:noFill/>
          <a:ln>
            <a:noFill/>
          </a:ln>
        </p:spPr>
        <p:txBody>
          <a:bodyPr wrap="square" lIns="57036" tIns="28517" rIns="57036" bIns="28517">
            <a:spAutoFit/>
          </a:bodyPr>
          <a:lstStyle/>
          <a:p>
            <a:pPr marL="171450" indent="-171450" defTabSz="452745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Font typeface="Arial" panose="020B0604020202020204" pitchFamily="34" charset="0"/>
              <a:buChar char="•"/>
              <a:defRPr/>
            </a:pPr>
            <a:r>
              <a:rPr lang="en-GB" sz="1400" dirty="0" err="1">
                <a:latin typeface="Palatino" pitchFamily="2" charset="77"/>
                <a:ea typeface="Palatino" pitchFamily="2" charset="77"/>
                <a:cs typeface="+mn-cs"/>
              </a:rPr>
              <a:t>Concentración</a:t>
            </a:r>
            <a:r>
              <a:rPr lang="en-GB" sz="1400" dirty="0">
                <a:latin typeface="Palatino" pitchFamily="2" charset="77"/>
                <a:ea typeface="Palatino" pitchFamily="2" charset="77"/>
                <a:cs typeface="+mn-cs"/>
              </a:rPr>
              <a:t> de </a:t>
            </a:r>
            <a:r>
              <a:rPr lang="en-GB" sz="1400" dirty="0" err="1">
                <a:latin typeface="Palatino" pitchFamily="2" charset="77"/>
                <a:ea typeface="Palatino" pitchFamily="2" charset="77"/>
                <a:cs typeface="+mn-cs"/>
              </a:rPr>
              <a:t>glucosa</a:t>
            </a:r>
            <a:r>
              <a:rPr lang="en-GB" sz="1400" dirty="0">
                <a:latin typeface="Palatino" pitchFamily="2" charset="77"/>
                <a:ea typeface="Palatino" pitchFamily="2" charset="77"/>
                <a:cs typeface="+mn-cs"/>
              </a:rPr>
              <a:t> en </a:t>
            </a:r>
            <a:r>
              <a:rPr lang="en-GB" sz="1400" dirty="0" err="1">
                <a:latin typeface="Palatino" pitchFamily="2" charset="77"/>
                <a:ea typeface="Palatino" pitchFamily="2" charset="77"/>
                <a:cs typeface="+mn-cs"/>
              </a:rPr>
              <a:t>ayunas</a:t>
            </a:r>
            <a:r>
              <a:rPr lang="en-GB" sz="1400" dirty="0">
                <a:latin typeface="Palatino" pitchFamily="2" charset="77"/>
                <a:ea typeface="Palatino" pitchFamily="2" charset="77"/>
                <a:cs typeface="+mn-cs"/>
              </a:rPr>
              <a:t> </a:t>
            </a:r>
            <a:r>
              <a:rPr lang="en-GB" sz="1400" dirty="0" err="1">
                <a:latin typeface="Palatino" pitchFamily="2" charset="77"/>
                <a:ea typeface="Palatino" pitchFamily="2" charset="77"/>
                <a:cs typeface="+mn-cs"/>
              </a:rPr>
              <a:t>tras</a:t>
            </a:r>
            <a:r>
              <a:rPr lang="en-GB" sz="1400" dirty="0">
                <a:latin typeface="Palatino" pitchFamily="2" charset="77"/>
                <a:ea typeface="Palatino" pitchFamily="2" charset="77"/>
                <a:cs typeface="+mn-cs"/>
              </a:rPr>
              <a:t> </a:t>
            </a:r>
            <a:r>
              <a:rPr lang="en-GB" sz="1400" dirty="0" err="1">
                <a:latin typeface="Palatino" pitchFamily="2" charset="77"/>
                <a:ea typeface="Palatino" pitchFamily="2" charset="77"/>
                <a:cs typeface="+mn-cs"/>
              </a:rPr>
              <a:t>ingesta</a:t>
            </a:r>
            <a:r>
              <a:rPr lang="en-GB" sz="1400" dirty="0">
                <a:latin typeface="Palatino" pitchFamily="2" charset="77"/>
                <a:ea typeface="Palatino" pitchFamily="2" charset="77"/>
                <a:cs typeface="+mn-cs"/>
              </a:rPr>
              <a:t> de </a:t>
            </a:r>
            <a:r>
              <a:rPr lang="en-GB" sz="1400" dirty="0" err="1">
                <a:latin typeface="Palatino" pitchFamily="2" charset="77"/>
                <a:ea typeface="Palatino" pitchFamily="2" charset="77"/>
                <a:cs typeface="+mn-cs"/>
              </a:rPr>
              <a:t>alimentos</a:t>
            </a:r>
            <a:r>
              <a:rPr lang="en-US" sz="1400" dirty="0">
                <a:latin typeface="Palatino" pitchFamily="2" charset="77"/>
                <a:ea typeface="Palatino" pitchFamily="2" charset="77"/>
                <a:cs typeface="+mn-cs"/>
              </a:rPr>
              <a:t>≥ </a:t>
            </a:r>
            <a:r>
              <a:rPr lang="en-GB" sz="1400" dirty="0">
                <a:latin typeface="Palatino" pitchFamily="2" charset="77"/>
                <a:ea typeface="Palatino" pitchFamily="2" charset="77"/>
                <a:cs typeface="+mn-cs"/>
              </a:rPr>
              <a:t>200 mg/dl</a:t>
            </a:r>
            <a:endParaRPr lang="en-US" sz="1400" dirty="0">
              <a:latin typeface="Palatino" pitchFamily="2" charset="77"/>
              <a:ea typeface="Palatino" pitchFamily="2" charset="77"/>
              <a:cs typeface="+mn-cs"/>
            </a:endParaRPr>
          </a:p>
        </p:txBody>
      </p:sp>
      <p:sp>
        <p:nvSpPr>
          <p:cNvPr id="23" name="22 Rectángulo">
            <a:extLst>
              <a:ext uri="{FF2B5EF4-FFF2-40B4-BE49-F238E27FC236}">
                <a16:creationId xmlns:a16="http://schemas.microsoft.com/office/drawing/2014/main" id="{A33CBD30-3D1A-0DED-7FF8-5ABB050C573D}"/>
              </a:ext>
            </a:extLst>
          </p:cNvPr>
          <p:cNvSpPr/>
          <p:nvPr/>
        </p:nvSpPr>
        <p:spPr>
          <a:xfrm>
            <a:off x="1187624" y="1198723"/>
            <a:ext cx="956578" cy="273035"/>
          </a:xfrm>
          <a:prstGeom prst="rect">
            <a:avLst/>
          </a:prstGeom>
          <a:noFill/>
          <a:ln>
            <a:noFill/>
          </a:ln>
        </p:spPr>
        <p:txBody>
          <a:bodyPr wrap="square" lIns="57036" tIns="28517" rIns="57036" bIns="28517">
            <a:spAutoFit/>
          </a:bodyPr>
          <a:lstStyle/>
          <a:p>
            <a:pPr defTabSz="45274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400" b="1" dirty="0" err="1">
                <a:latin typeface="Palatino" pitchFamily="2" charset="77"/>
                <a:ea typeface="Palatino" pitchFamily="2" charset="77"/>
                <a:cs typeface="+mn-cs"/>
              </a:rPr>
              <a:t>Síntomas</a:t>
            </a:r>
            <a:r>
              <a:rPr lang="en-GB" sz="1400" b="1" dirty="0">
                <a:latin typeface="Palatino" pitchFamily="2" charset="77"/>
                <a:ea typeface="Palatino" pitchFamily="2" charset="77"/>
                <a:cs typeface="+mn-cs"/>
              </a:rPr>
              <a:t>  </a:t>
            </a:r>
          </a:p>
        </p:txBody>
      </p:sp>
      <p:sp>
        <p:nvSpPr>
          <p:cNvPr id="24" name="23 Rectángulo">
            <a:extLst>
              <a:ext uri="{FF2B5EF4-FFF2-40B4-BE49-F238E27FC236}">
                <a16:creationId xmlns:a16="http://schemas.microsoft.com/office/drawing/2014/main" id="{7CE41604-7C8A-8604-1A62-5F7F5CF8A3B2}"/>
              </a:ext>
            </a:extLst>
          </p:cNvPr>
          <p:cNvSpPr/>
          <p:nvPr/>
        </p:nvSpPr>
        <p:spPr>
          <a:xfrm>
            <a:off x="1214385" y="2740640"/>
            <a:ext cx="5521325" cy="273035"/>
          </a:xfrm>
          <a:prstGeom prst="rect">
            <a:avLst/>
          </a:prstGeom>
          <a:noFill/>
          <a:ln>
            <a:noFill/>
          </a:ln>
        </p:spPr>
        <p:txBody>
          <a:bodyPr lIns="57036" tIns="28517" rIns="57036" bIns="28517">
            <a:spAutoFit/>
          </a:bodyPr>
          <a:lstStyle/>
          <a:p>
            <a:pPr marL="171450" indent="-171450" defTabSz="452745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Font typeface="Arial" panose="020B0604020202020204" pitchFamily="34" charset="0"/>
              <a:buChar char="•"/>
              <a:defRPr/>
            </a:pPr>
            <a:r>
              <a:rPr lang="en-GB" sz="1400" dirty="0">
                <a:latin typeface="Palatino" pitchFamily="2" charset="77"/>
                <a:ea typeface="Palatino" pitchFamily="2" charset="77"/>
                <a:cs typeface="+mn-cs"/>
              </a:rPr>
              <a:t>Test de la </a:t>
            </a:r>
            <a:r>
              <a:rPr lang="en-GB" sz="1400" dirty="0" err="1">
                <a:latin typeface="Palatino" pitchFamily="2" charset="77"/>
                <a:ea typeface="Palatino" pitchFamily="2" charset="77"/>
                <a:cs typeface="+mn-cs"/>
              </a:rPr>
              <a:t>Hemoglobina</a:t>
            </a:r>
            <a:r>
              <a:rPr lang="en-GB" sz="1400" dirty="0">
                <a:latin typeface="Palatino" pitchFamily="2" charset="77"/>
                <a:ea typeface="Palatino" pitchFamily="2" charset="77"/>
                <a:cs typeface="+mn-cs"/>
              </a:rPr>
              <a:t> A1c</a:t>
            </a:r>
            <a:endParaRPr lang="en-US" sz="1400" dirty="0">
              <a:latin typeface="Palatino" pitchFamily="2" charset="77"/>
              <a:ea typeface="Palatino" pitchFamily="2" charset="77"/>
              <a:cs typeface="+mn-cs"/>
            </a:endParaRPr>
          </a:p>
        </p:txBody>
      </p:sp>
      <p:graphicFrame>
        <p:nvGraphicFramePr>
          <p:cNvPr id="26" name="25 Tabla">
            <a:extLst>
              <a:ext uri="{FF2B5EF4-FFF2-40B4-BE49-F238E27FC236}">
                <a16:creationId xmlns:a16="http://schemas.microsoft.com/office/drawing/2014/main" id="{9D5D476E-2EB3-4625-D520-1F9D69A444C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16509570"/>
              </p:ext>
            </p:extLst>
          </p:nvPr>
        </p:nvGraphicFramePr>
        <p:xfrm>
          <a:off x="1466451" y="5535063"/>
          <a:ext cx="5271993" cy="1027113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65970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6444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4784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42371"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tx1"/>
                          </a:solidFill>
                          <a:latin typeface="Palatino" pitchFamily="2" charset="77"/>
                          <a:ea typeface="Palatino" pitchFamily="2" charset="77"/>
                        </a:rPr>
                        <a:t>HbA1c</a:t>
                      </a:r>
                      <a:r>
                        <a:rPr lang="en-US" sz="1200" b="1" baseline="0" dirty="0">
                          <a:solidFill>
                            <a:schemeClr val="tx1"/>
                          </a:solidFill>
                          <a:latin typeface="Palatino" pitchFamily="2" charset="77"/>
                          <a:ea typeface="Palatino" pitchFamily="2" charset="77"/>
                        </a:rPr>
                        <a:t> </a:t>
                      </a:r>
                      <a:r>
                        <a:rPr lang="en-US" sz="1200" b="1" dirty="0">
                          <a:solidFill>
                            <a:schemeClr val="tx1"/>
                          </a:solidFill>
                          <a:latin typeface="Palatino" pitchFamily="2" charset="77"/>
                          <a:ea typeface="Palatino" pitchFamily="2" charset="77"/>
                        </a:rPr>
                        <a:t>%</a:t>
                      </a:r>
                    </a:p>
                  </a:txBody>
                  <a:tcPr marL="51435" marR="51435" marT="34323" marB="34323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dirty="0">
                          <a:solidFill>
                            <a:schemeClr val="tx1"/>
                          </a:solidFill>
                          <a:latin typeface="+mj-lt"/>
                        </a:rPr>
                        <a:t>6</a:t>
                      </a:r>
                    </a:p>
                  </a:txBody>
                  <a:tcPr marL="51435" marR="51435" marT="34323" marB="34323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b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marL="51435" marR="51435" marT="34323" marB="34323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2371">
                <a:tc>
                  <a:txBody>
                    <a:bodyPr/>
                    <a:lstStyle/>
                    <a:p>
                      <a:pPr algn="ctr"/>
                      <a:endParaRPr lang="en-US" sz="1200" b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marL="51435" marR="51435" marT="34323" marB="34323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tx1"/>
                          </a:solidFill>
                          <a:latin typeface="+mj-lt"/>
                        </a:rPr>
                        <a:t>7</a:t>
                      </a:r>
                    </a:p>
                  </a:txBody>
                  <a:tcPr marL="51435" marR="51435" marT="34323" marB="34323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tx1"/>
                          </a:solidFill>
                          <a:latin typeface="+mj-lt"/>
                        </a:rPr>
                        <a:t>170</a:t>
                      </a:r>
                    </a:p>
                  </a:txBody>
                  <a:tcPr marL="51435" marR="51435" marT="34323" marB="34323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2371">
                <a:tc>
                  <a:txBody>
                    <a:bodyPr/>
                    <a:lstStyle/>
                    <a:p>
                      <a:pPr algn="ctr"/>
                      <a:endParaRPr lang="en-US" sz="1200" b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marL="51435" marR="51435" marT="34323" marB="34323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tx1"/>
                          </a:solidFill>
                          <a:latin typeface="+mj-lt"/>
                        </a:rPr>
                        <a:t>8</a:t>
                      </a:r>
                    </a:p>
                  </a:txBody>
                  <a:tcPr marL="51435" marR="51435" marT="34323" marB="34323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tx1"/>
                          </a:solidFill>
                          <a:latin typeface="+mj-lt"/>
                        </a:rPr>
                        <a:t>205</a:t>
                      </a:r>
                    </a:p>
                  </a:txBody>
                  <a:tcPr marL="51435" marR="51435" marT="34323" marB="34323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2" name="Imagen 1">
            <a:extLst>
              <a:ext uri="{FF2B5EF4-FFF2-40B4-BE49-F238E27FC236}">
                <a16:creationId xmlns:a16="http://schemas.microsoft.com/office/drawing/2014/main" id="{2F42D5B1-FF8F-39D2-315D-47964C9B1DC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</p:spPr>
      </p:pic>
      <p:sp>
        <p:nvSpPr>
          <p:cNvPr id="4" name="3 CuadroTexto">
            <a:extLst>
              <a:ext uri="{FF2B5EF4-FFF2-40B4-BE49-F238E27FC236}">
                <a16:creationId xmlns:a16="http://schemas.microsoft.com/office/drawing/2014/main" id="{BB655916-F80C-D0AF-DC5E-5A9CE96866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514" y="141742"/>
            <a:ext cx="5184638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400" b="1" dirty="0">
                <a:solidFill>
                  <a:srgbClr val="FF0100"/>
                </a:solidFill>
                <a:latin typeface="Palatino" pitchFamily="2" charset="77"/>
                <a:ea typeface="Palatino" pitchFamily="2" charset="77"/>
              </a:rPr>
              <a:t>13.</a:t>
            </a:r>
            <a:r>
              <a:rPr lang="es-ES" altLang="es-ES" sz="1400" b="1" dirty="0">
                <a:solidFill>
                  <a:schemeClr val="bg1"/>
                </a:solidFill>
                <a:latin typeface="Palatino" pitchFamily="2" charset="77"/>
                <a:ea typeface="Palatino" pitchFamily="2" charset="77"/>
              </a:rPr>
              <a:t> Diabetes Mellitus (DM)</a:t>
            </a:r>
          </a:p>
        </p:txBody>
      </p:sp>
      <p:cxnSp>
        <p:nvCxnSpPr>
          <p:cNvPr id="6" name="Conector recto 5">
            <a:extLst>
              <a:ext uri="{FF2B5EF4-FFF2-40B4-BE49-F238E27FC236}">
                <a16:creationId xmlns:a16="http://schemas.microsoft.com/office/drawing/2014/main" id="{CA13DADD-0E34-CEFF-9723-21020C4D83A3}"/>
              </a:ext>
            </a:extLst>
          </p:cNvPr>
          <p:cNvCxnSpPr/>
          <p:nvPr/>
        </p:nvCxnSpPr>
        <p:spPr>
          <a:xfrm>
            <a:off x="1113099" y="4400706"/>
            <a:ext cx="590471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" name="Conector recto 6">
            <a:extLst>
              <a:ext uri="{FF2B5EF4-FFF2-40B4-BE49-F238E27FC236}">
                <a16:creationId xmlns:a16="http://schemas.microsoft.com/office/drawing/2014/main" id="{FE4846B6-0FDB-245F-8AAC-EEF9C8988840}"/>
              </a:ext>
            </a:extLst>
          </p:cNvPr>
          <p:cNvCxnSpPr/>
          <p:nvPr/>
        </p:nvCxnSpPr>
        <p:spPr>
          <a:xfrm>
            <a:off x="1113099" y="3573016"/>
            <a:ext cx="590471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A2FE4AB7-A34F-9CB9-4101-D65E08142E1D}"/>
              </a:ext>
            </a:extLst>
          </p:cNvPr>
          <p:cNvCxnSpPr/>
          <p:nvPr/>
        </p:nvCxnSpPr>
        <p:spPr>
          <a:xfrm>
            <a:off x="1113099" y="5378169"/>
            <a:ext cx="590471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Conector recto 8">
            <a:extLst>
              <a:ext uri="{FF2B5EF4-FFF2-40B4-BE49-F238E27FC236}">
                <a16:creationId xmlns:a16="http://schemas.microsoft.com/office/drawing/2014/main" id="{A6EE0267-A687-221A-AC2E-30D0783940D0}"/>
              </a:ext>
            </a:extLst>
          </p:cNvPr>
          <p:cNvCxnSpPr>
            <a:cxnSpLocks/>
          </p:cNvCxnSpPr>
          <p:nvPr/>
        </p:nvCxnSpPr>
        <p:spPr>
          <a:xfrm>
            <a:off x="3129385" y="3320586"/>
            <a:ext cx="0" cy="324159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" name="Conector recto 17">
            <a:extLst>
              <a:ext uri="{FF2B5EF4-FFF2-40B4-BE49-F238E27FC236}">
                <a16:creationId xmlns:a16="http://schemas.microsoft.com/office/drawing/2014/main" id="{646CB4F2-6C8F-7EC4-CDF6-CAAF69A2BD2C}"/>
              </a:ext>
            </a:extLst>
          </p:cNvPr>
          <p:cNvCxnSpPr>
            <a:cxnSpLocks/>
          </p:cNvCxnSpPr>
          <p:nvPr/>
        </p:nvCxnSpPr>
        <p:spPr>
          <a:xfrm>
            <a:off x="4508868" y="3320586"/>
            <a:ext cx="0" cy="324159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/>
      <p:bldP spid="23" grpId="0"/>
      <p:bldP spid="24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9" name="Text Box 6">
            <a:extLst>
              <a:ext uri="{FF2B5EF4-FFF2-40B4-BE49-F238E27FC236}">
                <a16:creationId xmlns:a16="http://schemas.microsoft.com/office/drawing/2014/main" id="{167A6465-2526-6DBD-87FE-2DEE0374E6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13525" y="1843435"/>
            <a:ext cx="3456384" cy="3205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56174" tIns="29184" rIns="56174" bIns="29184">
            <a:spAutoFit/>
          </a:bodyPr>
          <a:lstStyle>
            <a:lvl1pPr defTabSz="452438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452438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452438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452438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452438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243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243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243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243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es-ES" altLang="es-ES" sz="2000" b="1" dirty="0">
                <a:solidFill>
                  <a:srgbClr val="FF0000"/>
                </a:solidFill>
                <a:latin typeface="Palatino" pitchFamily="2" charset="77"/>
                <a:ea typeface="Palatino" pitchFamily="2" charset="77"/>
                <a:sym typeface="Gill Sans" panose="020B0502020104020203" pitchFamily="34" charset="-79"/>
              </a:rPr>
              <a:t>Complicaciones de la DM</a:t>
            </a:r>
          </a:p>
        </p:txBody>
      </p:sp>
      <p:sp>
        <p:nvSpPr>
          <p:cNvPr id="62470" name="CuadroTexto 4">
            <a:extLst>
              <a:ext uri="{FF2B5EF4-FFF2-40B4-BE49-F238E27FC236}">
                <a16:creationId xmlns:a16="http://schemas.microsoft.com/office/drawing/2014/main" id="{662192B5-2A47-C197-722E-30FC3DD599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61067" y="2534742"/>
            <a:ext cx="2428875" cy="365368"/>
          </a:xfrm>
          <a:prstGeom prst="rect">
            <a:avLst/>
          </a:prstGeom>
          <a:noFill/>
          <a:ln w="57150">
            <a:noFill/>
            <a:prstDash val="dot"/>
            <a:miter lim="800000"/>
            <a:headEnd/>
            <a:tailEnd/>
          </a:ln>
        </p:spPr>
        <p:txBody>
          <a:bodyPr lIns="57036" tIns="28517" rIns="57036" bIns="28517">
            <a:spAutoFit/>
          </a:bodyPr>
          <a:lstStyle>
            <a:lvl1pPr defTabSz="452438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452438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452438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452438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452438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243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243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243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243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_tradnl" altLang="es-ES" sz="2000" b="1" dirty="0">
                <a:solidFill>
                  <a:srgbClr val="000000"/>
                </a:solidFill>
                <a:latin typeface="Palatino" pitchFamily="2" charset="77"/>
                <a:ea typeface="Palatino" pitchFamily="2" charset="77"/>
                <a:cs typeface="ヒラギノ角ゴ ProN W3"/>
              </a:rPr>
              <a:t>AGUDAS</a:t>
            </a:r>
            <a:endParaRPr lang="es-ES" altLang="es-ES" sz="2000" b="1" dirty="0">
              <a:solidFill>
                <a:srgbClr val="000000"/>
              </a:solidFill>
              <a:latin typeface="Palatino" pitchFamily="2" charset="77"/>
              <a:ea typeface="Palatino" pitchFamily="2" charset="77"/>
              <a:cs typeface="ヒラギノ角ゴ ProN W3"/>
            </a:endParaRPr>
          </a:p>
        </p:txBody>
      </p:sp>
      <p:sp>
        <p:nvSpPr>
          <p:cNvPr id="62471" name="Text Box 29">
            <a:extLst>
              <a:ext uri="{FF2B5EF4-FFF2-40B4-BE49-F238E27FC236}">
                <a16:creationId xmlns:a16="http://schemas.microsoft.com/office/drawing/2014/main" id="{5391A523-1693-130B-6AC4-C1A7E611DD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08104" y="2564904"/>
            <a:ext cx="2335212" cy="539750"/>
          </a:xfrm>
          <a:prstGeom prst="rect">
            <a:avLst/>
          </a:prstGeom>
          <a:noFill/>
          <a:ln w="57150">
            <a:noFill/>
            <a:prstDash val="dot"/>
            <a:miter lim="800000"/>
            <a:headEnd/>
            <a:tailEnd/>
          </a:ln>
        </p:spPr>
        <p:txBody>
          <a:bodyPr lIns="57036" tIns="28517" rIns="57036" bIns="28517"/>
          <a:lstStyle>
            <a:lvl1pPr marL="342900" indent="-342900" defTabSz="452438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452438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452438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452438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452438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243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243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243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243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_tradnl" altLang="es-ES" sz="2000" b="1" dirty="0">
                <a:solidFill>
                  <a:srgbClr val="000000"/>
                </a:solidFill>
                <a:latin typeface="Palatino" pitchFamily="2" charset="77"/>
                <a:ea typeface="Palatino" pitchFamily="2" charset="77"/>
                <a:cs typeface="ヒラギノ角ゴ Pro W3"/>
                <a:sym typeface="Gill Sans" panose="020B0502020104020203" pitchFamily="34" charset="-79"/>
              </a:rPr>
              <a:t>CRÓNICAS</a:t>
            </a:r>
            <a:endParaRPr lang="es-ES" altLang="es-ES" sz="2000" b="1" dirty="0">
              <a:solidFill>
                <a:srgbClr val="000000"/>
              </a:solidFill>
              <a:latin typeface="Palatino" pitchFamily="2" charset="77"/>
              <a:ea typeface="Palatino" pitchFamily="2" charset="77"/>
              <a:cs typeface="ヒラギノ角ゴ Pro W3"/>
              <a:sym typeface="Gill Sans" panose="020B0502020104020203" pitchFamily="34" charset="-79"/>
            </a:endParaRPr>
          </a:p>
        </p:txBody>
      </p:sp>
      <p:sp>
        <p:nvSpPr>
          <p:cNvPr id="62472" name="Text Box 26">
            <a:extLst>
              <a:ext uri="{FF2B5EF4-FFF2-40B4-BE49-F238E27FC236}">
                <a16:creationId xmlns:a16="http://schemas.microsoft.com/office/drawing/2014/main" id="{6139CF48-9CEB-5925-62EF-E0A24DD8E0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0891" y="3085299"/>
            <a:ext cx="3375025" cy="5638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7036" tIns="28517" rIns="57036" bIns="28517">
            <a:spAutoFit/>
          </a:bodyPr>
          <a:lstStyle>
            <a:lvl1pPr defTabSz="452438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452438" defTabSz="452438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452438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452438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452438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243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243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243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243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285750" indent="-285750" eaLnBrk="1" hangingPunct="1">
              <a:lnSpc>
                <a:spcPct val="120000"/>
              </a:lnSpc>
              <a:spcBef>
                <a:spcPct val="0"/>
              </a:spcBef>
              <a:buClr>
                <a:srgbClr val="FF0000"/>
              </a:buClr>
            </a:pPr>
            <a:r>
              <a:rPr lang="es-ES_tradnl" altLang="es-ES" sz="1400" dirty="0">
                <a:latin typeface="Palatino" pitchFamily="2" charset="77"/>
                <a:ea typeface="Palatino" pitchFamily="2" charset="77"/>
                <a:cs typeface="ヒラギノ角ゴ Pro W3"/>
                <a:sym typeface="Gill Sans" panose="020B0502020104020203" pitchFamily="34" charset="-79"/>
              </a:rPr>
              <a:t>COMA HIPERGLUCÉMICO: </a:t>
            </a:r>
          </a:p>
          <a:p>
            <a:pPr marL="738188" lvl="1" indent="-285750" eaLnBrk="1" hangingPunct="1">
              <a:lnSpc>
                <a:spcPct val="120000"/>
              </a:lnSpc>
              <a:spcBef>
                <a:spcPct val="0"/>
              </a:spcBef>
              <a:buClr>
                <a:srgbClr val="FF0000"/>
              </a:buClr>
            </a:pPr>
            <a:r>
              <a:rPr lang="es-ES_tradnl" altLang="es-ES" sz="1400" dirty="0">
                <a:latin typeface="Palatino" pitchFamily="2" charset="77"/>
                <a:ea typeface="Palatino" pitchFamily="2" charset="77"/>
                <a:cs typeface="ヒラギノ角ゴ Pro W3"/>
                <a:sym typeface="Gill Sans" panose="020B0502020104020203" pitchFamily="34" charset="-79"/>
              </a:rPr>
              <a:t>Típico de DM</a:t>
            </a:r>
            <a:endParaRPr lang="es-ES" altLang="es-ES" sz="1400" dirty="0">
              <a:latin typeface="Palatino" pitchFamily="2" charset="77"/>
              <a:ea typeface="Palatino" pitchFamily="2" charset="77"/>
              <a:cs typeface="ヒラギノ角ゴ Pro W3"/>
              <a:sym typeface="Gill Sans" panose="020B0502020104020203" pitchFamily="34" charset="-79"/>
            </a:endParaRPr>
          </a:p>
        </p:txBody>
      </p:sp>
      <p:sp>
        <p:nvSpPr>
          <p:cNvPr id="62473" name="Rectángulo 5">
            <a:extLst>
              <a:ext uri="{FF2B5EF4-FFF2-40B4-BE49-F238E27FC236}">
                <a16:creationId xmlns:a16="http://schemas.microsoft.com/office/drawing/2014/main" id="{BA7623C3-2D69-5FF0-4ED0-CE32CB4C0E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08104" y="3065735"/>
            <a:ext cx="2951162" cy="1856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7036" tIns="28517" rIns="57036" bIns="28517">
            <a:spAutoFit/>
          </a:bodyPr>
          <a:lstStyle>
            <a:lvl1pPr defTabSz="452438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452438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452438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452438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452438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243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243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243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243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285750" indent="-285750" eaLnBrk="1" hangingPunct="1">
              <a:lnSpc>
                <a:spcPct val="120000"/>
              </a:lnSpc>
              <a:spcBef>
                <a:spcPct val="0"/>
              </a:spcBef>
              <a:buClr>
                <a:srgbClr val="FF0000"/>
              </a:buClr>
            </a:pPr>
            <a:r>
              <a:rPr lang="es-ES_tradnl" altLang="es-ES" sz="1400" dirty="0">
                <a:latin typeface="Palatino" pitchFamily="2" charset="77"/>
                <a:ea typeface="Palatino" pitchFamily="2" charset="77"/>
              </a:rPr>
              <a:t>ARTEROESCLEROSIS</a:t>
            </a:r>
          </a:p>
          <a:p>
            <a:pPr marL="285750" indent="-285750" eaLnBrk="1" hangingPunct="1">
              <a:lnSpc>
                <a:spcPct val="120000"/>
              </a:lnSpc>
              <a:spcBef>
                <a:spcPct val="0"/>
              </a:spcBef>
              <a:buClr>
                <a:srgbClr val="FF0000"/>
              </a:buClr>
            </a:pPr>
            <a:r>
              <a:rPr lang="es-ES_tradnl" altLang="es-ES" sz="1400" dirty="0">
                <a:latin typeface="Palatino" pitchFamily="2" charset="77"/>
                <a:ea typeface="Palatino" pitchFamily="2" charset="77"/>
              </a:rPr>
              <a:t>NEFROPATIA</a:t>
            </a:r>
          </a:p>
          <a:p>
            <a:pPr marL="285750" indent="-285750" eaLnBrk="1" hangingPunct="1">
              <a:lnSpc>
                <a:spcPct val="120000"/>
              </a:lnSpc>
              <a:spcBef>
                <a:spcPct val="0"/>
              </a:spcBef>
              <a:buClr>
                <a:srgbClr val="FF0000"/>
              </a:buClr>
            </a:pPr>
            <a:r>
              <a:rPr lang="es-ES_tradnl" altLang="es-ES" sz="1400" dirty="0">
                <a:latin typeface="Palatino" pitchFamily="2" charset="77"/>
                <a:ea typeface="Palatino" pitchFamily="2" charset="77"/>
              </a:rPr>
              <a:t>RETINOPATIA</a:t>
            </a:r>
          </a:p>
          <a:p>
            <a:pPr marL="285750" indent="-285750" eaLnBrk="1" hangingPunct="1">
              <a:lnSpc>
                <a:spcPct val="120000"/>
              </a:lnSpc>
              <a:spcBef>
                <a:spcPct val="0"/>
              </a:spcBef>
              <a:buClr>
                <a:srgbClr val="FF0000"/>
              </a:buClr>
            </a:pPr>
            <a:r>
              <a:rPr lang="es-ES_tradnl" altLang="es-ES" sz="1400" dirty="0">
                <a:latin typeface="Palatino" pitchFamily="2" charset="77"/>
                <a:ea typeface="Palatino" pitchFamily="2" charset="77"/>
              </a:rPr>
              <a:t>NEUROPATIA</a:t>
            </a:r>
          </a:p>
          <a:p>
            <a:pPr marL="285750" indent="-285750" eaLnBrk="1" hangingPunct="1">
              <a:lnSpc>
                <a:spcPct val="120000"/>
              </a:lnSpc>
              <a:spcBef>
                <a:spcPct val="0"/>
              </a:spcBef>
              <a:buClr>
                <a:srgbClr val="FF0000"/>
              </a:buClr>
            </a:pPr>
            <a:r>
              <a:rPr lang="es-ES_tradnl" altLang="es-ES" sz="1400" dirty="0">
                <a:latin typeface="Palatino" pitchFamily="2" charset="77"/>
                <a:ea typeface="Palatino" pitchFamily="2" charset="77"/>
              </a:rPr>
              <a:t>INFECCIONES</a:t>
            </a:r>
          </a:p>
          <a:p>
            <a:pPr marL="285750" indent="-285750" eaLnBrk="1" hangingPunct="1">
              <a:lnSpc>
                <a:spcPct val="120000"/>
              </a:lnSpc>
              <a:spcBef>
                <a:spcPct val="0"/>
              </a:spcBef>
              <a:buClr>
                <a:srgbClr val="FF0000"/>
              </a:buClr>
            </a:pPr>
            <a:r>
              <a:rPr lang="es-ES_tradnl" altLang="es-ES" sz="1400" dirty="0">
                <a:latin typeface="Palatino" pitchFamily="2" charset="77"/>
                <a:ea typeface="Palatino" pitchFamily="2" charset="77"/>
              </a:rPr>
              <a:t>CICATRIZACIÓN RETARDADA</a:t>
            </a:r>
            <a:endParaRPr lang="es-ES" altLang="es-ES" sz="1400" dirty="0">
              <a:latin typeface="Palatino" pitchFamily="2" charset="77"/>
              <a:ea typeface="Palatino" pitchFamily="2" charset="77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CEEAF0B4-FC19-F2A9-0393-4B82A3C12CA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</p:spPr>
      </p:pic>
      <p:sp>
        <p:nvSpPr>
          <p:cNvPr id="4" name="3 CuadroTexto">
            <a:extLst>
              <a:ext uri="{FF2B5EF4-FFF2-40B4-BE49-F238E27FC236}">
                <a16:creationId xmlns:a16="http://schemas.microsoft.com/office/drawing/2014/main" id="{15B73130-0187-A282-AF9F-1F215B9FC6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514" y="141742"/>
            <a:ext cx="5184638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400" b="1" dirty="0">
                <a:solidFill>
                  <a:srgbClr val="FF0100"/>
                </a:solidFill>
                <a:latin typeface="Palatino" pitchFamily="2" charset="77"/>
                <a:ea typeface="Palatino" pitchFamily="2" charset="77"/>
              </a:rPr>
              <a:t>13.</a:t>
            </a:r>
            <a:r>
              <a:rPr lang="es-ES" altLang="es-ES" sz="1400" b="1" dirty="0">
                <a:solidFill>
                  <a:schemeClr val="bg1"/>
                </a:solidFill>
                <a:latin typeface="Palatino" pitchFamily="2" charset="77"/>
                <a:ea typeface="Palatino" pitchFamily="2" charset="77"/>
              </a:rPr>
              <a:t> Diabetes Mellitus (DM)</a:t>
            </a:r>
          </a:p>
        </p:txBody>
      </p:sp>
    </p:spTree>
  </p:cSld>
  <p:clrMapOvr>
    <a:masterClrMapping/>
  </p:clrMapOvr>
  <p:transition spd="slow">
    <p:circle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15" name="Picture 5">
            <a:extLst>
              <a:ext uri="{FF2B5EF4-FFF2-40B4-BE49-F238E27FC236}">
                <a16:creationId xmlns:a16="http://schemas.microsoft.com/office/drawing/2014/main" id="{32F53618-EE2E-302F-FB93-687CBC85CB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1974459"/>
            <a:ext cx="3903662" cy="2706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4516" name="Rectangle 7">
            <a:extLst>
              <a:ext uri="{FF2B5EF4-FFF2-40B4-BE49-F238E27FC236}">
                <a16:creationId xmlns:a16="http://schemas.microsoft.com/office/drawing/2014/main" id="{BB260713-8B33-0326-99F5-17BF56AEA196}"/>
              </a:ext>
            </a:extLst>
          </p:cNvPr>
          <p:cNvSpPr>
            <a:spLocks/>
          </p:cNvSpPr>
          <p:nvPr/>
        </p:nvSpPr>
        <p:spPr bwMode="auto">
          <a:xfrm>
            <a:off x="3059923" y="5170894"/>
            <a:ext cx="3203575" cy="447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s-ES" sz="2000" dirty="0">
                <a:solidFill>
                  <a:srgbClr val="FF0000"/>
                </a:solidFill>
                <a:latin typeface="Palatino" pitchFamily="2" charset="77"/>
                <a:ea typeface="Palatino" pitchFamily="2" charset="77"/>
                <a:sym typeface="Copperplate Gothic Light" panose="02000504000000020004" pitchFamily="2" charset="77"/>
              </a:rPr>
              <a:t> </a:t>
            </a:r>
            <a:r>
              <a:rPr lang="en-US" altLang="es-ES" sz="2000" b="1" dirty="0" err="1">
                <a:solidFill>
                  <a:srgbClr val="FF0000"/>
                </a:solidFill>
                <a:latin typeface="Palatino" pitchFamily="2" charset="77"/>
                <a:ea typeface="Palatino" pitchFamily="2" charset="77"/>
                <a:sym typeface="Copperplate Gothic Light" panose="02000504000000020004" pitchFamily="2" charset="77"/>
              </a:rPr>
              <a:t>Relación</a:t>
            </a:r>
            <a:r>
              <a:rPr lang="en-US" altLang="es-ES" sz="2000" b="1" dirty="0">
                <a:solidFill>
                  <a:srgbClr val="FF0000"/>
                </a:solidFill>
                <a:latin typeface="Palatino" pitchFamily="2" charset="77"/>
                <a:ea typeface="Palatino" pitchFamily="2" charset="77"/>
                <a:sym typeface="Copperplate Gothic Light" panose="02000504000000020004" pitchFamily="2" charset="77"/>
              </a:rPr>
              <a:t> </a:t>
            </a:r>
            <a:r>
              <a:rPr lang="en-US" altLang="es-ES" sz="2000" b="1" dirty="0" err="1">
                <a:solidFill>
                  <a:srgbClr val="FF0000"/>
                </a:solidFill>
                <a:latin typeface="Palatino" pitchFamily="2" charset="77"/>
                <a:ea typeface="Palatino" pitchFamily="2" charset="77"/>
                <a:sym typeface="Copperplate Gothic Light" panose="02000504000000020004" pitchFamily="2" charset="77"/>
              </a:rPr>
              <a:t>bidireccional</a:t>
            </a:r>
            <a:endParaRPr lang="en-US" altLang="es-ES" sz="2000" b="1" dirty="0">
              <a:solidFill>
                <a:srgbClr val="FF0000"/>
              </a:solidFill>
              <a:latin typeface="Palatino" pitchFamily="2" charset="77"/>
              <a:ea typeface="Palatino" pitchFamily="2" charset="77"/>
              <a:sym typeface="Copperplate Gothic Light" panose="02000504000000020004" pitchFamily="2" charset="77"/>
            </a:endParaRPr>
          </a:p>
        </p:txBody>
      </p:sp>
      <p:pic>
        <p:nvPicPr>
          <p:cNvPr id="64517" name="Imagen 1">
            <a:extLst>
              <a:ext uri="{FF2B5EF4-FFF2-40B4-BE49-F238E27FC236}">
                <a16:creationId xmlns:a16="http://schemas.microsoft.com/office/drawing/2014/main" id="{ABB038B3-2272-CB2F-8A74-CF5BEF303F8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125" y="1839916"/>
            <a:ext cx="3511054" cy="277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4519" name="Rectangle 7">
            <a:extLst>
              <a:ext uri="{FF2B5EF4-FFF2-40B4-BE49-F238E27FC236}">
                <a16:creationId xmlns:a16="http://schemas.microsoft.com/office/drawing/2014/main" id="{2A813AC6-B03D-92C1-F754-63BE6ADF271C}"/>
              </a:ext>
            </a:extLst>
          </p:cNvPr>
          <p:cNvSpPr>
            <a:spLocks/>
          </p:cNvSpPr>
          <p:nvPr/>
        </p:nvSpPr>
        <p:spPr bwMode="auto">
          <a:xfrm>
            <a:off x="482600" y="1052513"/>
            <a:ext cx="3036888" cy="447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s-ES" sz="1800" b="1" dirty="0">
                <a:solidFill>
                  <a:srgbClr val="FF0000"/>
                </a:solidFill>
                <a:latin typeface="Palatino" pitchFamily="2" charset="77"/>
                <a:ea typeface="Palatino" pitchFamily="2" charset="77"/>
                <a:sym typeface="Copperplate Gothic Light" panose="02000504000000020004" pitchFamily="2" charset="77"/>
              </a:rPr>
              <a:t>Diabetes Mellitus</a:t>
            </a:r>
            <a:endParaRPr lang="en-US" altLang="es-ES" sz="3400" b="1" dirty="0">
              <a:solidFill>
                <a:srgbClr val="FF0000"/>
              </a:solidFill>
              <a:latin typeface="Palatino" pitchFamily="2" charset="77"/>
              <a:ea typeface="Palatino" pitchFamily="2" charset="77"/>
              <a:sym typeface="Copperplate Gothic Light" panose="02000504000000020004" pitchFamily="2" charset="77"/>
            </a:endParaRPr>
          </a:p>
        </p:txBody>
      </p:sp>
      <p:sp>
        <p:nvSpPr>
          <p:cNvPr id="64520" name="Rectangle 7">
            <a:extLst>
              <a:ext uri="{FF2B5EF4-FFF2-40B4-BE49-F238E27FC236}">
                <a16:creationId xmlns:a16="http://schemas.microsoft.com/office/drawing/2014/main" id="{25F3C10F-069D-1554-F485-2B3177F6FEDE}"/>
              </a:ext>
            </a:extLst>
          </p:cNvPr>
          <p:cNvSpPr>
            <a:spLocks/>
          </p:cNvSpPr>
          <p:nvPr/>
        </p:nvSpPr>
        <p:spPr bwMode="auto">
          <a:xfrm>
            <a:off x="5624513" y="1052513"/>
            <a:ext cx="3038475" cy="447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s-ES" sz="1800" b="1">
                <a:solidFill>
                  <a:srgbClr val="FF0000"/>
                </a:solidFill>
                <a:latin typeface="Palatino" pitchFamily="2" charset="77"/>
                <a:ea typeface="Palatino" pitchFamily="2" charset="77"/>
                <a:sym typeface="Copperplate Gothic Light" panose="02000504000000020004" pitchFamily="2" charset="77"/>
              </a:rPr>
              <a:t>Enfermedad Periodontal</a:t>
            </a:r>
            <a:endParaRPr lang="en-US" altLang="es-ES" sz="3400" b="1">
              <a:solidFill>
                <a:srgbClr val="FF0000"/>
              </a:solidFill>
              <a:latin typeface="Palatino" pitchFamily="2" charset="77"/>
              <a:ea typeface="Palatino" pitchFamily="2" charset="77"/>
              <a:sym typeface="Copperplate Gothic Light" panose="02000504000000020004" pitchFamily="2" charset="77"/>
            </a:endParaRPr>
          </a:p>
        </p:txBody>
      </p:sp>
      <p:sp>
        <p:nvSpPr>
          <p:cNvPr id="64521" name="CuadroTexto 2">
            <a:extLst>
              <a:ext uri="{FF2B5EF4-FFF2-40B4-BE49-F238E27FC236}">
                <a16:creationId xmlns:a16="http://schemas.microsoft.com/office/drawing/2014/main" id="{A69E903C-4317-E434-C73A-76CCF9A4DE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4362" y="5009750"/>
            <a:ext cx="2147887" cy="889000"/>
          </a:xfrm>
          <a:prstGeom prst="rect">
            <a:avLst/>
          </a:prstGeom>
          <a:noFill/>
          <a:ln w="57150">
            <a:noFill/>
            <a:prstDash val="dot"/>
            <a:miter lim="800000"/>
            <a:headEnd/>
            <a:tailEnd/>
          </a:ln>
        </p:spPr>
        <p:txBody>
          <a:bodyPr lIns="56966" tIns="28479" rIns="56966" bIns="28479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" altLang="es-ES" sz="1800" b="1" dirty="0">
                <a:solidFill>
                  <a:srgbClr val="000000"/>
                </a:solidFill>
                <a:latin typeface="Palatino" pitchFamily="2" charset="77"/>
                <a:ea typeface="Palatino" pitchFamily="2" charset="77"/>
                <a:cs typeface="ヒラギノ角ゴ ProN W3"/>
                <a:sym typeface="Gill Sans" panose="020B0502020104020203" pitchFamily="34" charset="-79"/>
              </a:rPr>
              <a:t>Incremento en incidencia y progresión de EP</a:t>
            </a:r>
          </a:p>
        </p:txBody>
      </p:sp>
      <p:sp>
        <p:nvSpPr>
          <p:cNvPr id="64522" name="CuadroTexto 15">
            <a:extLst>
              <a:ext uri="{FF2B5EF4-FFF2-40B4-BE49-F238E27FC236}">
                <a16:creationId xmlns:a16="http://schemas.microsoft.com/office/drawing/2014/main" id="{BE071E02-DB9D-CBF7-0D87-282C4FE0D7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44953" y="5089137"/>
            <a:ext cx="2146300" cy="611187"/>
          </a:xfrm>
          <a:prstGeom prst="rect">
            <a:avLst/>
          </a:prstGeom>
          <a:noFill/>
          <a:ln w="57150">
            <a:noFill/>
            <a:prstDash val="dot"/>
            <a:miter lim="800000"/>
            <a:headEnd/>
            <a:tailEnd/>
          </a:ln>
        </p:spPr>
        <p:txBody>
          <a:bodyPr lIns="56966" tIns="28479" rIns="56966" bIns="28479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" altLang="es-ES" sz="1800" b="1">
                <a:solidFill>
                  <a:srgbClr val="000000"/>
                </a:solidFill>
                <a:latin typeface="Palatino" pitchFamily="2" charset="77"/>
                <a:ea typeface="Palatino" pitchFamily="2" charset="77"/>
                <a:cs typeface="ヒラギノ角ゴ ProN W3"/>
                <a:sym typeface="Gill Sans" panose="020B0502020104020203" pitchFamily="34" charset="-79"/>
              </a:rPr>
              <a:t>Escaso control glucémico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BE0D57CA-4E25-2253-B20B-344B0110628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</p:spPr>
      </p:pic>
      <p:sp>
        <p:nvSpPr>
          <p:cNvPr id="4" name="3 CuadroTexto">
            <a:extLst>
              <a:ext uri="{FF2B5EF4-FFF2-40B4-BE49-F238E27FC236}">
                <a16:creationId xmlns:a16="http://schemas.microsoft.com/office/drawing/2014/main" id="{021C3476-A47D-5376-F63D-2A112632F7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514" y="141742"/>
            <a:ext cx="5184638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400" b="1" dirty="0">
                <a:solidFill>
                  <a:srgbClr val="FF0100"/>
                </a:solidFill>
                <a:latin typeface="Palatino" pitchFamily="2" charset="77"/>
                <a:ea typeface="Palatino" pitchFamily="2" charset="77"/>
              </a:rPr>
              <a:t>13.</a:t>
            </a:r>
            <a:r>
              <a:rPr lang="es-ES" altLang="es-ES" sz="1400" b="1" dirty="0">
                <a:solidFill>
                  <a:schemeClr val="bg1"/>
                </a:solidFill>
                <a:latin typeface="Palatino" pitchFamily="2" charset="77"/>
                <a:ea typeface="Palatino" pitchFamily="2" charset="77"/>
              </a:rPr>
              <a:t> Diabetes Mellitus (DM)</a:t>
            </a:r>
          </a:p>
        </p:txBody>
      </p:sp>
      <p:sp>
        <p:nvSpPr>
          <p:cNvPr id="5" name="AutoShape 5">
            <a:extLst>
              <a:ext uri="{FF2B5EF4-FFF2-40B4-BE49-F238E27FC236}">
                <a16:creationId xmlns:a16="http://schemas.microsoft.com/office/drawing/2014/main" id="{793B7106-7AC6-4F53-C288-655A35F180D0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4186193" y="3036652"/>
            <a:ext cx="319096" cy="464030"/>
          </a:xfrm>
          <a:prstGeom prst="upDownArrow">
            <a:avLst>
              <a:gd name="adj1" fmla="val 50000"/>
              <a:gd name="adj2" fmla="val 33666"/>
            </a:avLst>
          </a:prstGeom>
          <a:solidFill>
            <a:srgbClr val="FF0000"/>
          </a:solidFill>
          <a:ln w="2857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s-E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circle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70" name="Rectangle 14">
            <a:extLst>
              <a:ext uri="{FF2B5EF4-FFF2-40B4-BE49-F238E27FC236}">
                <a16:creationId xmlns:a16="http://schemas.microsoft.com/office/drawing/2014/main" id="{BA034ABB-348F-D405-00EB-076763EC023B}"/>
              </a:ext>
            </a:extLst>
          </p:cNvPr>
          <p:cNvSpPr>
            <a:spLocks noChangeArrowheads="1"/>
          </p:cNvSpPr>
          <p:nvPr/>
        </p:nvSpPr>
        <p:spPr bwMode="auto">
          <a:xfrm rot="-330025">
            <a:off x="5024438" y="4259263"/>
            <a:ext cx="300037" cy="2286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679" tIns="45314" rIns="90679" bIns="45314" anchor="ctr"/>
          <a:lstStyle>
            <a:lvl1pPr defTabSz="906463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906463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906463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906463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906463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064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064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064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064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s-ES" altLang="es-ES" sz="1800">
              <a:solidFill>
                <a:srgbClr val="003366"/>
              </a:solidFill>
            </a:endParaRPr>
          </a:p>
        </p:txBody>
      </p:sp>
      <p:sp>
        <p:nvSpPr>
          <p:cNvPr id="1544230" name="Text Box 38">
            <a:extLst>
              <a:ext uri="{FF2B5EF4-FFF2-40B4-BE49-F238E27FC236}">
                <a16:creationId xmlns:a16="http://schemas.microsoft.com/office/drawing/2014/main" id="{55263BBC-EC94-7423-820D-4520020C9E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87624" y="2583835"/>
            <a:ext cx="7010793" cy="138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90679" tIns="45314" rIns="90679" bIns="45314">
            <a:spAutoFit/>
          </a:bodyPr>
          <a:lstStyle/>
          <a:p>
            <a:pPr defTabSz="906994">
              <a:defRPr/>
            </a:pPr>
            <a:r>
              <a:rPr lang="es-ES_tradnl" sz="2000" dirty="0">
                <a:latin typeface="Palatino" pitchFamily="2" charset="77"/>
                <a:ea typeface="Palatino" pitchFamily="2" charset="77"/>
                <a:cs typeface="+mn-cs"/>
              </a:rPr>
              <a:t>El correcto tratamiento periodontal</a:t>
            </a:r>
          </a:p>
          <a:p>
            <a:pPr defTabSz="906994">
              <a:defRPr/>
            </a:pPr>
            <a:r>
              <a:rPr lang="es-ES_tradnl" sz="2000" dirty="0">
                <a:latin typeface="Palatino" pitchFamily="2" charset="77"/>
                <a:ea typeface="Palatino" pitchFamily="2" charset="77"/>
                <a:cs typeface="+mn-cs"/>
              </a:rPr>
              <a:t>Contribuye a mejorar el control de la diabetes, observando una reducción de un 5-10% en la hemoglobina glicosilada.</a:t>
            </a:r>
          </a:p>
          <a:p>
            <a:pPr defTabSz="906994">
              <a:defRPr/>
            </a:pPr>
            <a:endParaRPr lang="es-ES_tradnl" sz="2400" dirty="0">
              <a:latin typeface="Palatino" pitchFamily="2" charset="77"/>
              <a:ea typeface="Palatino" pitchFamily="2" charset="77"/>
              <a:cs typeface="+mn-cs"/>
            </a:endParaRPr>
          </a:p>
        </p:txBody>
      </p:sp>
      <p:sp>
        <p:nvSpPr>
          <p:cNvPr id="66575" name="2 Rectángulo">
            <a:extLst>
              <a:ext uri="{FF2B5EF4-FFF2-40B4-BE49-F238E27FC236}">
                <a16:creationId xmlns:a16="http://schemas.microsoft.com/office/drawing/2014/main" id="{93CD4EED-8B8C-A582-84D5-7582042883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1026" y="5373216"/>
            <a:ext cx="4572000" cy="5504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7419" tIns="28708" rIns="57419" bIns="28708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800" dirty="0" err="1">
                <a:latin typeface="Palatino" pitchFamily="2" charset="77"/>
                <a:ea typeface="Palatino" pitchFamily="2" charset="77"/>
              </a:rPr>
              <a:t>Effect</a:t>
            </a:r>
            <a:r>
              <a:rPr lang="es-ES" altLang="es-ES" sz="800" dirty="0">
                <a:latin typeface="Palatino" pitchFamily="2" charset="77"/>
                <a:ea typeface="Palatino" pitchFamily="2" charset="77"/>
              </a:rPr>
              <a:t> </a:t>
            </a:r>
            <a:r>
              <a:rPr lang="es-ES" altLang="es-ES" sz="800" dirty="0" err="1">
                <a:latin typeface="Palatino" pitchFamily="2" charset="77"/>
                <a:ea typeface="Palatino" pitchFamily="2" charset="77"/>
              </a:rPr>
              <a:t>of</a:t>
            </a:r>
            <a:r>
              <a:rPr lang="es-ES" altLang="es-ES" sz="800" dirty="0">
                <a:latin typeface="Palatino" pitchFamily="2" charset="77"/>
                <a:ea typeface="Palatino" pitchFamily="2" charset="77"/>
              </a:rPr>
              <a:t> non-</a:t>
            </a:r>
            <a:r>
              <a:rPr lang="es-ES" altLang="es-ES" sz="800" dirty="0" err="1">
                <a:latin typeface="Palatino" pitchFamily="2" charset="77"/>
                <a:ea typeface="Palatino" pitchFamily="2" charset="77"/>
              </a:rPr>
              <a:t>surgical</a:t>
            </a:r>
            <a:r>
              <a:rPr lang="es-ES" altLang="es-ES" sz="800" dirty="0">
                <a:latin typeface="Palatino" pitchFamily="2" charset="77"/>
                <a:ea typeface="Palatino" pitchFamily="2" charset="77"/>
              </a:rPr>
              <a:t> periodontal </a:t>
            </a:r>
            <a:r>
              <a:rPr lang="es-ES" altLang="es-ES" sz="800" dirty="0" err="1">
                <a:latin typeface="Palatino" pitchFamily="2" charset="77"/>
                <a:ea typeface="Palatino" pitchFamily="2" charset="77"/>
              </a:rPr>
              <a:t>therapy</a:t>
            </a:r>
            <a:r>
              <a:rPr lang="es-ES" altLang="es-ES" sz="800" dirty="0">
                <a:latin typeface="Palatino" pitchFamily="2" charset="77"/>
                <a:ea typeface="Palatino" pitchFamily="2" charset="77"/>
              </a:rPr>
              <a:t> </a:t>
            </a:r>
            <a:r>
              <a:rPr lang="es-ES" altLang="es-ES" sz="800" dirty="0" err="1">
                <a:latin typeface="Palatino" pitchFamily="2" charset="77"/>
                <a:ea typeface="Palatino" pitchFamily="2" charset="77"/>
              </a:rPr>
              <a:t>on</a:t>
            </a:r>
            <a:r>
              <a:rPr lang="es-ES" altLang="es-ES" sz="800" dirty="0">
                <a:latin typeface="Palatino" pitchFamily="2" charset="77"/>
                <a:ea typeface="Palatino" pitchFamily="2" charset="77"/>
              </a:rPr>
              <a:t> </a:t>
            </a:r>
            <a:r>
              <a:rPr lang="es-ES" altLang="es-ES" sz="800" dirty="0" err="1">
                <a:latin typeface="Palatino" pitchFamily="2" charset="77"/>
                <a:ea typeface="Palatino" pitchFamily="2" charset="77"/>
              </a:rPr>
              <a:t>clinical</a:t>
            </a:r>
            <a:r>
              <a:rPr lang="es-ES" altLang="es-ES" sz="800" dirty="0">
                <a:latin typeface="Palatino" pitchFamily="2" charset="77"/>
                <a:ea typeface="Palatino" pitchFamily="2" charset="77"/>
              </a:rPr>
              <a:t> and </a:t>
            </a:r>
            <a:r>
              <a:rPr lang="es-ES" altLang="es-ES" sz="800" dirty="0" err="1">
                <a:latin typeface="Palatino" pitchFamily="2" charset="77"/>
                <a:ea typeface="Palatino" pitchFamily="2" charset="77"/>
              </a:rPr>
              <a:t>immunological</a:t>
            </a:r>
            <a:r>
              <a:rPr lang="es-ES" altLang="es-ES" sz="800" dirty="0">
                <a:latin typeface="Palatino" pitchFamily="2" charset="77"/>
                <a:ea typeface="Palatino" pitchFamily="2" charset="77"/>
              </a:rPr>
              <a:t> response and </a:t>
            </a:r>
            <a:r>
              <a:rPr lang="es-ES" altLang="es-ES" sz="800" dirty="0" err="1">
                <a:latin typeface="Palatino" pitchFamily="2" charset="77"/>
                <a:ea typeface="Palatino" pitchFamily="2" charset="77"/>
              </a:rPr>
              <a:t>glycaemic</a:t>
            </a:r>
            <a:r>
              <a:rPr lang="es-ES" altLang="es-ES" sz="800" dirty="0">
                <a:latin typeface="Palatino" pitchFamily="2" charset="77"/>
                <a:ea typeface="Palatino" pitchFamily="2" charset="77"/>
              </a:rPr>
              <a:t> control in </a:t>
            </a:r>
            <a:r>
              <a:rPr lang="es-ES" altLang="es-ES" sz="800" dirty="0" err="1">
                <a:latin typeface="Palatino" pitchFamily="2" charset="77"/>
                <a:ea typeface="Palatino" pitchFamily="2" charset="77"/>
              </a:rPr>
              <a:t>type</a:t>
            </a:r>
            <a:r>
              <a:rPr lang="es-ES" altLang="es-ES" sz="800" dirty="0">
                <a:latin typeface="Palatino" pitchFamily="2" charset="77"/>
                <a:ea typeface="Palatino" pitchFamily="2" charset="77"/>
              </a:rPr>
              <a:t> 2 </a:t>
            </a:r>
            <a:r>
              <a:rPr lang="es-ES" altLang="es-ES" sz="800" dirty="0" err="1">
                <a:latin typeface="Palatino" pitchFamily="2" charset="77"/>
                <a:ea typeface="Palatino" pitchFamily="2" charset="77"/>
              </a:rPr>
              <a:t>diabetic</a:t>
            </a:r>
            <a:r>
              <a:rPr lang="es-ES" altLang="es-ES" sz="800" dirty="0">
                <a:latin typeface="Palatino" pitchFamily="2" charset="77"/>
                <a:ea typeface="Palatino" pitchFamily="2" charset="77"/>
              </a:rPr>
              <a:t> </a:t>
            </a:r>
            <a:r>
              <a:rPr lang="es-ES" altLang="es-ES" sz="800" dirty="0" err="1">
                <a:latin typeface="Palatino" pitchFamily="2" charset="77"/>
                <a:ea typeface="Palatino" pitchFamily="2" charset="77"/>
              </a:rPr>
              <a:t>patients</a:t>
            </a:r>
            <a:r>
              <a:rPr lang="es-ES" altLang="es-ES" sz="800" dirty="0">
                <a:latin typeface="Palatino" pitchFamily="2" charset="77"/>
                <a:ea typeface="Palatino" pitchFamily="2" charset="77"/>
              </a:rPr>
              <a:t> </a:t>
            </a:r>
            <a:r>
              <a:rPr lang="es-ES" altLang="es-ES" sz="800" dirty="0" err="1">
                <a:latin typeface="Palatino" pitchFamily="2" charset="77"/>
                <a:ea typeface="Palatino" pitchFamily="2" charset="77"/>
              </a:rPr>
              <a:t>with</a:t>
            </a:r>
            <a:r>
              <a:rPr lang="es-ES" altLang="es-ES" sz="800" dirty="0">
                <a:latin typeface="Palatino" pitchFamily="2" charset="77"/>
                <a:ea typeface="Palatino" pitchFamily="2" charset="77"/>
              </a:rPr>
              <a:t> </a:t>
            </a:r>
            <a:r>
              <a:rPr lang="es-ES" altLang="es-ES" sz="800" dirty="0" err="1">
                <a:latin typeface="Palatino" pitchFamily="2" charset="77"/>
                <a:ea typeface="Palatino" pitchFamily="2" charset="77"/>
              </a:rPr>
              <a:t>moderate</a:t>
            </a:r>
            <a:r>
              <a:rPr lang="es-ES" altLang="es-ES" sz="800" dirty="0">
                <a:latin typeface="Palatino" pitchFamily="2" charset="77"/>
                <a:ea typeface="Palatino" pitchFamily="2" charset="77"/>
              </a:rPr>
              <a:t> periodontitis.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800" dirty="0">
                <a:latin typeface="Palatino" pitchFamily="2" charset="77"/>
                <a:ea typeface="Palatino" pitchFamily="2" charset="77"/>
              </a:rPr>
              <a:t>Navarro-</a:t>
            </a:r>
            <a:r>
              <a:rPr lang="es-ES" altLang="es-ES" sz="800" dirty="0" err="1">
                <a:latin typeface="Palatino" pitchFamily="2" charset="77"/>
                <a:ea typeface="Palatino" pitchFamily="2" charset="77"/>
              </a:rPr>
              <a:t>Sanchez</a:t>
            </a:r>
            <a:r>
              <a:rPr lang="es-ES" altLang="es-ES" sz="800" dirty="0">
                <a:latin typeface="Palatino" pitchFamily="2" charset="77"/>
                <a:ea typeface="Palatino" pitchFamily="2" charset="77"/>
              </a:rPr>
              <a:t> AB, Faria-Almeida R, </a:t>
            </a:r>
            <a:r>
              <a:rPr lang="es-ES" altLang="es-ES" sz="800" dirty="0" err="1">
                <a:latin typeface="Palatino" pitchFamily="2" charset="77"/>
                <a:ea typeface="Palatino" pitchFamily="2" charset="77"/>
              </a:rPr>
              <a:t>Bascones-Martinez</a:t>
            </a:r>
            <a:r>
              <a:rPr lang="es-ES" altLang="es-ES" sz="800" dirty="0">
                <a:latin typeface="Palatino" pitchFamily="2" charset="77"/>
                <a:ea typeface="Palatino" pitchFamily="2" charset="77"/>
              </a:rPr>
              <a:t> A.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800" dirty="0">
                <a:latin typeface="Palatino" pitchFamily="2" charset="77"/>
                <a:ea typeface="Palatino" pitchFamily="2" charset="77"/>
              </a:rPr>
              <a:t>J Clin </a:t>
            </a:r>
            <a:r>
              <a:rPr lang="es-ES" altLang="es-ES" sz="800" dirty="0" err="1">
                <a:latin typeface="Palatino" pitchFamily="2" charset="77"/>
                <a:ea typeface="Palatino" pitchFamily="2" charset="77"/>
              </a:rPr>
              <a:t>Periodontol</a:t>
            </a:r>
            <a:r>
              <a:rPr lang="es-ES" altLang="es-ES" sz="800" dirty="0">
                <a:latin typeface="Palatino" pitchFamily="2" charset="77"/>
                <a:ea typeface="Palatino" pitchFamily="2" charset="77"/>
              </a:rPr>
              <a:t>. 2007 Oct;34(10):835-43</a:t>
            </a:r>
          </a:p>
        </p:txBody>
      </p:sp>
      <p:sp>
        <p:nvSpPr>
          <p:cNvPr id="66576" name="3 CuadroTexto">
            <a:extLst>
              <a:ext uri="{FF2B5EF4-FFF2-40B4-BE49-F238E27FC236}">
                <a16:creationId xmlns:a16="http://schemas.microsoft.com/office/drawing/2014/main" id="{873F043E-A20E-DA69-1743-C5445ABBE4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3325" y="6089948"/>
            <a:ext cx="5266408" cy="4273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57419" tIns="28708" rIns="57419" bIns="28708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800">
                <a:latin typeface="Palatino" pitchFamily="2" charset="77"/>
                <a:ea typeface="Palatino" pitchFamily="2" charset="77"/>
              </a:rPr>
              <a:t>Clinical and metabolic changes after conventional treatment of type 2 diabetic patients with chronic periodontitis.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800">
                <a:latin typeface="Palatino" pitchFamily="2" charset="77"/>
                <a:ea typeface="Palatino" pitchFamily="2" charset="77"/>
              </a:rPr>
              <a:t>Faria-Almeida R, Navarro A, Bascones A.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800">
                <a:latin typeface="Palatino" pitchFamily="2" charset="77"/>
                <a:ea typeface="Palatino" pitchFamily="2" charset="77"/>
              </a:rPr>
              <a:t>J Periodontol. 2006 Apr;77(4):591-8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51C69FDC-F2AF-D2BD-D2E7-87A9A4F881D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</p:spPr>
      </p:pic>
    </p:spTree>
  </p:cSld>
  <p:clrMapOvr>
    <a:masterClrMapping/>
  </p:clrMapOvr>
  <p:transition spd="slow">
    <p:circle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1" name="CuadroTexto 4">
            <a:extLst>
              <a:ext uri="{FF2B5EF4-FFF2-40B4-BE49-F238E27FC236}">
                <a16:creationId xmlns:a16="http://schemas.microsoft.com/office/drawing/2014/main" id="{340403DC-5A44-F3C7-1B5C-CB3622BECC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504" y="6419298"/>
            <a:ext cx="5040560" cy="337613"/>
          </a:xfrm>
          <a:prstGeom prst="rect">
            <a:avLst/>
          </a:prstGeom>
          <a:noFill/>
          <a:ln w="9525">
            <a:noFill/>
            <a:prstDash val="dot"/>
            <a:miter lim="800000"/>
            <a:headEnd/>
            <a:tailEnd/>
          </a:ln>
        </p:spPr>
        <p:txBody>
          <a:bodyPr wrap="square" lIns="90538" tIns="45254" rIns="90538" bIns="45254">
            <a:spAutoFit/>
          </a:bodyPr>
          <a:lstStyle>
            <a:lvl1pPr defTabSz="452438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452438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452438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452438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452438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243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243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243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243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s-ES" sz="800" dirty="0" err="1">
                <a:solidFill>
                  <a:srgbClr val="000000"/>
                </a:solidFill>
                <a:latin typeface="Palatino" pitchFamily="2" charset="77"/>
                <a:ea typeface="Palatino" pitchFamily="2" charset="77"/>
              </a:rPr>
              <a:t>Faria</a:t>
            </a:r>
            <a:r>
              <a:rPr lang="en-US" altLang="es-ES" sz="800" dirty="0">
                <a:solidFill>
                  <a:srgbClr val="000000"/>
                </a:solidFill>
                <a:latin typeface="Palatino" pitchFamily="2" charset="77"/>
                <a:ea typeface="Palatino" pitchFamily="2" charset="77"/>
              </a:rPr>
              <a:t>-Almeida R, Navarro A, </a:t>
            </a:r>
            <a:r>
              <a:rPr lang="en-US" altLang="es-ES" sz="800" dirty="0" err="1">
                <a:solidFill>
                  <a:srgbClr val="000000"/>
                </a:solidFill>
                <a:latin typeface="Palatino" pitchFamily="2" charset="77"/>
                <a:ea typeface="Palatino" pitchFamily="2" charset="77"/>
              </a:rPr>
              <a:t>Bascones</a:t>
            </a:r>
            <a:r>
              <a:rPr lang="en-US" altLang="es-ES" sz="800" dirty="0">
                <a:solidFill>
                  <a:srgbClr val="000000"/>
                </a:solidFill>
                <a:latin typeface="Palatino" pitchFamily="2" charset="77"/>
                <a:ea typeface="Palatino" pitchFamily="2" charset="77"/>
              </a:rPr>
              <a:t> A. Clinical and Metabolic Changes After Conventional Treatment of Type 2 Diabetic Patients With Chronic Periodontitis. Journal of Periodontology. 2006 Apr;77(4):591–8. </a:t>
            </a:r>
            <a:endParaRPr lang="es-ES" altLang="es-ES" sz="800" dirty="0">
              <a:solidFill>
                <a:srgbClr val="000000"/>
              </a:solidFill>
              <a:latin typeface="Palatino" pitchFamily="2" charset="77"/>
              <a:ea typeface="Palatino" pitchFamily="2" charset="77"/>
            </a:endParaRPr>
          </a:p>
        </p:txBody>
      </p:sp>
      <p:sp>
        <p:nvSpPr>
          <p:cNvPr id="68612" name="Título 1">
            <a:extLst>
              <a:ext uri="{FF2B5EF4-FFF2-40B4-BE49-F238E27FC236}">
                <a16:creationId xmlns:a16="http://schemas.microsoft.com/office/drawing/2014/main" id="{C9AB9D02-4676-E2BF-53E8-A518B257BC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3568" y="1782589"/>
            <a:ext cx="1954560" cy="1944216"/>
          </a:xfrm>
        </p:spPr>
        <p:txBody>
          <a:bodyPr/>
          <a:lstStyle/>
          <a:p>
            <a:pPr algn="l" eaLnBrk="1" hangingPunct="1"/>
            <a:r>
              <a:rPr lang="es-ES" altLang="es-ES" sz="1400" b="1" dirty="0">
                <a:latin typeface="Palatino" pitchFamily="2" charset="77"/>
                <a:ea typeface="Palatino" pitchFamily="2" charset="77"/>
              </a:rPr>
              <a:t>¿AFECTA </a:t>
            </a:r>
            <a:r>
              <a:rPr lang="es-ES" altLang="es-ES" sz="1400" dirty="0">
                <a:latin typeface="Palatino" pitchFamily="2" charset="77"/>
                <a:ea typeface="Palatino" pitchFamily="2" charset="77"/>
              </a:rPr>
              <a:t>LA DIABETES A LA SALUD BUCAL </a:t>
            </a:r>
            <a:r>
              <a:rPr lang="is-IS" altLang="es-ES" sz="1400" dirty="0">
                <a:latin typeface="Palatino" pitchFamily="2" charset="77"/>
                <a:ea typeface="Palatino" pitchFamily="2" charset="77"/>
              </a:rPr>
              <a:t>Y A LA SALUD DE LAS ENCÍAS?</a:t>
            </a:r>
            <a:endParaRPr lang="es-ES" altLang="es-ES" sz="1400" dirty="0">
              <a:latin typeface="Palatino" pitchFamily="2" charset="77"/>
              <a:ea typeface="Palatino" pitchFamily="2" charset="77"/>
            </a:endParaRPr>
          </a:p>
        </p:txBody>
      </p:sp>
      <p:pic>
        <p:nvPicPr>
          <p:cNvPr id="68613" name="Imagen 3">
            <a:extLst>
              <a:ext uri="{FF2B5EF4-FFF2-40B4-BE49-F238E27FC236}">
                <a16:creationId xmlns:a16="http://schemas.microsoft.com/office/drawing/2014/main" id="{400ADAE1-F83B-1FE7-63B3-801CF3C7D0F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3563" y="552853"/>
            <a:ext cx="6040437" cy="469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057F6C79-81C2-5C47-4658-96787A572FC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</p:spPr>
      </p:pic>
      <p:sp>
        <p:nvSpPr>
          <p:cNvPr id="4" name="Rectángulo 3">
            <a:extLst>
              <a:ext uri="{FF2B5EF4-FFF2-40B4-BE49-F238E27FC236}">
                <a16:creationId xmlns:a16="http://schemas.microsoft.com/office/drawing/2014/main" id="{8A9D2098-4A59-ABED-078C-BBDE8D2C66A1}"/>
              </a:ext>
            </a:extLst>
          </p:cNvPr>
          <p:cNvSpPr/>
          <p:nvPr/>
        </p:nvSpPr>
        <p:spPr>
          <a:xfrm flipH="1">
            <a:off x="3036270" y="2059976"/>
            <a:ext cx="134585" cy="1224410"/>
          </a:xfrm>
          <a:prstGeom prst="rect">
            <a:avLst/>
          </a:prstGeom>
          <a:solidFill>
            <a:srgbClr val="FF01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</p:cSld>
  <p:clrMapOvr>
    <a:masterClrMapping/>
  </p:clrMapOvr>
  <p:transition spd="med">
    <p:pull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661" name="Picture 14" descr="1">
            <a:extLst>
              <a:ext uri="{FF2B5EF4-FFF2-40B4-BE49-F238E27FC236}">
                <a16:creationId xmlns:a16="http://schemas.microsoft.com/office/drawing/2014/main" id="{7A6259DB-37D2-0323-EE33-B411F4A9A767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2468791"/>
            <a:ext cx="3005138" cy="4191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" name="Group 21">
            <a:extLst>
              <a:ext uri="{FF2B5EF4-FFF2-40B4-BE49-F238E27FC236}">
                <a16:creationId xmlns:a16="http://schemas.microsoft.com/office/drawing/2014/main" id="{2B398865-481B-AFD4-88A8-31E02118A6F7}"/>
              </a:ext>
            </a:extLst>
          </p:cNvPr>
          <p:cNvGrpSpPr>
            <a:grpSpLocks/>
          </p:cNvGrpSpPr>
          <p:nvPr/>
        </p:nvGrpSpPr>
        <p:grpSpPr bwMode="auto">
          <a:xfrm>
            <a:off x="80114" y="4564522"/>
            <a:ext cx="4074212" cy="2228113"/>
            <a:chOff x="-236" y="3032"/>
            <a:chExt cx="2784" cy="1443"/>
          </a:xfrm>
        </p:grpSpPr>
        <p:graphicFrame>
          <p:nvGraphicFramePr>
            <p:cNvPr id="70664" name="Object 22">
              <a:extLst>
                <a:ext uri="{FF2B5EF4-FFF2-40B4-BE49-F238E27FC236}">
                  <a16:creationId xmlns:a16="http://schemas.microsoft.com/office/drawing/2014/main" id="{FE5650CC-12C3-6FD0-E4F6-9080BB3D6504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66530194"/>
                </p:ext>
              </p:extLst>
            </p:nvPr>
          </p:nvGraphicFramePr>
          <p:xfrm>
            <a:off x="-212" y="3032"/>
            <a:ext cx="2659" cy="13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Gráfico" r:id="rId4" imgW="4254500" imgH="2451100" progId="MSGraph.Chart.8">
                    <p:embed/>
                  </p:oleObj>
                </mc:Choice>
                <mc:Fallback>
                  <p:oleObj name="Gráfico" r:id="rId4" imgW="4254500" imgH="2451100" progId="MSGraph.Chart.8">
                    <p:embed/>
                    <p:pic>
                      <p:nvPicPr>
                        <p:cNvPr id="0" name="Object 2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-212" y="3032"/>
                          <a:ext cx="2659" cy="1316"/>
                        </a:xfrm>
                        <a:prstGeom prst="rect">
                          <a:avLst/>
                        </a:prstGeom>
                        <a:solidFill>
                          <a:srgbClr val="FFFFFF"/>
                        </a:solidFill>
                        <a:ln>
                          <a:noFill/>
                        </a:ln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70665" name="Text Box 23">
              <a:extLst>
                <a:ext uri="{FF2B5EF4-FFF2-40B4-BE49-F238E27FC236}">
                  <a16:creationId xmlns:a16="http://schemas.microsoft.com/office/drawing/2014/main" id="{7C2999EC-B619-31CE-25C3-9D029C95DFE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-236" y="4302"/>
              <a:ext cx="2784" cy="173"/>
            </a:xfrm>
            <a:prstGeom prst="rect">
              <a:avLst/>
            </a:prstGeom>
            <a:no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GB" altLang="es-ES" sz="1000" b="1" dirty="0">
                  <a:latin typeface="Bookman Old Style" panose="02050604050505020204" pitchFamily="18" charset="0"/>
                  <a:cs typeface="Times New Roman" panose="02020603050405020304" pitchFamily="18" charset="0"/>
                </a:rPr>
                <a:t>N.S. Ramamurthy. J. Of Periodontal Research 1983.</a:t>
              </a:r>
              <a:endParaRPr lang="es-ES" altLang="es-ES" sz="1000" b="1" dirty="0">
                <a:latin typeface="Arial Narrow" panose="020B0604020202020204" pitchFamily="34" charset="0"/>
              </a:endParaRPr>
            </a:p>
          </p:txBody>
        </p:sp>
      </p:grpSp>
      <p:pic>
        <p:nvPicPr>
          <p:cNvPr id="2" name="Imagen 1">
            <a:extLst>
              <a:ext uri="{FF2B5EF4-FFF2-40B4-BE49-F238E27FC236}">
                <a16:creationId xmlns:a16="http://schemas.microsoft.com/office/drawing/2014/main" id="{A6FF51A0-4955-94A7-CDBC-BF05AC87C210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</p:spPr>
      </p:pic>
      <p:sp>
        <p:nvSpPr>
          <p:cNvPr id="9" name="3 CuadroTexto">
            <a:extLst>
              <a:ext uri="{FF2B5EF4-FFF2-40B4-BE49-F238E27FC236}">
                <a16:creationId xmlns:a16="http://schemas.microsoft.com/office/drawing/2014/main" id="{1524258A-44FB-2D8A-9BC1-467BE61295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514" y="141742"/>
            <a:ext cx="5184638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400" b="1" dirty="0">
                <a:solidFill>
                  <a:srgbClr val="FF0100"/>
                </a:solidFill>
                <a:latin typeface="Palatino" pitchFamily="2" charset="77"/>
                <a:ea typeface="Palatino" pitchFamily="2" charset="77"/>
              </a:rPr>
              <a:t>14.</a:t>
            </a:r>
            <a:r>
              <a:rPr lang="es-ES" altLang="es-ES" sz="1400" b="1" dirty="0">
                <a:solidFill>
                  <a:schemeClr val="bg1"/>
                </a:solidFill>
                <a:latin typeface="Palatino" pitchFamily="2" charset="77"/>
                <a:ea typeface="Palatino" pitchFamily="2" charset="77"/>
              </a:rPr>
              <a:t> Síndrome diabético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23C77DEB-E3D8-4C46-0ADF-332FD23A281C}"/>
              </a:ext>
            </a:extLst>
          </p:cNvPr>
          <p:cNvSpPr txBox="1"/>
          <p:nvPr/>
        </p:nvSpPr>
        <p:spPr>
          <a:xfrm>
            <a:off x="2771800" y="2741672"/>
            <a:ext cx="4572000" cy="5955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lnSpc>
                <a:spcPct val="90000"/>
              </a:lnSpc>
              <a:defRPr/>
            </a:pPr>
            <a:r>
              <a:rPr lang="en-GB" sz="1200" b="1" dirty="0">
                <a:latin typeface="Palatino" pitchFamily="2" charset="77"/>
                <a:ea typeface="Palatino" pitchFamily="2" charset="77"/>
                <a:cs typeface="Times New Roman" pitchFamily="18" charset="0"/>
              </a:rPr>
              <a:t>EPITELIO:</a:t>
            </a:r>
            <a:endParaRPr lang="es-ES" sz="1200" b="1" dirty="0">
              <a:latin typeface="Palatino" pitchFamily="2" charset="77"/>
              <a:ea typeface="Palatino" pitchFamily="2" charset="77"/>
              <a:cs typeface="Times New Roman" pitchFamily="18" charset="0"/>
            </a:endParaRPr>
          </a:p>
          <a:p>
            <a:pPr eaLnBrk="1" hangingPunct="1">
              <a:lnSpc>
                <a:spcPct val="90000"/>
              </a:lnSpc>
              <a:buFontTx/>
              <a:buChar char="•"/>
              <a:defRPr/>
            </a:pPr>
            <a:r>
              <a:rPr lang="es-ES_tradnl" sz="1200" dirty="0">
                <a:latin typeface="Palatino" pitchFamily="2" charset="77"/>
                <a:ea typeface="Palatino" pitchFamily="2" charset="77"/>
              </a:rPr>
              <a:t>Adelgazamiento. del </a:t>
            </a:r>
            <a:r>
              <a:rPr lang="es-ES_tradnl" sz="1200" dirty="0" err="1">
                <a:latin typeface="Palatino" pitchFamily="2" charset="77"/>
                <a:ea typeface="Palatino" pitchFamily="2" charset="77"/>
              </a:rPr>
              <a:t>epitélio</a:t>
            </a:r>
            <a:r>
              <a:rPr lang="es-ES_tradnl" sz="1200" dirty="0">
                <a:latin typeface="Palatino" pitchFamily="2" charset="77"/>
                <a:ea typeface="Palatino" pitchFamily="2" charset="77"/>
              </a:rPr>
              <a:t>. </a:t>
            </a:r>
          </a:p>
          <a:p>
            <a:pPr eaLnBrk="1" hangingPunct="1">
              <a:lnSpc>
                <a:spcPct val="90000"/>
              </a:lnSpc>
              <a:buFontTx/>
              <a:buChar char="•"/>
              <a:defRPr/>
            </a:pPr>
            <a:r>
              <a:rPr lang="es-ES_tradnl" sz="1200" dirty="0">
                <a:latin typeface="Palatino" pitchFamily="2" charset="77"/>
                <a:ea typeface="Palatino" pitchFamily="2" charset="77"/>
              </a:rPr>
              <a:t>Degeneración de las membranas básales.</a:t>
            </a:r>
            <a:r>
              <a:rPr lang="es-ES_tradnl" sz="1200" dirty="0">
                <a:effectLst>
                  <a:outerShdw blurRad="38100" dist="38100" dir="2700000" algn="tl">
                    <a:srgbClr val="000000"/>
                  </a:outerShdw>
                </a:effectLst>
                <a:latin typeface="Palatino" pitchFamily="2" charset="77"/>
                <a:ea typeface="Palatino" pitchFamily="2" charset="77"/>
              </a:rPr>
              <a:t> </a:t>
            </a:r>
          </a:p>
        </p:txBody>
      </p:sp>
      <p:sp>
        <p:nvSpPr>
          <p:cNvPr id="7" name="Text Box 3">
            <a:extLst>
              <a:ext uri="{FF2B5EF4-FFF2-40B4-BE49-F238E27FC236}">
                <a16:creationId xmlns:a16="http://schemas.microsoft.com/office/drawing/2014/main" id="{E18583DC-2151-B970-26C3-524B64DB4D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43808" y="735892"/>
            <a:ext cx="2520950" cy="346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1431" tIns="45716" rIns="91431" bIns="45716"/>
          <a:lstStyle/>
          <a:p>
            <a:pPr algn="ctr" eaLnBrk="1" hangingPunct="1">
              <a:defRPr/>
            </a:pPr>
            <a:r>
              <a:rPr lang="es-ES_tradnl" b="1" dirty="0">
                <a:latin typeface="Palatino" pitchFamily="2" charset="77"/>
                <a:ea typeface="Palatino" pitchFamily="2" charset="77"/>
              </a:rPr>
              <a:t>SÍNDROME DIABÉTICO</a:t>
            </a:r>
            <a:endParaRPr lang="es-ES" b="1" dirty="0">
              <a:latin typeface="Palatino" pitchFamily="2" charset="77"/>
              <a:ea typeface="Palatino" pitchFamily="2" charset="77"/>
            </a:endParaRPr>
          </a:p>
        </p:txBody>
      </p:sp>
      <p:sp>
        <p:nvSpPr>
          <p:cNvPr id="8" name="Text Box 5">
            <a:extLst>
              <a:ext uri="{FF2B5EF4-FFF2-40B4-BE49-F238E27FC236}">
                <a16:creationId xmlns:a16="http://schemas.microsoft.com/office/drawing/2014/main" id="{C82463C5-5548-DE33-9C42-E921E872B8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89" y="1482311"/>
            <a:ext cx="1966913" cy="346075"/>
          </a:xfrm>
          <a:prstGeom prst="rect">
            <a:avLst/>
          </a:prstGeom>
          <a:solidFill>
            <a:schemeClr val="bg1">
              <a:alpha val="5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91431" tIns="45716" rIns="91431" bIns="45716"/>
          <a:lstStyle/>
          <a:p>
            <a:pPr algn="ctr" eaLnBrk="1" hangingPunct="1">
              <a:defRPr/>
            </a:pPr>
            <a:r>
              <a:rPr lang="es-ES_tradnl" sz="1600" dirty="0">
                <a:latin typeface="Palatino" pitchFamily="2" charset="77"/>
                <a:ea typeface="Palatino" pitchFamily="2" charset="77"/>
              </a:rPr>
              <a:t>MICROBIOLOGÍA</a:t>
            </a:r>
            <a:endParaRPr lang="es-ES" sz="1600" dirty="0">
              <a:latin typeface="Palatino" pitchFamily="2" charset="77"/>
              <a:ea typeface="Palatino" pitchFamily="2" charset="77"/>
            </a:endParaRPr>
          </a:p>
        </p:txBody>
      </p:sp>
      <p:sp>
        <p:nvSpPr>
          <p:cNvPr id="10" name="Text Box 6">
            <a:extLst>
              <a:ext uri="{FF2B5EF4-FFF2-40B4-BE49-F238E27FC236}">
                <a16:creationId xmlns:a16="http://schemas.microsoft.com/office/drawing/2014/main" id="{834BD78B-33F1-22B6-C82D-878B6722A8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04725" y="1421649"/>
            <a:ext cx="1924050" cy="3460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91431" tIns="45716" rIns="91431" bIns="45716"/>
          <a:lstStyle/>
          <a:p>
            <a:pPr algn="ctr" eaLnBrk="1" hangingPunct="1">
              <a:defRPr/>
            </a:pPr>
            <a:r>
              <a:rPr lang="es-ES_tradnl" sz="1600" dirty="0">
                <a:latin typeface="Palatino" pitchFamily="2" charset="77"/>
                <a:ea typeface="Palatino" pitchFamily="2" charset="77"/>
              </a:rPr>
              <a:t>FAC.SISTÉMICOS</a:t>
            </a:r>
            <a:endParaRPr lang="es-ES" sz="1600" dirty="0">
              <a:latin typeface="Palatino" pitchFamily="2" charset="77"/>
              <a:ea typeface="Palatino" pitchFamily="2" charset="77"/>
            </a:endParaRPr>
          </a:p>
        </p:txBody>
      </p:sp>
      <p:sp>
        <p:nvSpPr>
          <p:cNvPr id="11" name="Text Box 7">
            <a:extLst>
              <a:ext uri="{FF2B5EF4-FFF2-40B4-BE49-F238E27FC236}">
                <a16:creationId xmlns:a16="http://schemas.microsoft.com/office/drawing/2014/main" id="{5EBBD5AE-D5E2-214C-9B3D-BE3DAC07BC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77350" y="1452637"/>
            <a:ext cx="1679575" cy="346075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lIns="91431" tIns="45716" rIns="91431" bIns="45716"/>
          <a:lstStyle/>
          <a:p>
            <a:pPr algn="ctr" eaLnBrk="1" hangingPunct="1">
              <a:defRPr/>
            </a:pPr>
            <a:r>
              <a:rPr lang="es-ES_tradnl" sz="1600" dirty="0">
                <a:latin typeface="Palatino" pitchFamily="2" charset="77"/>
                <a:ea typeface="Palatino" pitchFamily="2" charset="77"/>
              </a:rPr>
              <a:t>FAC. LOCALES</a:t>
            </a:r>
            <a:endParaRPr lang="es-ES" sz="1600" dirty="0">
              <a:latin typeface="Palatino" pitchFamily="2" charset="77"/>
              <a:ea typeface="Palatino" pitchFamily="2" charset="77"/>
            </a:endParaRPr>
          </a:p>
        </p:txBody>
      </p:sp>
      <p:cxnSp>
        <p:nvCxnSpPr>
          <p:cNvPr id="12" name="AutoShape 8">
            <a:extLst>
              <a:ext uri="{FF2B5EF4-FFF2-40B4-BE49-F238E27FC236}">
                <a16:creationId xmlns:a16="http://schemas.microsoft.com/office/drawing/2014/main" id="{4D14D5C5-310E-E1FD-21B8-8630E65C2641}"/>
              </a:ext>
            </a:extLst>
          </p:cNvPr>
          <p:cNvCxnSpPr>
            <a:cxnSpLocks noChangeShapeType="1"/>
            <a:endCxn id="8" idx="0"/>
          </p:cNvCxnSpPr>
          <p:nvPr/>
        </p:nvCxnSpPr>
        <p:spPr bwMode="auto">
          <a:xfrm rot="10800000" flipV="1">
            <a:off x="1364546" y="932475"/>
            <a:ext cx="1268630" cy="549836"/>
          </a:xfrm>
          <a:prstGeom prst="bentConnector2">
            <a:avLst/>
          </a:prstGeom>
          <a:noFill/>
          <a:ln w="31750">
            <a:solidFill>
              <a:schemeClr val="tx1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3" name="AutoShape 9">
            <a:extLst>
              <a:ext uri="{FF2B5EF4-FFF2-40B4-BE49-F238E27FC236}">
                <a16:creationId xmlns:a16="http://schemas.microsoft.com/office/drawing/2014/main" id="{1DB68CF7-0489-2875-234F-82808FAF7B4C}"/>
              </a:ext>
            </a:extLst>
          </p:cNvPr>
          <p:cNvCxnSpPr>
            <a:cxnSpLocks noChangeShapeType="1"/>
            <a:endCxn id="11" idx="0"/>
          </p:cNvCxnSpPr>
          <p:nvPr/>
        </p:nvCxnSpPr>
        <p:spPr bwMode="auto">
          <a:xfrm>
            <a:off x="4317138" y="1081967"/>
            <a:ext cx="0" cy="370670"/>
          </a:xfrm>
          <a:prstGeom prst="straightConnector1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4" name="AutoShape 10">
            <a:extLst>
              <a:ext uri="{FF2B5EF4-FFF2-40B4-BE49-F238E27FC236}">
                <a16:creationId xmlns:a16="http://schemas.microsoft.com/office/drawing/2014/main" id="{3CC7D211-8E00-C670-E0C6-1E95D872B4AE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5573467" y="908929"/>
            <a:ext cx="1986315" cy="492195"/>
          </a:xfrm>
          <a:prstGeom prst="bentConnector2">
            <a:avLst/>
          </a:prstGeom>
          <a:noFill/>
          <a:ln w="38100">
            <a:solidFill>
              <a:schemeClr val="tx1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5" name="Text Box 12">
            <a:extLst>
              <a:ext uri="{FF2B5EF4-FFF2-40B4-BE49-F238E27FC236}">
                <a16:creationId xmlns:a16="http://schemas.microsoft.com/office/drawing/2014/main" id="{C62FA93B-97CA-79E3-8DED-57DAB246F6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89" y="2385293"/>
            <a:ext cx="1990725" cy="590551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/>
          <a:lstStyle/>
          <a:p>
            <a:pPr algn="ctr" eaLnBrk="1" hangingPunct="1">
              <a:defRPr/>
            </a:pPr>
            <a:r>
              <a:rPr lang="es-ES_tradnl" sz="1600" dirty="0">
                <a:latin typeface="Palatino" pitchFamily="2" charset="77"/>
                <a:ea typeface="Palatino" pitchFamily="2" charset="77"/>
              </a:rPr>
              <a:t>No </a:t>
            </a:r>
            <a:r>
              <a:rPr lang="es-ES_tradnl" sz="1600" dirty="0" err="1">
                <a:latin typeface="Palatino" pitchFamily="2" charset="77"/>
                <a:ea typeface="Palatino" pitchFamily="2" charset="77"/>
              </a:rPr>
              <a:t>Alt</a:t>
            </a:r>
            <a:r>
              <a:rPr lang="es-ES_tradnl" sz="1600" dirty="0">
                <a:latin typeface="Palatino" pitchFamily="2" charset="77"/>
                <a:ea typeface="Palatino" pitchFamily="2" charset="77"/>
              </a:rPr>
              <a:t>. Cualitativas.</a:t>
            </a:r>
          </a:p>
          <a:p>
            <a:pPr algn="ctr" eaLnBrk="1" hangingPunct="1">
              <a:defRPr/>
            </a:pPr>
            <a:r>
              <a:rPr lang="es-ES_tradnl" sz="1600" dirty="0">
                <a:latin typeface="Palatino" pitchFamily="2" charset="77"/>
                <a:ea typeface="Palatino" pitchFamily="2" charset="77"/>
              </a:rPr>
              <a:t>No </a:t>
            </a:r>
            <a:r>
              <a:rPr lang="es-ES_tradnl" sz="1600" dirty="0" err="1">
                <a:latin typeface="Palatino" pitchFamily="2" charset="77"/>
                <a:ea typeface="Palatino" pitchFamily="2" charset="77"/>
              </a:rPr>
              <a:t>Alt</a:t>
            </a:r>
            <a:r>
              <a:rPr lang="es-ES_tradnl" sz="1600" dirty="0">
                <a:latin typeface="Palatino" pitchFamily="2" charset="77"/>
                <a:ea typeface="Palatino" pitchFamily="2" charset="77"/>
              </a:rPr>
              <a:t> Cuantitativas</a:t>
            </a:r>
            <a:endParaRPr lang="es-ES" sz="1600" dirty="0">
              <a:latin typeface="Palatino" pitchFamily="2" charset="77"/>
              <a:ea typeface="Palatino" pitchFamily="2" charset="77"/>
            </a:endParaRPr>
          </a:p>
        </p:txBody>
      </p:sp>
      <p:sp>
        <p:nvSpPr>
          <p:cNvPr id="16" name="Text Box 15">
            <a:extLst>
              <a:ext uri="{FF2B5EF4-FFF2-40B4-BE49-F238E27FC236}">
                <a16:creationId xmlns:a16="http://schemas.microsoft.com/office/drawing/2014/main" id="{62D503BD-3AD7-B428-785E-D3785349E5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37002" y="3527652"/>
            <a:ext cx="4343400" cy="1308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1" tIns="45716" rIns="91431" bIns="45716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10000"/>
              </a:lnSpc>
              <a:spcBef>
                <a:spcPct val="0"/>
              </a:spcBef>
              <a:buFontTx/>
              <a:buNone/>
            </a:pPr>
            <a:r>
              <a:rPr lang="en-GB" altLang="es-ES" sz="1200" b="1" dirty="0">
                <a:latin typeface="Palatino" pitchFamily="2" charset="77"/>
                <a:ea typeface="Palatino" pitchFamily="2" charset="77"/>
                <a:cs typeface="Times New Roman" panose="02020603050405020304" pitchFamily="18" charset="0"/>
              </a:rPr>
              <a:t>CONECTIVO:</a:t>
            </a:r>
            <a:endParaRPr lang="es-ES" altLang="es-ES" sz="1200" b="1" dirty="0">
              <a:latin typeface="Palatino" pitchFamily="2" charset="77"/>
              <a:ea typeface="Palatino" pitchFamily="2" charset="77"/>
              <a:cs typeface="Times New Roman" panose="02020603050405020304" pitchFamily="18" charset="0"/>
            </a:endParaRPr>
          </a:p>
          <a:p>
            <a:pPr eaLnBrk="1" hangingPunct="1">
              <a:lnSpc>
                <a:spcPct val="110000"/>
              </a:lnSpc>
              <a:spcBef>
                <a:spcPct val="0"/>
              </a:spcBef>
              <a:buFontTx/>
              <a:buChar char="•"/>
            </a:pPr>
            <a:r>
              <a:rPr lang="es-ES_tradnl" altLang="es-ES" sz="1200" dirty="0">
                <a:latin typeface="Palatino" pitchFamily="2" charset="77"/>
                <a:ea typeface="Palatino" pitchFamily="2" charset="77"/>
              </a:rPr>
              <a:t>Microangiopatía gingival.</a:t>
            </a:r>
          </a:p>
          <a:p>
            <a:pPr eaLnBrk="1" hangingPunct="1">
              <a:lnSpc>
                <a:spcPct val="110000"/>
              </a:lnSpc>
              <a:spcBef>
                <a:spcPct val="0"/>
              </a:spcBef>
              <a:buFontTx/>
              <a:buChar char="•"/>
            </a:pPr>
            <a:r>
              <a:rPr lang="es-ES_tradnl" altLang="es-ES" sz="1200" dirty="0">
                <a:latin typeface="Palatino" pitchFamily="2" charset="77"/>
                <a:ea typeface="Palatino" pitchFamily="2" charset="77"/>
              </a:rPr>
              <a:t>Disminución de la actividad fibroblástica </a:t>
            </a:r>
          </a:p>
          <a:p>
            <a:pPr eaLnBrk="1" hangingPunct="1">
              <a:lnSpc>
                <a:spcPct val="110000"/>
              </a:lnSpc>
              <a:spcBef>
                <a:spcPct val="0"/>
              </a:spcBef>
              <a:buFontTx/>
              <a:buChar char="•"/>
            </a:pPr>
            <a:r>
              <a:rPr lang="es-ES_tradnl" altLang="es-ES" sz="1200" dirty="0">
                <a:latin typeface="Palatino" pitchFamily="2" charset="77"/>
                <a:ea typeface="Palatino" pitchFamily="2" charset="77"/>
              </a:rPr>
              <a:t>Aumento de la actividad </a:t>
            </a:r>
            <a:r>
              <a:rPr lang="es-ES_tradnl" altLang="es-ES" sz="1200" dirty="0" err="1">
                <a:latin typeface="Palatino" pitchFamily="2" charset="77"/>
                <a:ea typeface="Palatino" pitchFamily="2" charset="77"/>
              </a:rPr>
              <a:t>colagenolítica</a:t>
            </a:r>
            <a:endParaRPr lang="es-ES_tradnl" altLang="es-ES" sz="1200" dirty="0">
              <a:latin typeface="Palatino" pitchFamily="2" charset="77"/>
              <a:ea typeface="Palatino" pitchFamily="2" charset="77"/>
            </a:endParaRPr>
          </a:p>
        </p:txBody>
      </p:sp>
      <p:cxnSp>
        <p:nvCxnSpPr>
          <p:cNvPr id="17" name="AutoShape 13">
            <a:extLst>
              <a:ext uri="{FF2B5EF4-FFF2-40B4-BE49-F238E27FC236}">
                <a16:creationId xmlns:a16="http://schemas.microsoft.com/office/drawing/2014/main" id="{BE6091AE-74EC-9284-86BB-337ABB5CD7C3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1376451" y="1906084"/>
            <a:ext cx="0" cy="346224"/>
          </a:xfrm>
          <a:prstGeom prst="straightConnector1">
            <a:avLst/>
          </a:prstGeom>
          <a:noFill/>
          <a:ln w="317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8" name="Line 18">
            <a:extLst>
              <a:ext uri="{FF2B5EF4-FFF2-40B4-BE49-F238E27FC236}">
                <a16:creationId xmlns:a16="http://schemas.microsoft.com/office/drawing/2014/main" id="{7D9A2DF1-F705-5535-48E2-F95BF3AFEB65}"/>
              </a:ext>
            </a:extLst>
          </p:cNvPr>
          <p:cNvSpPr>
            <a:spLocks noChangeShapeType="1"/>
          </p:cNvSpPr>
          <p:nvPr/>
        </p:nvSpPr>
        <p:spPr bwMode="auto">
          <a:xfrm>
            <a:off x="5076055" y="3427429"/>
            <a:ext cx="3205069" cy="210508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1" tIns="45716" rIns="91431" bIns="45716"/>
          <a:lstStyle/>
          <a:p>
            <a:endParaRPr lang="es-ES"/>
          </a:p>
        </p:txBody>
      </p:sp>
      <p:sp>
        <p:nvSpPr>
          <p:cNvPr id="19" name="Line 19">
            <a:extLst>
              <a:ext uri="{FF2B5EF4-FFF2-40B4-BE49-F238E27FC236}">
                <a16:creationId xmlns:a16="http://schemas.microsoft.com/office/drawing/2014/main" id="{EE75021B-DFF6-A34C-A445-D615286ADB9A}"/>
              </a:ext>
            </a:extLst>
          </p:cNvPr>
          <p:cNvSpPr>
            <a:spLocks noChangeShapeType="1"/>
          </p:cNvSpPr>
          <p:nvPr/>
        </p:nvSpPr>
        <p:spPr bwMode="auto">
          <a:xfrm rot="-2101236">
            <a:off x="5680974" y="3784831"/>
            <a:ext cx="1798856" cy="3094564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1" tIns="45716" rIns="91431" bIns="45716"/>
          <a:lstStyle/>
          <a:p>
            <a:endParaRPr lang="es-ES"/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706" name="Picture 2" descr="1">
            <a:extLst>
              <a:ext uri="{FF2B5EF4-FFF2-40B4-BE49-F238E27FC236}">
                <a16:creationId xmlns:a16="http://schemas.microsoft.com/office/drawing/2014/main" id="{1F5F6B50-B89B-4CB7-7AD5-6BDA0A209881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8925" y="2457524"/>
            <a:ext cx="3008313" cy="4194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2931" name="Text Box 3">
            <a:extLst>
              <a:ext uri="{FF2B5EF4-FFF2-40B4-BE49-F238E27FC236}">
                <a16:creationId xmlns:a16="http://schemas.microsoft.com/office/drawing/2014/main" id="{9432798A-4DDC-2A95-0853-907B4C7B69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43808" y="735892"/>
            <a:ext cx="2520950" cy="346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1431" tIns="45716" rIns="91431" bIns="45716"/>
          <a:lstStyle/>
          <a:p>
            <a:pPr algn="ctr" eaLnBrk="1" hangingPunct="1">
              <a:defRPr/>
            </a:pPr>
            <a:r>
              <a:rPr lang="es-ES_tradnl" b="1" dirty="0">
                <a:latin typeface="Palatino" pitchFamily="2" charset="77"/>
                <a:ea typeface="Palatino" pitchFamily="2" charset="77"/>
              </a:rPr>
              <a:t>SÍNDROME DIABÉTICO</a:t>
            </a:r>
            <a:endParaRPr lang="es-ES" b="1" dirty="0">
              <a:latin typeface="Palatino" pitchFamily="2" charset="77"/>
              <a:ea typeface="Palatino" pitchFamily="2" charset="77"/>
            </a:endParaRPr>
          </a:p>
        </p:txBody>
      </p:sp>
      <p:sp>
        <p:nvSpPr>
          <p:cNvPr id="1532933" name="Text Box 5">
            <a:extLst>
              <a:ext uri="{FF2B5EF4-FFF2-40B4-BE49-F238E27FC236}">
                <a16:creationId xmlns:a16="http://schemas.microsoft.com/office/drawing/2014/main" id="{F02412A0-E699-4777-2F4A-1DE34632C3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89" y="1482311"/>
            <a:ext cx="1966913" cy="346075"/>
          </a:xfrm>
          <a:prstGeom prst="rect">
            <a:avLst/>
          </a:prstGeom>
          <a:solidFill>
            <a:schemeClr val="bg1">
              <a:alpha val="5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91431" tIns="45716" rIns="91431" bIns="45716"/>
          <a:lstStyle/>
          <a:p>
            <a:pPr algn="ctr" eaLnBrk="1" hangingPunct="1">
              <a:defRPr/>
            </a:pPr>
            <a:r>
              <a:rPr lang="es-ES_tradnl" sz="1600" dirty="0">
                <a:latin typeface="Palatino" pitchFamily="2" charset="77"/>
                <a:ea typeface="Palatino" pitchFamily="2" charset="77"/>
              </a:rPr>
              <a:t>MICROBIOLOGÍA</a:t>
            </a:r>
            <a:endParaRPr lang="es-ES" sz="1600" dirty="0">
              <a:latin typeface="Palatino" pitchFamily="2" charset="77"/>
              <a:ea typeface="Palatino" pitchFamily="2" charset="77"/>
            </a:endParaRPr>
          </a:p>
        </p:txBody>
      </p:sp>
      <p:sp>
        <p:nvSpPr>
          <p:cNvPr id="1532934" name="Text Box 6">
            <a:extLst>
              <a:ext uri="{FF2B5EF4-FFF2-40B4-BE49-F238E27FC236}">
                <a16:creationId xmlns:a16="http://schemas.microsoft.com/office/drawing/2014/main" id="{202BD1CD-B9CE-DDF6-E1C4-D87058C3D3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04725" y="1421649"/>
            <a:ext cx="1924050" cy="3460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91431" tIns="45716" rIns="91431" bIns="45716"/>
          <a:lstStyle/>
          <a:p>
            <a:pPr algn="ctr" eaLnBrk="1" hangingPunct="1">
              <a:defRPr/>
            </a:pPr>
            <a:r>
              <a:rPr lang="es-ES_tradnl" sz="1600" dirty="0">
                <a:latin typeface="Palatino" pitchFamily="2" charset="77"/>
                <a:ea typeface="Palatino" pitchFamily="2" charset="77"/>
              </a:rPr>
              <a:t>FAC.SISTÉMICOS</a:t>
            </a:r>
            <a:endParaRPr lang="es-ES" sz="1600" dirty="0">
              <a:latin typeface="Palatino" pitchFamily="2" charset="77"/>
              <a:ea typeface="Palatino" pitchFamily="2" charset="77"/>
            </a:endParaRPr>
          </a:p>
        </p:txBody>
      </p:sp>
      <p:sp>
        <p:nvSpPr>
          <p:cNvPr id="1532935" name="Text Box 7">
            <a:extLst>
              <a:ext uri="{FF2B5EF4-FFF2-40B4-BE49-F238E27FC236}">
                <a16:creationId xmlns:a16="http://schemas.microsoft.com/office/drawing/2014/main" id="{765CEBF2-0ED2-4CC8-C06F-5A891070B8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77350" y="1452637"/>
            <a:ext cx="1679575" cy="346075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lIns="91431" tIns="45716" rIns="91431" bIns="45716"/>
          <a:lstStyle/>
          <a:p>
            <a:pPr algn="ctr" eaLnBrk="1" hangingPunct="1">
              <a:defRPr/>
            </a:pPr>
            <a:r>
              <a:rPr lang="es-ES_tradnl" sz="1600" dirty="0">
                <a:latin typeface="Palatino" pitchFamily="2" charset="77"/>
                <a:ea typeface="Palatino" pitchFamily="2" charset="77"/>
              </a:rPr>
              <a:t>FAC. LOCALES</a:t>
            </a:r>
            <a:endParaRPr lang="es-ES" sz="1600" dirty="0">
              <a:latin typeface="Palatino" pitchFamily="2" charset="77"/>
              <a:ea typeface="Palatino" pitchFamily="2" charset="77"/>
            </a:endParaRPr>
          </a:p>
        </p:txBody>
      </p:sp>
      <p:cxnSp>
        <p:nvCxnSpPr>
          <p:cNvPr id="72711" name="AutoShape 8">
            <a:extLst>
              <a:ext uri="{FF2B5EF4-FFF2-40B4-BE49-F238E27FC236}">
                <a16:creationId xmlns:a16="http://schemas.microsoft.com/office/drawing/2014/main" id="{5BF29152-52E3-F707-F74E-4A6230F87293}"/>
              </a:ext>
            </a:extLst>
          </p:cNvPr>
          <p:cNvCxnSpPr>
            <a:cxnSpLocks noChangeShapeType="1"/>
            <a:endCxn id="1532933" idx="0"/>
          </p:cNvCxnSpPr>
          <p:nvPr/>
        </p:nvCxnSpPr>
        <p:spPr bwMode="auto">
          <a:xfrm rot="10800000" flipV="1">
            <a:off x="1364546" y="932475"/>
            <a:ext cx="1268630" cy="549836"/>
          </a:xfrm>
          <a:prstGeom prst="bentConnector2">
            <a:avLst/>
          </a:prstGeom>
          <a:noFill/>
          <a:ln w="31750">
            <a:solidFill>
              <a:schemeClr val="tx1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72712" name="AutoShape 9">
            <a:extLst>
              <a:ext uri="{FF2B5EF4-FFF2-40B4-BE49-F238E27FC236}">
                <a16:creationId xmlns:a16="http://schemas.microsoft.com/office/drawing/2014/main" id="{2B0F95CA-CD99-8D1F-52F8-1805A2D6F3B7}"/>
              </a:ext>
            </a:extLst>
          </p:cNvPr>
          <p:cNvCxnSpPr>
            <a:cxnSpLocks noChangeShapeType="1"/>
            <a:endCxn id="1532935" idx="0"/>
          </p:cNvCxnSpPr>
          <p:nvPr/>
        </p:nvCxnSpPr>
        <p:spPr bwMode="auto">
          <a:xfrm>
            <a:off x="4317138" y="1081967"/>
            <a:ext cx="0" cy="370670"/>
          </a:xfrm>
          <a:prstGeom prst="straightConnector1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72713" name="AutoShape 10">
            <a:extLst>
              <a:ext uri="{FF2B5EF4-FFF2-40B4-BE49-F238E27FC236}">
                <a16:creationId xmlns:a16="http://schemas.microsoft.com/office/drawing/2014/main" id="{3E6D5894-5B1A-EC19-9A07-F85EE783B2A0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5573467" y="908929"/>
            <a:ext cx="1986315" cy="492195"/>
          </a:xfrm>
          <a:prstGeom prst="bentConnector2">
            <a:avLst/>
          </a:prstGeom>
          <a:noFill/>
          <a:ln w="38100">
            <a:solidFill>
              <a:schemeClr val="tx1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532940" name="Text Box 12">
            <a:extLst>
              <a:ext uri="{FF2B5EF4-FFF2-40B4-BE49-F238E27FC236}">
                <a16:creationId xmlns:a16="http://schemas.microsoft.com/office/drawing/2014/main" id="{0EBE8CF7-809A-79D2-EDA0-7EA479465F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89" y="2385293"/>
            <a:ext cx="1990725" cy="590551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/>
          <a:lstStyle/>
          <a:p>
            <a:pPr algn="ctr" eaLnBrk="1" hangingPunct="1">
              <a:defRPr/>
            </a:pPr>
            <a:r>
              <a:rPr lang="es-ES_tradnl" sz="1600" dirty="0">
                <a:latin typeface="Palatino" pitchFamily="2" charset="77"/>
                <a:ea typeface="Palatino" pitchFamily="2" charset="77"/>
              </a:rPr>
              <a:t>No </a:t>
            </a:r>
            <a:r>
              <a:rPr lang="es-ES_tradnl" sz="1600" dirty="0" err="1">
                <a:latin typeface="Palatino" pitchFamily="2" charset="77"/>
                <a:ea typeface="Palatino" pitchFamily="2" charset="77"/>
              </a:rPr>
              <a:t>Alt</a:t>
            </a:r>
            <a:r>
              <a:rPr lang="es-ES_tradnl" sz="1600" dirty="0">
                <a:latin typeface="Palatino" pitchFamily="2" charset="77"/>
                <a:ea typeface="Palatino" pitchFamily="2" charset="77"/>
              </a:rPr>
              <a:t>. Cualitativas.</a:t>
            </a:r>
          </a:p>
          <a:p>
            <a:pPr algn="ctr" eaLnBrk="1" hangingPunct="1">
              <a:defRPr/>
            </a:pPr>
            <a:r>
              <a:rPr lang="es-ES_tradnl" sz="1600" dirty="0">
                <a:latin typeface="Palatino" pitchFamily="2" charset="77"/>
                <a:ea typeface="Palatino" pitchFamily="2" charset="77"/>
              </a:rPr>
              <a:t>No </a:t>
            </a:r>
            <a:r>
              <a:rPr lang="es-ES_tradnl" sz="1600" dirty="0" err="1">
                <a:latin typeface="Palatino" pitchFamily="2" charset="77"/>
                <a:ea typeface="Palatino" pitchFamily="2" charset="77"/>
              </a:rPr>
              <a:t>Alt</a:t>
            </a:r>
            <a:r>
              <a:rPr lang="es-ES_tradnl" sz="1600" dirty="0">
                <a:latin typeface="Palatino" pitchFamily="2" charset="77"/>
                <a:ea typeface="Palatino" pitchFamily="2" charset="77"/>
              </a:rPr>
              <a:t> Cuantitativas</a:t>
            </a:r>
            <a:endParaRPr lang="es-ES" sz="1600" dirty="0">
              <a:latin typeface="Palatino" pitchFamily="2" charset="77"/>
              <a:ea typeface="Palatino" pitchFamily="2" charset="77"/>
            </a:endParaRPr>
          </a:p>
        </p:txBody>
      </p:sp>
      <p:sp>
        <p:nvSpPr>
          <p:cNvPr id="72716" name="Text Box 15">
            <a:extLst>
              <a:ext uri="{FF2B5EF4-FFF2-40B4-BE49-F238E27FC236}">
                <a16:creationId xmlns:a16="http://schemas.microsoft.com/office/drawing/2014/main" id="{4785F7A7-F5BD-5ED0-CF4F-16FAA0A30E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64545" y="3255997"/>
            <a:ext cx="4343400" cy="1308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1" tIns="45716" rIns="91431" bIns="45716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10000"/>
              </a:lnSpc>
              <a:spcBef>
                <a:spcPct val="0"/>
              </a:spcBef>
              <a:buFontTx/>
              <a:buNone/>
            </a:pPr>
            <a:r>
              <a:rPr lang="en-GB" altLang="es-ES" sz="1400" b="1" dirty="0">
                <a:latin typeface="Palatino" pitchFamily="2" charset="77"/>
                <a:ea typeface="Palatino" pitchFamily="2" charset="77"/>
                <a:cs typeface="Times New Roman" panose="02020603050405020304" pitchFamily="18" charset="0"/>
              </a:rPr>
              <a:t>CONECTIVO:</a:t>
            </a:r>
            <a:endParaRPr lang="es-ES" altLang="es-ES" sz="1400" b="1" dirty="0">
              <a:latin typeface="Palatino" pitchFamily="2" charset="77"/>
              <a:ea typeface="Palatino" pitchFamily="2" charset="77"/>
              <a:cs typeface="Times New Roman" panose="02020603050405020304" pitchFamily="18" charset="0"/>
            </a:endParaRPr>
          </a:p>
          <a:p>
            <a:pPr eaLnBrk="1" hangingPunct="1">
              <a:lnSpc>
                <a:spcPct val="110000"/>
              </a:lnSpc>
              <a:spcBef>
                <a:spcPct val="0"/>
              </a:spcBef>
              <a:buFontTx/>
              <a:buChar char="•"/>
            </a:pPr>
            <a:r>
              <a:rPr lang="es-ES_tradnl" altLang="es-ES" sz="1400" dirty="0">
                <a:latin typeface="Palatino" pitchFamily="2" charset="77"/>
                <a:ea typeface="Palatino" pitchFamily="2" charset="77"/>
              </a:rPr>
              <a:t>Microangiopatía gingival.</a:t>
            </a:r>
          </a:p>
          <a:p>
            <a:pPr eaLnBrk="1" hangingPunct="1">
              <a:lnSpc>
                <a:spcPct val="110000"/>
              </a:lnSpc>
              <a:spcBef>
                <a:spcPct val="0"/>
              </a:spcBef>
              <a:buFontTx/>
              <a:buChar char="•"/>
            </a:pPr>
            <a:r>
              <a:rPr lang="es-ES_tradnl" altLang="es-ES" sz="1400" dirty="0">
                <a:latin typeface="Palatino" pitchFamily="2" charset="77"/>
                <a:ea typeface="Palatino" pitchFamily="2" charset="77"/>
              </a:rPr>
              <a:t>Disminución de la actividad fibroblástica </a:t>
            </a:r>
          </a:p>
          <a:p>
            <a:pPr eaLnBrk="1" hangingPunct="1">
              <a:lnSpc>
                <a:spcPct val="110000"/>
              </a:lnSpc>
              <a:spcBef>
                <a:spcPct val="0"/>
              </a:spcBef>
              <a:buFontTx/>
              <a:buChar char="•"/>
            </a:pPr>
            <a:r>
              <a:rPr lang="es-ES_tradnl" altLang="es-ES" sz="1400" dirty="0">
                <a:latin typeface="Palatino" pitchFamily="2" charset="77"/>
                <a:ea typeface="Palatino" pitchFamily="2" charset="77"/>
              </a:rPr>
              <a:t>Aumento de la actividad </a:t>
            </a:r>
            <a:r>
              <a:rPr lang="es-ES_tradnl" altLang="es-ES" sz="1400" dirty="0" err="1">
                <a:latin typeface="Palatino" pitchFamily="2" charset="77"/>
                <a:ea typeface="Palatino" pitchFamily="2" charset="77"/>
              </a:rPr>
              <a:t>colagenolítica</a:t>
            </a:r>
            <a:endParaRPr lang="es-ES_tradnl" altLang="es-ES" sz="1400" dirty="0">
              <a:latin typeface="Palatino" pitchFamily="2" charset="77"/>
              <a:ea typeface="Palatino" pitchFamily="2" charset="77"/>
            </a:endParaRPr>
          </a:p>
        </p:txBody>
      </p:sp>
      <p:sp>
        <p:nvSpPr>
          <p:cNvPr id="72717" name="Text Box 16">
            <a:extLst>
              <a:ext uri="{FF2B5EF4-FFF2-40B4-BE49-F238E27FC236}">
                <a16:creationId xmlns:a16="http://schemas.microsoft.com/office/drawing/2014/main" id="{86DA5D57-B54F-1874-5C58-B0E108E71C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06475" y="4791320"/>
            <a:ext cx="4335463" cy="160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1" tIns="45716" rIns="91431" bIns="45716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10000"/>
              </a:lnSpc>
              <a:spcBef>
                <a:spcPct val="0"/>
              </a:spcBef>
              <a:buFontTx/>
              <a:buNone/>
            </a:pPr>
            <a:r>
              <a:rPr lang="en-GB" altLang="es-ES" sz="1400" b="1" dirty="0">
                <a:latin typeface="Palatino" pitchFamily="2" charset="77"/>
                <a:ea typeface="Palatino" pitchFamily="2" charset="77"/>
                <a:cs typeface="Times New Roman" panose="02020603050405020304" pitchFamily="18" charset="0"/>
              </a:rPr>
              <a:t>HUESO:</a:t>
            </a:r>
            <a:endParaRPr lang="es-ES" altLang="es-ES" sz="1400" b="1" dirty="0">
              <a:latin typeface="Palatino" pitchFamily="2" charset="77"/>
              <a:ea typeface="Palatino" pitchFamily="2" charset="77"/>
              <a:cs typeface="Times New Roman" panose="02020603050405020304" pitchFamily="18" charset="0"/>
            </a:endParaRPr>
          </a:p>
          <a:p>
            <a:pPr eaLnBrk="1" hangingPunct="1">
              <a:lnSpc>
                <a:spcPct val="110000"/>
              </a:lnSpc>
              <a:spcBef>
                <a:spcPct val="0"/>
              </a:spcBef>
              <a:buFontTx/>
              <a:buChar char="•"/>
            </a:pPr>
            <a:r>
              <a:rPr lang="es-ES_tradnl" altLang="es-ES" sz="1400" dirty="0">
                <a:latin typeface="Palatino" pitchFamily="2" charset="77"/>
                <a:ea typeface="Palatino" pitchFamily="2" charset="77"/>
              </a:rPr>
              <a:t>Disminución en la actividad </a:t>
            </a:r>
            <a:r>
              <a:rPr lang="es-ES_tradnl" altLang="es-ES" sz="1400" dirty="0" err="1">
                <a:latin typeface="Palatino" pitchFamily="2" charset="77"/>
                <a:ea typeface="Palatino" pitchFamily="2" charset="77"/>
              </a:rPr>
              <a:t>osteoblastica</a:t>
            </a:r>
            <a:r>
              <a:rPr lang="es-ES_tradnl" altLang="es-ES" sz="1400" dirty="0">
                <a:latin typeface="Palatino" pitchFamily="2" charset="77"/>
                <a:ea typeface="Palatino" pitchFamily="2" charset="77"/>
              </a:rPr>
              <a:t>. </a:t>
            </a:r>
            <a:endParaRPr lang="es-ES_tradnl" altLang="es-ES" sz="1400" dirty="0">
              <a:latin typeface="Palatino" pitchFamily="2" charset="77"/>
              <a:ea typeface="Palatino" pitchFamily="2" charset="77"/>
              <a:cs typeface="Times New Roman" panose="02020603050405020304" pitchFamily="18" charset="0"/>
            </a:endParaRPr>
          </a:p>
          <a:p>
            <a:pPr eaLnBrk="1" hangingPunct="1">
              <a:lnSpc>
                <a:spcPct val="110000"/>
              </a:lnSpc>
              <a:spcBef>
                <a:spcPct val="0"/>
              </a:spcBef>
              <a:buFontTx/>
              <a:buChar char="•"/>
            </a:pPr>
            <a:r>
              <a:rPr lang="es-ES_tradnl" altLang="es-ES" sz="1400" dirty="0">
                <a:latin typeface="Palatino" pitchFamily="2" charset="77"/>
                <a:ea typeface="Palatino" pitchFamily="2" charset="77"/>
              </a:rPr>
              <a:t>Retardo en la formación de </a:t>
            </a:r>
            <a:r>
              <a:rPr lang="es-ES_tradnl" altLang="es-ES" sz="1400" dirty="0" err="1">
                <a:latin typeface="Palatino" pitchFamily="2" charset="77"/>
                <a:ea typeface="Palatino" pitchFamily="2" charset="77"/>
              </a:rPr>
              <a:t>Osteopontina</a:t>
            </a:r>
            <a:r>
              <a:rPr lang="es-ES_tradnl" altLang="es-ES" sz="1400" dirty="0">
                <a:latin typeface="Palatino" pitchFamily="2" charset="77"/>
                <a:ea typeface="Palatino" pitchFamily="2" charset="77"/>
              </a:rPr>
              <a:t> y Colágeno.</a:t>
            </a:r>
          </a:p>
        </p:txBody>
      </p:sp>
      <p:sp>
        <p:nvSpPr>
          <p:cNvPr id="72719" name="Line 18">
            <a:extLst>
              <a:ext uri="{FF2B5EF4-FFF2-40B4-BE49-F238E27FC236}">
                <a16:creationId xmlns:a16="http://schemas.microsoft.com/office/drawing/2014/main" id="{F933F4B1-B860-3713-358A-AE0165E8AB31}"/>
              </a:ext>
            </a:extLst>
          </p:cNvPr>
          <p:cNvSpPr>
            <a:spLocks noChangeShapeType="1"/>
          </p:cNvSpPr>
          <p:nvPr/>
        </p:nvSpPr>
        <p:spPr bwMode="auto">
          <a:xfrm>
            <a:off x="4928325" y="3779912"/>
            <a:ext cx="3352800" cy="1752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1" tIns="45716" rIns="91431" bIns="45716"/>
          <a:lstStyle/>
          <a:p>
            <a:endParaRPr lang="es-ES"/>
          </a:p>
        </p:txBody>
      </p:sp>
      <p:sp>
        <p:nvSpPr>
          <p:cNvPr id="72720" name="Line 19">
            <a:extLst>
              <a:ext uri="{FF2B5EF4-FFF2-40B4-BE49-F238E27FC236}">
                <a16:creationId xmlns:a16="http://schemas.microsoft.com/office/drawing/2014/main" id="{7FC5B31F-1907-3251-5087-62A4AC7AACAE}"/>
              </a:ext>
            </a:extLst>
          </p:cNvPr>
          <p:cNvSpPr>
            <a:spLocks noChangeShapeType="1"/>
          </p:cNvSpPr>
          <p:nvPr/>
        </p:nvSpPr>
        <p:spPr bwMode="auto">
          <a:xfrm rot="-2101236">
            <a:off x="5265738" y="4495800"/>
            <a:ext cx="2438400" cy="2514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1" tIns="45716" rIns="91431" bIns="45716"/>
          <a:lstStyle/>
          <a:p>
            <a:endParaRPr lang="es-ES"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BFF65674-7747-ACD8-7605-CAA7C315029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</p:spPr>
      </p:pic>
      <p:sp>
        <p:nvSpPr>
          <p:cNvPr id="5" name="3 CuadroTexto">
            <a:extLst>
              <a:ext uri="{FF2B5EF4-FFF2-40B4-BE49-F238E27FC236}">
                <a16:creationId xmlns:a16="http://schemas.microsoft.com/office/drawing/2014/main" id="{9B452D4A-F378-265B-7911-B462BED858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514" y="141742"/>
            <a:ext cx="5184638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400" b="1" dirty="0">
                <a:solidFill>
                  <a:srgbClr val="FF0100"/>
                </a:solidFill>
                <a:latin typeface="Palatino" pitchFamily="2" charset="77"/>
                <a:ea typeface="Palatino" pitchFamily="2" charset="77"/>
              </a:rPr>
              <a:t>14.</a:t>
            </a:r>
            <a:r>
              <a:rPr lang="es-ES" altLang="es-ES" sz="1400" b="1" dirty="0">
                <a:solidFill>
                  <a:schemeClr val="bg1"/>
                </a:solidFill>
                <a:latin typeface="Palatino" pitchFamily="2" charset="77"/>
                <a:ea typeface="Palatino" pitchFamily="2" charset="77"/>
              </a:rPr>
              <a:t> Síndrome diabético</a:t>
            </a:r>
          </a:p>
        </p:txBody>
      </p:sp>
      <p:cxnSp>
        <p:nvCxnSpPr>
          <p:cNvPr id="19" name="AutoShape 13">
            <a:extLst>
              <a:ext uri="{FF2B5EF4-FFF2-40B4-BE49-F238E27FC236}">
                <a16:creationId xmlns:a16="http://schemas.microsoft.com/office/drawing/2014/main" id="{8F772383-398E-CDB0-4E91-363B5143ECB2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1376451" y="1906084"/>
            <a:ext cx="0" cy="346224"/>
          </a:xfrm>
          <a:prstGeom prst="straightConnector1">
            <a:avLst/>
          </a:prstGeom>
          <a:noFill/>
          <a:ln w="317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</p:cSld>
  <p:clrMapOvr>
    <a:masterClrMapping/>
  </p:clrMapOvr>
  <p:transition spd="slow">
    <p:circle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3954" name="Text Box 2">
            <a:extLst>
              <a:ext uri="{FF2B5EF4-FFF2-40B4-BE49-F238E27FC236}">
                <a16:creationId xmlns:a16="http://schemas.microsoft.com/office/drawing/2014/main" id="{0CD80016-E795-3BF0-530A-F712F53006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125" y="587375"/>
            <a:ext cx="1841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1431" tIns="45716" rIns="91431" bIns="45716"/>
          <a:lstStyle/>
          <a:p>
            <a:pPr algn="ctr" eaLnBrk="1" hangingPunct="1">
              <a:defRPr/>
            </a:pPr>
            <a:endParaRPr lang="es-ES" sz="2000" b="1" dirty="0">
              <a:solidFill>
                <a:srgbClr val="CC33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 Narrow" pitchFamily="34" charset="0"/>
            </a:endParaRPr>
          </a:p>
        </p:txBody>
      </p:sp>
      <p:sp>
        <p:nvSpPr>
          <p:cNvPr id="1533956" name="Text Box 4">
            <a:extLst>
              <a:ext uri="{FF2B5EF4-FFF2-40B4-BE49-F238E27FC236}">
                <a16:creationId xmlns:a16="http://schemas.microsoft.com/office/drawing/2014/main" id="{D7770C9B-A67F-D247-7A9D-FA08DAE657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16970" y="1202929"/>
            <a:ext cx="2520950" cy="346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1431" tIns="45716" rIns="91431" bIns="45716"/>
          <a:lstStyle/>
          <a:p>
            <a:pPr algn="ctr" eaLnBrk="1" hangingPunct="1">
              <a:defRPr/>
            </a:pPr>
            <a:r>
              <a:rPr lang="es-ES_tradnl" b="1" dirty="0">
                <a:latin typeface="Palatino" pitchFamily="2" charset="77"/>
                <a:ea typeface="Palatino" pitchFamily="2" charset="77"/>
              </a:rPr>
              <a:t>SÍNDROME DIABÉTICO</a:t>
            </a:r>
            <a:endParaRPr lang="es-ES" b="1" dirty="0">
              <a:latin typeface="Palatino" pitchFamily="2" charset="77"/>
              <a:ea typeface="Palatino" pitchFamily="2" charset="77"/>
            </a:endParaRPr>
          </a:p>
        </p:txBody>
      </p:sp>
      <p:sp>
        <p:nvSpPr>
          <p:cNvPr id="1533957" name="Text Box 5">
            <a:extLst>
              <a:ext uri="{FF2B5EF4-FFF2-40B4-BE49-F238E27FC236}">
                <a16:creationId xmlns:a16="http://schemas.microsoft.com/office/drawing/2014/main" id="{CF8DD128-ADA0-8894-BA65-BB65E147FB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0483" y="1995092"/>
            <a:ext cx="1966912" cy="346075"/>
          </a:xfrm>
          <a:prstGeom prst="rect">
            <a:avLst/>
          </a:prstGeom>
          <a:solidFill>
            <a:schemeClr val="bg1">
              <a:alpha val="5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91431" tIns="45716" rIns="91431" bIns="45716"/>
          <a:lstStyle/>
          <a:p>
            <a:pPr algn="ctr" eaLnBrk="1" hangingPunct="1">
              <a:defRPr/>
            </a:pPr>
            <a:r>
              <a:rPr lang="es-ES_tradnl" sz="1600" b="1" dirty="0">
                <a:latin typeface="Palatino" pitchFamily="2" charset="77"/>
                <a:ea typeface="Palatino" pitchFamily="2" charset="77"/>
              </a:rPr>
              <a:t>MICROBIOLOGÍA</a:t>
            </a:r>
            <a:endParaRPr lang="es-ES" sz="1600" b="1" dirty="0">
              <a:latin typeface="Palatino" pitchFamily="2" charset="77"/>
              <a:ea typeface="Palatino" pitchFamily="2" charset="77"/>
            </a:endParaRPr>
          </a:p>
        </p:txBody>
      </p:sp>
      <p:sp>
        <p:nvSpPr>
          <p:cNvPr id="1533958" name="Text Box 6">
            <a:extLst>
              <a:ext uri="{FF2B5EF4-FFF2-40B4-BE49-F238E27FC236}">
                <a16:creationId xmlns:a16="http://schemas.microsoft.com/office/drawing/2014/main" id="{F31E36A8-1BCA-E252-BE2F-DDA12C2536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26945" y="1849042"/>
            <a:ext cx="1924050" cy="3460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91431" tIns="45716" rIns="91431" bIns="45716"/>
          <a:lstStyle/>
          <a:p>
            <a:pPr algn="ctr" eaLnBrk="1" hangingPunct="1">
              <a:defRPr/>
            </a:pPr>
            <a:r>
              <a:rPr lang="es-ES_tradnl" sz="1600" b="1" dirty="0">
                <a:latin typeface="Palatino" pitchFamily="2" charset="77"/>
                <a:ea typeface="Palatino" pitchFamily="2" charset="77"/>
              </a:rPr>
              <a:t>FAC.SISTÉMICOS</a:t>
            </a:r>
            <a:endParaRPr lang="es-ES" sz="1600" b="1" dirty="0">
              <a:latin typeface="Palatino" pitchFamily="2" charset="77"/>
              <a:ea typeface="Palatino" pitchFamily="2" charset="77"/>
            </a:endParaRPr>
          </a:p>
        </p:txBody>
      </p:sp>
      <p:sp>
        <p:nvSpPr>
          <p:cNvPr id="1533959" name="Text Box 7">
            <a:extLst>
              <a:ext uri="{FF2B5EF4-FFF2-40B4-BE49-F238E27FC236}">
                <a16:creationId xmlns:a16="http://schemas.microsoft.com/office/drawing/2014/main" id="{D5767CC0-032C-333F-3135-8A893EBBFC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94820" y="1855392"/>
            <a:ext cx="1679575" cy="346075"/>
          </a:xfrm>
          <a:prstGeom prst="rect">
            <a:avLst/>
          </a:prstGeom>
          <a:solidFill>
            <a:schemeClr val="bg1">
              <a:alpha val="5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91431" tIns="45716" rIns="91431" bIns="45716"/>
          <a:lstStyle/>
          <a:p>
            <a:pPr algn="ctr" eaLnBrk="1" hangingPunct="1">
              <a:defRPr/>
            </a:pPr>
            <a:r>
              <a:rPr lang="es-ES_tradnl" sz="1600" b="1" dirty="0">
                <a:latin typeface="Palatino" pitchFamily="2" charset="77"/>
                <a:ea typeface="Palatino" pitchFamily="2" charset="77"/>
              </a:rPr>
              <a:t>FAC. LOCALES</a:t>
            </a:r>
            <a:endParaRPr lang="es-ES" sz="1600" b="1" dirty="0">
              <a:latin typeface="Palatino" pitchFamily="2" charset="77"/>
              <a:ea typeface="Palatino" pitchFamily="2" charset="77"/>
            </a:endParaRPr>
          </a:p>
        </p:txBody>
      </p:sp>
      <p:cxnSp>
        <p:nvCxnSpPr>
          <p:cNvPr id="74759" name="AutoShape 8">
            <a:extLst>
              <a:ext uri="{FF2B5EF4-FFF2-40B4-BE49-F238E27FC236}">
                <a16:creationId xmlns:a16="http://schemas.microsoft.com/office/drawing/2014/main" id="{633353E3-BD9C-1E44-3FA2-5A95E88FEE5B}"/>
              </a:ext>
            </a:extLst>
          </p:cNvPr>
          <p:cNvCxnSpPr>
            <a:cxnSpLocks noChangeShapeType="1"/>
            <a:endCxn id="1533957" idx="0"/>
          </p:cNvCxnSpPr>
          <p:nvPr/>
        </p:nvCxnSpPr>
        <p:spPr bwMode="auto">
          <a:xfrm rot="10800000" flipV="1">
            <a:off x="1623940" y="1375966"/>
            <a:ext cx="1219869" cy="619125"/>
          </a:xfrm>
          <a:prstGeom prst="bentConnector2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74760" name="AutoShape 9">
            <a:extLst>
              <a:ext uri="{FF2B5EF4-FFF2-40B4-BE49-F238E27FC236}">
                <a16:creationId xmlns:a16="http://schemas.microsoft.com/office/drawing/2014/main" id="{A2EF5969-4FC7-398D-E896-D47BD790A2E2}"/>
              </a:ext>
            </a:extLst>
          </p:cNvPr>
          <p:cNvCxnSpPr>
            <a:cxnSpLocks noChangeShapeType="1"/>
            <a:stCxn id="1533956" idx="2"/>
            <a:endCxn id="1533959" idx="0"/>
          </p:cNvCxnSpPr>
          <p:nvPr/>
        </p:nvCxnSpPr>
        <p:spPr bwMode="auto">
          <a:xfrm>
            <a:off x="4277445" y="1549004"/>
            <a:ext cx="157163" cy="306388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74761" name="AutoShape 10">
            <a:extLst>
              <a:ext uri="{FF2B5EF4-FFF2-40B4-BE49-F238E27FC236}">
                <a16:creationId xmlns:a16="http://schemas.microsoft.com/office/drawing/2014/main" id="{777D776D-6D0B-E584-3F14-CC7786EDD49C}"/>
              </a:ext>
            </a:extLst>
          </p:cNvPr>
          <p:cNvCxnSpPr>
            <a:cxnSpLocks noChangeShapeType="1"/>
            <a:endCxn id="1533958" idx="0"/>
          </p:cNvCxnSpPr>
          <p:nvPr/>
        </p:nvCxnSpPr>
        <p:spPr bwMode="auto">
          <a:xfrm>
            <a:off x="5724128" y="1375967"/>
            <a:ext cx="1864842" cy="473075"/>
          </a:xfrm>
          <a:prstGeom prst="bentConnector2">
            <a:avLst/>
          </a:prstGeom>
          <a:noFill/>
          <a:ln w="12700">
            <a:solidFill>
              <a:schemeClr val="tx1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pSp>
        <p:nvGrpSpPr>
          <p:cNvPr id="74762" name="Group 11">
            <a:extLst>
              <a:ext uri="{FF2B5EF4-FFF2-40B4-BE49-F238E27FC236}">
                <a16:creationId xmlns:a16="http://schemas.microsoft.com/office/drawing/2014/main" id="{59CA9264-76C8-9E81-68DF-3254709E35C2}"/>
              </a:ext>
            </a:extLst>
          </p:cNvPr>
          <p:cNvGrpSpPr>
            <a:grpSpLocks/>
          </p:cNvGrpSpPr>
          <p:nvPr/>
        </p:nvGrpSpPr>
        <p:grpSpPr bwMode="auto">
          <a:xfrm>
            <a:off x="653183" y="2341168"/>
            <a:ext cx="1990725" cy="665163"/>
            <a:chOff x="257" y="1444"/>
            <a:chExt cx="1254" cy="419"/>
          </a:xfrm>
        </p:grpSpPr>
        <p:sp>
          <p:nvSpPr>
            <p:cNvPr id="1533964" name="Text Box 12">
              <a:extLst>
                <a:ext uri="{FF2B5EF4-FFF2-40B4-BE49-F238E27FC236}">
                  <a16:creationId xmlns:a16="http://schemas.microsoft.com/office/drawing/2014/main" id="{BE38E85B-CE45-F8D4-F987-4B146C2589D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7" y="1491"/>
              <a:ext cx="1254" cy="372"/>
            </a:xfrm>
            <a:prstGeom prst="rect">
              <a:avLst/>
            </a:prstGeom>
            <a:solidFill>
              <a:schemeClr val="bg1">
                <a:alpha val="50000"/>
              </a:scheme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/>
            <a:lstStyle/>
            <a:p>
              <a:pPr algn="ctr" eaLnBrk="1" hangingPunct="1">
                <a:defRPr/>
              </a:pPr>
              <a:r>
                <a:rPr lang="es-ES_tradnl" sz="1600" b="1" dirty="0">
                  <a:latin typeface="Palatino" pitchFamily="2" charset="77"/>
                  <a:ea typeface="Palatino" pitchFamily="2" charset="77"/>
                </a:rPr>
                <a:t>No </a:t>
              </a:r>
              <a:r>
                <a:rPr lang="es-ES_tradnl" sz="1600" b="1" dirty="0" err="1">
                  <a:latin typeface="Palatino" pitchFamily="2" charset="77"/>
                  <a:ea typeface="Palatino" pitchFamily="2" charset="77"/>
                </a:rPr>
                <a:t>Alt</a:t>
              </a:r>
              <a:r>
                <a:rPr lang="es-ES_tradnl" sz="1600" b="1" dirty="0">
                  <a:latin typeface="Palatino" pitchFamily="2" charset="77"/>
                  <a:ea typeface="Palatino" pitchFamily="2" charset="77"/>
                </a:rPr>
                <a:t>. Cualitativas.</a:t>
              </a:r>
            </a:p>
            <a:p>
              <a:pPr algn="ctr" eaLnBrk="1" hangingPunct="1">
                <a:defRPr/>
              </a:pPr>
              <a:r>
                <a:rPr lang="es-ES_tradnl" sz="1600" b="1" dirty="0">
                  <a:latin typeface="Palatino" pitchFamily="2" charset="77"/>
                  <a:ea typeface="Palatino" pitchFamily="2" charset="77"/>
                </a:rPr>
                <a:t>No </a:t>
              </a:r>
              <a:r>
                <a:rPr lang="es-ES_tradnl" sz="1600" b="1" dirty="0" err="1">
                  <a:latin typeface="Palatino" pitchFamily="2" charset="77"/>
                  <a:ea typeface="Palatino" pitchFamily="2" charset="77"/>
                </a:rPr>
                <a:t>Alt</a:t>
              </a:r>
              <a:r>
                <a:rPr lang="es-ES_tradnl" sz="1600" b="1" dirty="0">
                  <a:latin typeface="Palatino" pitchFamily="2" charset="77"/>
                  <a:ea typeface="Palatino" pitchFamily="2" charset="77"/>
                </a:rPr>
                <a:t> Cuantitativas</a:t>
              </a:r>
              <a:endParaRPr lang="es-ES" sz="1600" b="1" dirty="0">
                <a:latin typeface="Palatino" pitchFamily="2" charset="77"/>
                <a:ea typeface="Palatino" pitchFamily="2" charset="77"/>
              </a:endParaRPr>
            </a:p>
          </p:txBody>
        </p:sp>
        <p:cxnSp>
          <p:nvCxnSpPr>
            <p:cNvPr id="74768" name="AutoShape 13">
              <a:extLst>
                <a:ext uri="{FF2B5EF4-FFF2-40B4-BE49-F238E27FC236}">
                  <a16:creationId xmlns:a16="http://schemas.microsoft.com/office/drawing/2014/main" id="{6130D58E-2ABB-96F8-5272-D968F8638F66}"/>
                </a:ext>
              </a:extLst>
            </p:cNvPr>
            <p:cNvCxnSpPr>
              <a:cxnSpLocks noChangeShapeType="1"/>
              <a:stCxn id="1533957" idx="2"/>
              <a:endCxn id="1533964" idx="0"/>
            </p:cNvCxnSpPr>
            <p:nvPr/>
          </p:nvCxnSpPr>
          <p:spPr bwMode="auto">
            <a:xfrm>
              <a:off x="868" y="1444"/>
              <a:ext cx="16" cy="47"/>
            </a:xfrm>
            <a:prstGeom prst="straightConnector1">
              <a:avLst/>
            </a:prstGeom>
            <a:noFill/>
            <a:ln w="9525">
              <a:noFill/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sp>
        <p:nvSpPr>
          <p:cNvPr id="1533966" name="Text Box 14">
            <a:extLst>
              <a:ext uri="{FF2B5EF4-FFF2-40B4-BE49-F238E27FC236}">
                <a16:creationId xmlns:a16="http://schemas.microsoft.com/office/drawing/2014/main" id="{83534D83-EB1C-7BE6-81CA-21586BCC90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69395" y="2711054"/>
            <a:ext cx="1495425" cy="835025"/>
          </a:xfrm>
          <a:prstGeom prst="rect">
            <a:avLst/>
          </a:prstGeom>
          <a:solidFill>
            <a:schemeClr val="bg1">
              <a:alpha val="5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91431" tIns="45716" rIns="91431" bIns="45716"/>
          <a:lstStyle/>
          <a:p>
            <a:pPr algn="ctr" eaLnBrk="1" hangingPunct="1">
              <a:defRPr/>
            </a:pPr>
            <a:r>
              <a:rPr lang="en-GB" sz="1600" b="1" dirty="0">
                <a:latin typeface="Palatino" pitchFamily="2" charset="77"/>
                <a:ea typeface="Palatino" pitchFamily="2" charset="77"/>
              </a:rPr>
              <a:t>EPITELIO.</a:t>
            </a:r>
            <a:endParaRPr lang="es-ES" sz="1600" b="1" dirty="0">
              <a:latin typeface="Palatino" pitchFamily="2" charset="77"/>
              <a:ea typeface="Palatino" pitchFamily="2" charset="77"/>
            </a:endParaRPr>
          </a:p>
          <a:p>
            <a:pPr algn="ctr" eaLnBrk="1" hangingPunct="1">
              <a:defRPr/>
            </a:pPr>
            <a:r>
              <a:rPr lang="en-GB" sz="1600" b="1" dirty="0">
                <a:latin typeface="Palatino" pitchFamily="2" charset="77"/>
                <a:ea typeface="Palatino" pitchFamily="2" charset="77"/>
              </a:rPr>
              <a:t>CONECTIVO.</a:t>
            </a:r>
            <a:endParaRPr lang="es-ES" sz="1600" b="1" dirty="0">
              <a:latin typeface="Palatino" pitchFamily="2" charset="77"/>
              <a:ea typeface="Palatino" pitchFamily="2" charset="77"/>
            </a:endParaRPr>
          </a:p>
          <a:p>
            <a:pPr algn="ctr" eaLnBrk="1" hangingPunct="1">
              <a:defRPr/>
            </a:pPr>
            <a:r>
              <a:rPr lang="en-GB" sz="1600" b="1" dirty="0">
                <a:latin typeface="Palatino" pitchFamily="2" charset="77"/>
                <a:ea typeface="Palatino" pitchFamily="2" charset="77"/>
              </a:rPr>
              <a:t>HUESO.</a:t>
            </a:r>
            <a:endParaRPr lang="es-ES" sz="1600" b="1" dirty="0">
              <a:latin typeface="Palatino" pitchFamily="2" charset="77"/>
              <a:ea typeface="Palatino" pitchFamily="2" charset="77"/>
            </a:endParaRPr>
          </a:p>
        </p:txBody>
      </p:sp>
      <p:cxnSp>
        <p:nvCxnSpPr>
          <p:cNvPr id="74764" name="AutoShape 15">
            <a:extLst>
              <a:ext uri="{FF2B5EF4-FFF2-40B4-BE49-F238E27FC236}">
                <a16:creationId xmlns:a16="http://schemas.microsoft.com/office/drawing/2014/main" id="{12633351-0072-470E-95D4-622B563C924E}"/>
              </a:ext>
            </a:extLst>
          </p:cNvPr>
          <p:cNvCxnSpPr>
            <a:cxnSpLocks noChangeShapeType="1"/>
            <a:stCxn id="1533959" idx="2"/>
            <a:endCxn id="1533966" idx="0"/>
          </p:cNvCxnSpPr>
          <p:nvPr/>
        </p:nvCxnSpPr>
        <p:spPr bwMode="auto">
          <a:xfrm flipH="1">
            <a:off x="4117108" y="2201467"/>
            <a:ext cx="317500" cy="509587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533968" name="Text Box 16">
            <a:extLst>
              <a:ext uri="{FF2B5EF4-FFF2-40B4-BE49-F238E27FC236}">
                <a16:creationId xmlns:a16="http://schemas.microsoft.com/office/drawing/2014/main" id="{5E15B390-886A-70F7-72C6-A1777D8D91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04048" y="4365104"/>
            <a:ext cx="3786633" cy="190353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91431" tIns="45716" rIns="91431" bIns="45716"/>
          <a:lstStyle/>
          <a:p>
            <a:pPr eaLnBrk="1" hangingPunct="1">
              <a:lnSpc>
                <a:spcPct val="170000"/>
              </a:lnSpc>
              <a:buFontTx/>
              <a:buChar char="•"/>
              <a:defRPr/>
            </a:pPr>
            <a:r>
              <a:rPr lang="es-ES_tradnl" sz="1000" b="1" dirty="0">
                <a:latin typeface="Palatino" pitchFamily="2" charset="77"/>
                <a:ea typeface="Palatino" pitchFamily="2" charset="77"/>
              </a:rPr>
              <a:t>INMUNOGLOBULINAS.</a:t>
            </a:r>
          </a:p>
          <a:p>
            <a:pPr eaLnBrk="1" hangingPunct="1">
              <a:lnSpc>
                <a:spcPct val="170000"/>
              </a:lnSpc>
              <a:buFontTx/>
              <a:buChar char="•"/>
              <a:defRPr/>
            </a:pPr>
            <a:r>
              <a:rPr lang="es-ES_tradnl" sz="1000" b="1" dirty="0">
                <a:latin typeface="Palatino" pitchFamily="2" charset="77"/>
                <a:ea typeface="Palatino" pitchFamily="2" charset="77"/>
              </a:rPr>
              <a:t>EFECTO SOBRE LOS PMNS:</a:t>
            </a:r>
          </a:p>
          <a:p>
            <a:pPr eaLnBrk="1" hangingPunct="1">
              <a:lnSpc>
                <a:spcPct val="170000"/>
              </a:lnSpc>
              <a:defRPr/>
            </a:pPr>
            <a:r>
              <a:rPr lang="es-ES_tradnl" sz="1000" b="1" dirty="0">
                <a:latin typeface="Palatino" pitchFamily="2" charset="77"/>
                <a:ea typeface="Palatino" pitchFamily="2" charset="77"/>
              </a:rPr>
              <a:t>Interacción con receptores específicos RAGES</a:t>
            </a:r>
          </a:p>
          <a:p>
            <a:pPr lvl="1" eaLnBrk="1" hangingPunct="1">
              <a:lnSpc>
                <a:spcPct val="170000"/>
              </a:lnSpc>
              <a:buFontTx/>
              <a:buChar char="•"/>
              <a:defRPr/>
            </a:pPr>
            <a:r>
              <a:rPr lang="es-ES_tradnl" sz="1000" b="1" dirty="0">
                <a:latin typeface="Palatino" pitchFamily="2" charset="77"/>
                <a:ea typeface="Palatino" pitchFamily="2" charset="77"/>
              </a:rPr>
              <a:t>Disminución de la capacidad de fagocitosis.</a:t>
            </a:r>
          </a:p>
          <a:p>
            <a:pPr lvl="1" eaLnBrk="1" hangingPunct="1">
              <a:lnSpc>
                <a:spcPct val="170000"/>
              </a:lnSpc>
              <a:buFontTx/>
              <a:buChar char="•"/>
              <a:defRPr/>
            </a:pPr>
            <a:r>
              <a:rPr lang="es-ES_tradnl" sz="1000" b="1" dirty="0">
                <a:latin typeface="Palatino" pitchFamily="2" charset="77"/>
                <a:ea typeface="Palatino" pitchFamily="2" charset="77"/>
              </a:rPr>
              <a:t>Disminución de la capacidad de quimiotaxis </a:t>
            </a:r>
          </a:p>
          <a:p>
            <a:pPr lvl="1" eaLnBrk="1" hangingPunct="1">
              <a:lnSpc>
                <a:spcPct val="170000"/>
              </a:lnSpc>
              <a:buFontTx/>
              <a:buChar char="•"/>
              <a:defRPr/>
            </a:pPr>
            <a:r>
              <a:rPr lang="es-ES_tradnl" sz="1000" b="1" dirty="0">
                <a:latin typeface="Palatino" pitchFamily="2" charset="77"/>
                <a:ea typeface="Palatino" pitchFamily="2" charset="77"/>
              </a:rPr>
              <a:t>Aumento de la producción de </a:t>
            </a:r>
            <a:r>
              <a:rPr lang="es-ES" sz="1000" b="1" dirty="0">
                <a:latin typeface="Palatino" pitchFamily="2" charset="77"/>
                <a:ea typeface="Palatino" pitchFamily="2" charset="77"/>
                <a:cs typeface="Times New Roman" pitchFamily="18" charset="0"/>
              </a:rPr>
              <a:t>TNF</a:t>
            </a:r>
            <a:r>
              <a:rPr lang="es-ES" sz="1000" b="1" dirty="0">
                <a:latin typeface="Palatino" pitchFamily="2" charset="77"/>
                <a:ea typeface="Palatino" pitchFamily="2" charset="77"/>
                <a:cs typeface="Times New Roman" pitchFamily="18" charset="0"/>
                <a:sym typeface="Symbol" pitchFamily="18" charset="2"/>
              </a:rPr>
              <a:t></a:t>
            </a:r>
            <a:r>
              <a:rPr lang="es-ES" sz="1000" b="1" dirty="0">
                <a:latin typeface="Palatino" pitchFamily="2" charset="77"/>
                <a:ea typeface="Palatino" pitchFamily="2" charset="77"/>
                <a:cs typeface="Times New Roman" pitchFamily="18" charset="0"/>
              </a:rPr>
              <a:t> e IL-1</a:t>
            </a:r>
            <a:r>
              <a:rPr lang="es-ES" sz="1000" b="1" dirty="0">
                <a:latin typeface="Palatino" pitchFamily="2" charset="77"/>
                <a:ea typeface="Palatino" pitchFamily="2" charset="77"/>
                <a:cs typeface="Times New Roman" pitchFamily="18" charset="0"/>
                <a:sym typeface="Symbol" pitchFamily="18" charset="2"/>
              </a:rPr>
              <a:t></a:t>
            </a:r>
            <a:r>
              <a:rPr lang="es-ES" sz="10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Palatino" pitchFamily="2" charset="77"/>
                <a:ea typeface="Palatino" pitchFamily="2" charset="77"/>
              </a:rPr>
              <a:t> </a:t>
            </a:r>
            <a:endParaRPr lang="es-ES_tradnl" sz="1000" b="1" dirty="0">
              <a:effectLst>
                <a:outerShdw blurRad="38100" dist="38100" dir="2700000" algn="tl">
                  <a:srgbClr val="000000"/>
                </a:outerShdw>
              </a:effectLst>
              <a:latin typeface="Palatino" pitchFamily="2" charset="77"/>
              <a:ea typeface="Palatino" pitchFamily="2" charset="77"/>
            </a:endParaRPr>
          </a:p>
          <a:p>
            <a:pPr eaLnBrk="1" hangingPunct="1">
              <a:lnSpc>
                <a:spcPct val="170000"/>
              </a:lnSpc>
              <a:defRPr/>
            </a:pPr>
            <a:endParaRPr lang="es-ES" sz="1000" b="1" dirty="0">
              <a:effectLst>
                <a:outerShdw blurRad="38100" dist="38100" dir="2700000" algn="tl">
                  <a:srgbClr val="000000"/>
                </a:outerShdw>
              </a:effectLst>
              <a:latin typeface="Palatino" pitchFamily="2" charset="77"/>
              <a:ea typeface="Palatino" pitchFamily="2" charset="77"/>
            </a:endParaRPr>
          </a:p>
        </p:txBody>
      </p:sp>
      <p:cxnSp>
        <p:nvCxnSpPr>
          <p:cNvPr id="74766" name="AutoShape 17">
            <a:extLst>
              <a:ext uri="{FF2B5EF4-FFF2-40B4-BE49-F238E27FC236}">
                <a16:creationId xmlns:a16="http://schemas.microsoft.com/office/drawing/2014/main" id="{61F1E38C-77CC-6EEC-308E-D6F79E2CC812}"/>
              </a:ext>
            </a:extLst>
          </p:cNvPr>
          <p:cNvCxnSpPr>
            <a:cxnSpLocks noChangeShapeType="1"/>
            <a:stCxn id="1533958" idx="2"/>
          </p:cNvCxnSpPr>
          <p:nvPr/>
        </p:nvCxnSpPr>
        <p:spPr bwMode="auto">
          <a:xfrm flipH="1">
            <a:off x="7020272" y="2195117"/>
            <a:ext cx="568698" cy="2097979"/>
          </a:xfrm>
          <a:prstGeom prst="straightConnector1">
            <a:avLst/>
          </a:prstGeom>
          <a:noFill/>
          <a:ln w="158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2" name="Imagen 1">
            <a:extLst>
              <a:ext uri="{FF2B5EF4-FFF2-40B4-BE49-F238E27FC236}">
                <a16:creationId xmlns:a16="http://schemas.microsoft.com/office/drawing/2014/main" id="{7958766F-C739-C9F0-14BE-AA94DB78BAB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</p:spPr>
      </p:pic>
      <p:sp>
        <p:nvSpPr>
          <p:cNvPr id="10" name="3 CuadroTexto">
            <a:extLst>
              <a:ext uri="{FF2B5EF4-FFF2-40B4-BE49-F238E27FC236}">
                <a16:creationId xmlns:a16="http://schemas.microsoft.com/office/drawing/2014/main" id="{FBBB57EB-F3A4-AD2F-3C37-146005EB91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514" y="141742"/>
            <a:ext cx="5184638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400" b="1" dirty="0">
                <a:solidFill>
                  <a:srgbClr val="FF0100"/>
                </a:solidFill>
                <a:latin typeface="Palatino" pitchFamily="2" charset="77"/>
                <a:ea typeface="Palatino" pitchFamily="2" charset="77"/>
              </a:rPr>
              <a:t>14.</a:t>
            </a:r>
            <a:r>
              <a:rPr lang="es-ES" altLang="es-ES" sz="1400" b="1" dirty="0">
                <a:solidFill>
                  <a:schemeClr val="bg1"/>
                </a:solidFill>
                <a:latin typeface="Palatino" pitchFamily="2" charset="77"/>
                <a:ea typeface="Palatino" pitchFamily="2" charset="77"/>
              </a:rPr>
              <a:t> Síndrome diabético</a:t>
            </a:r>
          </a:p>
        </p:txBody>
      </p:sp>
    </p:spTree>
  </p:cSld>
  <p:clrMapOvr>
    <a:masterClrMapping/>
  </p:clrMapOvr>
  <p:transition spd="med">
    <p:pull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3" name="Text Box 3">
            <a:extLst>
              <a:ext uri="{FF2B5EF4-FFF2-40B4-BE49-F238E27FC236}">
                <a16:creationId xmlns:a16="http://schemas.microsoft.com/office/drawing/2014/main" id="{A4EED93E-2D9E-C2DD-87B1-B532464093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313" y="3305175"/>
            <a:ext cx="1841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31" tIns="45716" rIns="91431" bIns="45716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ES" sz="1800">
              <a:latin typeface="Arial" panose="020B0604020202020204" pitchFamily="34" charset="0"/>
            </a:endParaRPr>
          </a:p>
        </p:txBody>
      </p:sp>
      <p:pic>
        <p:nvPicPr>
          <p:cNvPr id="76805" name="Picture 5">
            <a:extLst>
              <a:ext uri="{FF2B5EF4-FFF2-40B4-BE49-F238E27FC236}">
                <a16:creationId xmlns:a16="http://schemas.microsoft.com/office/drawing/2014/main" id="{AE5A62DD-D9A7-3D89-929B-4F174870BF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27"/>
          <a:stretch>
            <a:fillRect/>
          </a:stretch>
        </p:blipFill>
        <p:spPr bwMode="auto">
          <a:xfrm>
            <a:off x="3315787" y="527572"/>
            <a:ext cx="5828212" cy="3745841"/>
          </a:xfrm>
          <a:prstGeom prst="rect">
            <a:avLst/>
          </a:prstGeom>
          <a:noFill/>
          <a:ln>
            <a:noFill/>
          </a:ln>
        </p:spPr>
      </p:pic>
      <p:sp>
        <p:nvSpPr>
          <p:cNvPr id="2206726" name="Text Box 6">
            <a:extLst>
              <a:ext uri="{FF2B5EF4-FFF2-40B4-BE49-F238E27FC236}">
                <a16:creationId xmlns:a16="http://schemas.microsoft.com/office/drawing/2014/main" id="{D5DAA008-4625-A7EC-9F3A-D1338B918B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8757" y="3573016"/>
            <a:ext cx="2592289" cy="1196473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91431" tIns="45716" rIns="91431" bIns="45716">
            <a:spAutoFit/>
          </a:bodyPr>
          <a:lstStyle>
            <a:lvl1pPr defTabSz="760413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760413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760413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760413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760413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7604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7604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7604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7604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30000"/>
              </a:lnSpc>
              <a:spcBef>
                <a:spcPct val="0"/>
              </a:spcBef>
              <a:buFontTx/>
              <a:buNone/>
            </a:pPr>
            <a:r>
              <a:rPr lang="es-ES_tradnl" altLang="es-ES" sz="1400" b="1" dirty="0">
                <a:latin typeface="Palatino" pitchFamily="2" charset="77"/>
                <a:ea typeface="Palatino" pitchFamily="2" charset="77"/>
              </a:rPr>
              <a:t>2.- </a:t>
            </a:r>
            <a:r>
              <a:rPr lang="es-ES_tradnl" altLang="es-ES" sz="1400" dirty="0">
                <a:latin typeface="Palatino" pitchFamily="2" charset="77"/>
                <a:ea typeface="Palatino" pitchFamily="2" charset="77"/>
              </a:rPr>
              <a:t>¿Tiene efecto dicho</a:t>
            </a:r>
            <a:endParaRPr lang="es-ES_tradnl" altLang="es-ES" sz="1400" dirty="0">
              <a:latin typeface="Palatino" pitchFamily="2" charset="77"/>
              <a:ea typeface="Palatino" pitchFamily="2" charset="77"/>
              <a:cs typeface="Times New Roman" panose="02020603050405020304" pitchFamily="18" charset="0"/>
            </a:endParaRPr>
          </a:p>
          <a:p>
            <a:pPr eaLnBrk="1" hangingPunct="1">
              <a:lnSpc>
                <a:spcPct val="130000"/>
              </a:lnSpc>
              <a:spcBef>
                <a:spcPct val="0"/>
              </a:spcBef>
              <a:buFontTx/>
              <a:buNone/>
            </a:pPr>
            <a:r>
              <a:rPr lang="es-ES_tradnl" altLang="es-ES" sz="1400" dirty="0" err="1">
                <a:latin typeface="Palatino" pitchFamily="2" charset="77"/>
                <a:ea typeface="Palatino" pitchFamily="2" charset="77"/>
                <a:cs typeface="Times New Roman" panose="02020603050405020304" pitchFamily="18" charset="0"/>
              </a:rPr>
              <a:t>Tto</a:t>
            </a:r>
            <a:r>
              <a:rPr lang="es-ES_tradnl" altLang="es-ES" sz="1400" dirty="0">
                <a:latin typeface="Palatino" pitchFamily="2" charset="77"/>
                <a:ea typeface="Palatino" pitchFamily="2" charset="77"/>
                <a:cs typeface="Times New Roman" panose="02020603050405020304" pitchFamily="18" charset="0"/>
              </a:rPr>
              <a:t>. Periodontal sobre el control metabólico de los individuos diabéticos?</a:t>
            </a:r>
            <a:endParaRPr lang="es-ES_tradnl" altLang="es-ES" sz="1400" dirty="0">
              <a:latin typeface="Palatino" pitchFamily="2" charset="77"/>
              <a:ea typeface="Palatino" pitchFamily="2" charset="77"/>
            </a:endParaRPr>
          </a:p>
        </p:txBody>
      </p:sp>
      <p:sp>
        <p:nvSpPr>
          <p:cNvPr id="2206727" name="Text Box 7">
            <a:extLst>
              <a:ext uri="{FF2B5EF4-FFF2-40B4-BE49-F238E27FC236}">
                <a16:creationId xmlns:a16="http://schemas.microsoft.com/office/drawing/2014/main" id="{AE7DBBF2-2ADE-D9C6-443F-8751752DE0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1707" y="1435392"/>
            <a:ext cx="2368085" cy="1756627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square" lIns="91431" tIns="45716" rIns="91431" bIns="45716">
            <a:spAutoFit/>
          </a:bodyPr>
          <a:lstStyle>
            <a:lvl1pPr defTabSz="760413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760413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760413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760413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760413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7604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7604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7604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7604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30000"/>
              </a:lnSpc>
              <a:spcBef>
                <a:spcPct val="0"/>
              </a:spcBef>
              <a:buFontTx/>
              <a:buNone/>
            </a:pPr>
            <a:r>
              <a:rPr lang="es-ES_tradnl" altLang="es-ES" sz="1400" b="1" dirty="0">
                <a:latin typeface="Palatino" pitchFamily="2" charset="77"/>
                <a:ea typeface="Palatino" pitchFamily="2" charset="77"/>
              </a:rPr>
              <a:t>1.- </a:t>
            </a:r>
            <a:r>
              <a:rPr lang="es-ES_tradnl" altLang="es-ES" sz="1400" dirty="0">
                <a:latin typeface="Palatino" pitchFamily="2" charset="77"/>
                <a:ea typeface="Palatino" pitchFamily="2" charset="77"/>
              </a:rPr>
              <a:t>¿Es e</a:t>
            </a:r>
            <a:r>
              <a:rPr lang="es-ES_tradnl" altLang="es-ES" sz="1400" dirty="0">
                <a:latin typeface="Palatino" pitchFamily="2" charset="77"/>
                <a:ea typeface="Palatino" pitchFamily="2" charset="77"/>
                <a:cs typeface="Times New Roman" panose="02020603050405020304" pitchFamily="18" charset="0"/>
              </a:rPr>
              <a:t>l </a:t>
            </a:r>
            <a:r>
              <a:rPr lang="es-ES_tradnl" altLang="es-ES" sz="1400" dirty="0" err="1">
                <a:latin typeface="Palatino" pitchFamily="2" charset="77"/>
                <a:ea typeface="Palatino" pitchFamily="2" charset="77"/>
                <a:cs typeface="Times New Roman" panose="02020603050405020304" pitchFamily="18" charset="0"/>
              </a:rPr>
              <a:t>Tto</a:t>
            </a:r>
            <a:r>
              <a:rPr lang="es-ES_tradnl" altLang="es-ES" sz="1400" dirty="0">
                <a:latin typeface="Palatino" pitchFamily="2" charset="77"/>
                <a:ea typeface="Palatino" pitchFamily="2" charset="77"/>
                <a:cs typeface="Times New Roman" panose="02020603050405020304" pitchFamily="18" charset="0"/>
              </a:rPr>
              <a:t>. periodontal no quirúrgico de la Periodontitis crónica igual de eficaz en  pacientes </a:t>
            </a:r>
          </a:p>
          <a:p>
            <a:pPr eaLnBrk="1" hangingPunct="1">
              <a:lnSpc>
                <a:spcPct val="130000"/>
              </a:lnSpc>
              <a:spcBef>
                <a:spcPct val="0"/>
              </a:spcBef>
              <a:buFontTx/>
              <a:buNone/>
            </a:pPr>
            <a:r>
              <a:rPr lang="es-ES_tradnl" altLang="es-ES" sz="1400" dirty="0">
                <a:latin typeface="Palatino" pitchFamily="2" charset="77"/>
                <a:ea typeface="Palatino" pitchFamily="2" charset="77"/>
                <a:cs typeface="Times New Roman" panose="02020603050405020304" pitchFamily="18" charset="0"/>
              </a:rPr>
              <a:t>diabéticos Tipo 2 que en individuos no diabéticos?</a:t>
            </a:r>
            <a:endParaRPr lang="es-ES_tradnl" altLang="es-ES" sz="1400" dirty="0">
              <a:latin typeface="Palatino" pitchFamily="2" charset="77"/>
              <a:ea typeface="Palatino" pitchFamily="2" charset="77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6BA3CD97-6B15-B11F-67E5-F210161AD03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</p:spPr>
      </p:pic>
      <p:sp>
        <p:nvSpPr>
          <p:cNvPr id="4" name="3 CuadroTexto">
            <a:extLst>
              <a:ext uri="{FF2B5EF4-FFF2-40B4-BE49-F238E27FC236}">
                <a16:creationId xmlns:a16="http://schemas.microsoft.com/office/drawing/2014/main" id="{B977B3D5-CDDF-6ECF-9F9F-63D47052D7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514" y="141742"/>
            <a:ext cx="5184638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400" b="1" dirty="0">
                <a:solidFill>
                  <a:srgbClr val="FF0100"/>
                </a:solidFill>
                <a:latin typeface="Palatino" pitchFamily="2" charset="77"/>
                <a:ea typeface="Palatino" pitchFamily="2" charset="77"/>
              </a:rPr>
              <a:t>15.</a:t>
            </a:r>
            <a:r>
              <a:rPr lang="es-ES" altLang="es-ES" sz="1400" b="1" dirty="0">
                <a:solidFill>
                  <a:schemeClr val="bg1"/>
                </a:solidFill>
                <a:latin typeface="Palatino" pitchFamily="2" charset="77"/>
                <a:ea typeface="Palatino" pitchFamily="2" charset="77"/>
              </a:rPr>
              <a:t> Hipótesis y objetivos</a:t>
            </a:r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D67BA62C-C038-2077-0F2F-22B3D7057D2A}"/>
              </a:ext>
            </a:extLst>
          </p:cNvPr>
          <p:cNvSpPr/>
          <p:nvPr/>
        </p:nvSpPr>
        <p:spPr>
          <a:xfrm flipH="1">
            <a:off x="3248493" y="1832073"/>
            <a:ext cx="134585" cy="1224410"/>
          </a:xfrm>
          <a:prstGeom prst="rect">
            <a:avLst/>
          </a:prstGeom>
          <a:solidFill>
            <a:srgbClr val="FF01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67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500"/>
                                        <p:tgtEl>
                                          <p:spTgt spid="22067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67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2" dur="500"/>
                                        <p:tgtEl>
                                          <p:spTgt spid="22067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06726" grpId="0"/>
      <p:bldP spid="220672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5">
            <a:extLst>
              <a:ext uri="{FF2B5EF4-FFF2-40B4-BE49-F238E27FC236}">
                <a16:creationId xmlns:a16="http://schemas.microsoft.com/office/drawing/2014/main" id="{2A7F3040-CBAF-2459-D42C-B91F55F1A2C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05748" y="2925440"/>
            <a:ext cx="575692" cy="1007120"/>
          </a:xfrm>
          <a:prstGeom prst="upDownArrow">
            <a:avLst>
              <a:gd name="adj1" fmla="val 50000"/>
              <a:gd name="adj2" fmla="val 33666"/>
            </a:avLst>
          </a:prstGeom>
          <a:solidFill>
            <a:srgbClr val="FF0000"/>
          </a:solidFill>
          <a:ln w="2857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s-E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643ECDB1-EA97-C5A8-3228-B8B54D882E9B}"/>
              </a:ext>
            </a:extLst>
          </p:cNvPr>
          <p:cNvSpPr txBox="1">
            <a:spLocks/>
          </p:cNvSpPr>
          <p:nvPr/>
        </p:nvSpPr>
        <p:spPr>
          <a:xfrm>
            <a:off x="1002835" y="2276872"/>
            <a:ext cx="6981518" cy="371301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90000"/>
              </a:lnSpc>
              <a:buFont typeface="Monotype Sorts" pitchFamily="2" charset="2"/>
              <a:buNone/>
            </a:pPr>
            <a:r>
              <a:rPr lang="es-ES" altLang="es-ES" sz="2000" b="1" dirty="0">
                <a:latin typeface="Palatino" pitchFamily="2" charset="77"/>
                <a:ea typeface="Palatino" pitchFamily="2" charset="77"/>
              </a:rPr>
              <a:t>BOCA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9751614C-0F5C-7EA9-1D8D-990201C814A4}"/>
              </a:ext>
            </a:extLst>
          </p:cNvPr>
          <p:cNvSpPr txBox="1"/>
          <p:nvPr/>
        </p:nvSpPr>
        <p:spPr>
          <a:xfrm>
            <a:off x="2147524" y="4278879"/>
            <a:ext cx="4572000" cy="3485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buFont typeface="Monotype Sorts" pitchFamily="2" charset="2"/>
              <a:buNone/>
            </a:pPr>
            <a:r>
              <a:rPr lang="es-ES" altLang="es-ES" sz="1800" b="1" dirty="0">
                <a:latin typeface="Palatino" pitchFamily="2" charset="77"/>
                <a:ea typeface="Palatino" pitchFamily="2" charset="77"/>
              </a:rPr>
              <a:t>SISTEMA GENERAL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52C3D34C-2B56-8E13-3779-1C80F1AB08E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B1FB40D6-92D9-C6CF-9EBD-678B588B81E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 flipH="1">
            <a:off x="7996581" y="-234852"/>
            <a:ext cx="1145382" cy="1079304"/>
          </a:xfrm>
          <a:prstGeom prst="rect">
            <a:avLst/>
          </a:prstGeom>
        </p:spPr>
      </p:pic>
      <p:sp>
        <p:nvSpPr>
          <p:cNvPr id="7" name="3 CuadroTexto">
            <a:extLst>
              <a:ext uri="{FF2B5EF4-FFF2-40B4-BE49-F238E27FC236}">
                <a16:creationId xmlns:a16="http://schemas.microsoft.com/office/drawing/2014/main" id="{E081B27C-588D-04EF-A74B-D420CDCD53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514" y="141742"/>
            <a:ext cx="5184638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400" b="1" dirty="0">
                <a:solidFill>
                  <a:srgbClr val="FF0100"/>
                </a:solidFill>
                <a:latin typeface="Palatino" pitchFamily="2" charset="77"/>
                <a:ea typeface="Palatino" pitchFamily="2" charset="77"/>
              </a:rPr>
              <a:t>00.</a:t>
            </a:r>
            <a:r>
              <a:rPr lang="es-ES" altLang="es-ES" sz="1400" b="1" dirty="0">
                <a:solidFill>
                  <a:schemeClr val="bg1"/>
                </a:solidFill>
                <a:latin typeface="Palatino" pitchFamily="2" charset="77"/>
                <a:ea typeface="Palatino" pitchFamily="2" charset="77"/>
              </a:rPr>
              <a:t> Relación Bidireccional</a:t>
            </a:r>
          </a:p>
        </p:txBody>
      </p:sp>
    </p:spTree>
  </p:cSld>
  <p:clrMapOvr>
    <a:masterClrMapping/>
  </p:clrMapOvr>
  <p:transition spd="slow">
    <p:circle/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>
            <a:extLst>
              <a:ext uri="{FF2B5EF4-FFF2-40B4-BE49-F238E27FC236}">
                <a16:creationId xmlns:a16="http://schemas.microsoft.com/office/drawing/2014/main" id="{06F25D51-580D-202E-D256-2FF39B6A27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-98425" y="115888"/>
            <a:ext cx="2520950" cy="436562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1" tIns="45716" rIns="91431" bIns="45716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es-ES_tradnl" altLang="es-ES" sz="2800">
                <a:solidFill>
                  <a:srgbClr val="FFFFFF"/>
                </a:solidFill>
                <a:latin typeface="Impact" panose="020B0806030902050204" pitchFamily="34" charset="0"/>
              </a:rPr>
              <a:t> </a:t>
            </a:r>
            <a:endParaRPr lang="es-ES" altLang="es-ES" sz="2800" b="1">
              <a:solidFill>
                <a:srgbClr val="FFFFFF"/>
              </a:solidFill>
              <a:latin typeface="Monotype Corsiva" panose="03010101010201010101" pitchFamily="66" charset="0"/>
            </a:endParaRPr>
          </a:p>
        </p:txBody>
      </p:sp>
      <p:sp>
        <p:nvSpPr>
          <p:cNvPr id="78851" name="Text Box 3">
            <a:extLst>
              <a:ext uri="{FF2B5EF4-FFF2-40B4-BE49-F238E27FC236}">
                <a16:creationId xmlns:a16="http://schemas.microsoft.com/office/drawing/2014/main" id="{F0FAF1C5-5862-77A5-5925-016180BFDA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313" y="3305175"/>
            <a:ext cx="1841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31" tIns="45716" rIns="91431" bIns="45716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ES" sz="1800">
              <a:latin typeface="Arial" panose="020B0604020202020204" pitchFamily="34" charset="0"/>
            </a:endParaRPr>
          </a:p>
        </p:txBody>
      </p:sp>
      <p:sp>
        <p:nvSpPr>
          <p:cNvPr id="2209796" name="Text Box 4">
            <a:extLst>
              <a:ext uri="{FF2B5EF4-FFF2-40B4-BE49-F238E27FC236}">
                <a16:creationId xmlns:a16="http://schemas.microsoft.com/office/drawing/2014/main" id="{8DDCB9CF-BD6D-BE20-DCF2-D2C63BE8F2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7240" y="2057183"/>
            <a:ext cx="2232248" cy="13797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91431" tIns="45716" rIns="91431" bIns="45716">
            <a:spAutoFit/>
          </a:bodyPr>
          <a:lstStyle>
            <a:lvl1pPr defTabSz="760413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760413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760413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760413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760413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7604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7604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7604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7604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SzPct val="125000"/>
              <a:buFontTx/>
              <a:buNone/>
            </a:pPr>
            <a:r>
              <a:rPr lang="es-ES_tradnl" altLang="es-ES" sz="1400" dirty="0">
                <a:latin typeface="Palatino" pitchFamily="2" charset="77"/>
                <a:ea typeface="Palatino" pitchFamily="2" charset="77"/>
              </a:rPr>
              <a:t>Estudio de intervención longitudinal prospectivo paralelo comparativo entre 2 poblaciones de individuos afectados de Periodontitis crónica</a:t>
            </a:r>
          </a:p>
        </p:txBody>
      </p:sp>
      <p:pic>
        <p:nvPicPr>
          <p:cNvPr id="78853" name="Picture 5" descr="5">
            <a:extLst>
              <a:ext uri="{FF2B5EF4-FFF2-40B4-BE49-F238E27FC236}">
                <a16:creationId xmlns:a16="http://schemas.microsoft.com/office/drawing/2014/main" id="{3555441F-6A89-7EF7-4CD1-D664B9DF23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lum brigh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1776" y="552450"/>
            <a:ext cx="5979666" cy="4100686"/>
          </a:xfrm>
          <a:prstGeom prst="rect">
            <a:avLst/>
          </a:prstGeom>
          <a:noFill/>
          <a:ln w="317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09798" name="Rectangle 6">
            <a:extLst>
              <a:ext uri="{FF2B5EF4-FFF2-40B4-BE49-F238E27FC236}">
                <a16:creationId xmlns:a16="http://schemas.microsoft.com/office/drawing/2014/main" id="{50E6619C-CA52-0806-9FB8-5BF0C3E15CD0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319088" y="5322888"/>
            <a:ext cx="4178300" cy="7848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1" tIns="45716" rIns="91431" bIns="45716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SzPct val="125000"/>
              <a:buFont typeface="Symbol" pitchFamily="2" charset="2"/>
              <a:buNone/>
            </a:pPr>
            <a:r>
              <a:rPr lang="es-ES_tradnl" altLang="es-ES" sz="1800" b="1" dirty="0">
                <a:latin typeface="Palatino" pitchFamily="2" charset="77"/>
                <a:ea typeface="Palatino" pitchFamily="2" charset="77"/>
              </a:rPr>
              <a:t>Grupo “EXPERIMENTAL”</a:t>
            </a:r>
          </a:p>
          <a:p>
            <a:pPr algn="ctr" eaLnBrk="1" hangingPunct="1">
              <a:spcBef>
                <a:spcPct val="50000"/>
              </a:spcBef>
              <a:buSzPct val="125000"/>
              <a:buFont typeface="Symbol" pitchFamily="2" charset="2"/>
              <a:buNone/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10  Pacientes diabéticos Tipo 2 </a:t>
            </a:r>
          </a:p>
        </p:txBody>
      </p:sp>
      <p:sp>
        <p:nvSpPr>
          <p:cNvPr id="2209799" name="Rectangle 7">
            <a:extLst>
              <a:ext uri="{FF2B5EF4-FFF2-40B4-BE49-F238E27FC236}">
                <a16:creationId xmlns:a16="http://schemas.microsoft.com/office/drawing/2014/main" id="{4D092B4C-C9E2-1458-CE84-5921EA2898EA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4572000" y="5322888"/>
            <a:ext cx="4102100" cy="7848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1" tIns="45716" rIns="91431" bIns="45716">
            <a:spAutoFit/>
          </a:bodyPr>
          <a:lstStyle/>
          <a:p>
            <a:pPr algn="ctr" eaLnBrk="1" hangingPunct="1">
              <a:spcBef>
                <a:spcPct val="50000"/>
              </a:spcBef>
              <a:buSzPct val="125000"/>
              <a:buFont typeface="Symbol" pitchFamily="18" charset="2"/>
              <a:buNone/>
              <a:defRPr/>
            </a:pPr>
            <a:r>
              <a:rPr lang="es-ES_tradnl" b="1" dirty="0">
                <a:latin typeface="Palatino" pitchFamily="2" charset="77"/>
                <a:ea typeface="Palatino" pitchFamily="2" charset="77"/>
              </a:rPr>
              <a:t>Grupo “CONTROL”</a:t>
            </a:r>
          </a:p>
          <a:p>
            <a:pPr algn="ctr" eaLnBrk="1" hangingPunct="1">
              <a:spcBef>
                <a:spcPct val="50000"/>
              </a:spcBef>
              <a:buSzPct val="125000"/>
              <a:buFont typeface="Symbol" pitchFamily="18" charset="2"/>
              <a:buNone/>
              <a:defRPr/>
            </a:pPr>
            <a:r>
              <a:rPr lang="es-ES_tradnl" dirty="0">
                <a:latin typeface="Palatino" pitchFamily="2" charset="77"/>
                <a:ea typeface="Palatino" pitchFamily="2" charset="77"/>
              </a:rPr>
              <a:t>10  Pacientes NO diabéticos </a:t>
            </a:r>
          </a:p>
        </p:txBody>
      </p:sp>
      <p:sp>
        <p:nvSpPr>
          <p:cNvPr id="78856" name="Rectangle 8">
            <a:extLst>
              <a:ext uri="{FF2B5EF4-FFF2-40B4-BE49-F238E27FC236}">
                <a16:creationId xmlns:a16="http://schemas.microsoft.com/office/drawing/2014/main" id="{29988C01-4F9C-8C7F-2BD3-B0AAB761F3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388" y="5446713"/>
            <a:ext cx="8569325" cy="1295400"/>
          </a:xfrm>
          <a:prstGeom prst="rect">
            <a:avLst/>
          </a:prstGeom>
          <a:noFill/>
          <a:ln>
            <a:noFill/>
          </a:ln>
          <a:effectLst>
            <a:outerShdw dist="35921" dir="18900000" algn="ctr" rotWithShape="0">
              <a:schemeClr val="bg2">
                <a:alpha val="5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1" tIns="45716" rIns="91431" bIns="45716"/>
          <a:lstStyle>
            <a:lvl1pPr marL="608013" indent="-608013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lnSpc>
                <a:spcPct val="120000"/>
              </a:lnSpc>
              <a:spcBef>
                <a:spcPct val="0"/>
              </a:spcBef>
              <a:buClr>
                <a:srgbClr val="FFFF00"/>
              </a:buClr>
              <a:buFontTx/>
              <a:buChar char="•"/>
            </a:pPr>
            <a:endParaRPr lang="es-ES" altLang="es-ES" sz="2400">
              <a:latin typeface="Arial Narrow" panose="020B0604020202020204" pitchFamily="34" charset="0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CEEB38EB-8DE7-CCE8-51C1-21394ED116B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</p:spPr>
      </p:pic>
      <p:sp>
        <p:nvSpPr>
          <p:cNvPr id="5" name="Rectángulo 4">
            <a:extLst>
              <a:ext uri="{FF2B5EF4-FFF2-40B4-BE49-F238E27FC236}">
                <a16:creationId xmlns:a16="http://schemas.microsoft.com/office/drawing/2014/main" id="{09D527F0-2851-2FAD-93B8-72D904361F7A}"/>
              </a:ext>
            </a:extLst>
          </p:cNvPr>
          <p:cNvSpPr/>
          <p:nvPr/>
        </p:nvSpPr>
        <p:spPr>
          <a:xfrm flipH="1">
            <a:off x="3107828" y="2080765"/>
            <a:ext cx="134585" cy="1224410"/>
          </a:xfrm>
          <a:prstGeom prst="rect">
            <a:avLst/>
          </a:prstGeom>
          <a:solidFill>
            <a:srgbClr val="FF01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97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2097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2097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5" presetClass="entr" presetSubtype="10" fill="hold" nodeType="after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97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22097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" presetClass="entr" presetSubtype="10" fill="hold" nodeType="with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97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22097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09796" grpId="0" autoUpdateAnimBg="0"/>
      <p:bldP spid="2209798" grpId="0"/>
      <p:bldP spid="2209799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898" name="Imagen 6">
            <a:extLst>
              <a:ext uri="{FF2B5EF4-FFF2-40B4-BE49-F238E27FC236}">
                <a16:creationId xmlns:a16="http://schemas.microsoft.com/office/drawing/2014/main" id="{7191A6D9-059E-614C-D4B8-37C2F58B08C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877491"/>
            <a:ext cx="4750079" cy="53793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317546A-2029-D83C-F43C-70F3BEB3CF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5536" y="1500641"/>
            <a:ext cx="3813555" cy="4133056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Clr>
                <a:srgbClr val="FF0000"/>
              </a:buClr>
              <a:defRPr/>
            </a:pPr>
            <a:r>
              <a:rPr lang="es-ES_tradnl" sz="1400" dirty="0">
                <a:latin typeface="Palatino" pitchFamily="2" charset="77"/>
                <a:ea typeface="Palatino" pitchFamily="2" charset="77"/>
              </a:rPr>
              <a:t>La asociación entre estas dos enfermedades es bidireccional. </a:t>
            </a:r>
          </a:p>
          <a:p>
            <a:pPr eaLnBrk="1" fontAlgn="auto" hangingPunct="1">
              <a:spcAft>
                <a:spcPts val="0"/>
              </a:spcAft>
              <a:buClr>
                <a:srgbClr val="FF0000"/>
              </a:buClr>
              <a:defRPr/>
            </a:pPr>
            <a:r>
              <a:rPr lang="es-ES_tradnl" sz="1400" dirty="0">
                <a:latin typeface="Palatino" pitchFamily="2" charset="77"/>
                <a:ea typeface="Palatino" pitchFamily="2" charset="77"/>
              </a:rPr>
              <a:t>Los mecanismos son complejos.</a:t>
            </a:r>
          </a:p>
          <a:p>
            <a:pPr eaLnBrk="1" fontAlgn="auto" hangingPunct="1">
              <a:spcAft>
                <a:spcPts val="0"/>
              </a:spcAft>
              <a:buClr>
                <a:srgbClr val="FF0000"/>
              </a:buClr>
              <a:defRPr/>
            </a:pPr>
            <a:r>
              <a:rPr lang="es-ES_tradnl" sz="1400" dirty="0">
                <a:latin typeface="Palatino" pitchFamily="2" charset="77"/>
                <a:ea typeface="Palatino" pitchFamily="2" charset="77"/>
              </a:rPr>
              <a:t>La activación </a:t>
            </a:r>
            <a:r>
              <a:rPr lang="it-IT" sz="1400" dirty="0">
                <a:latin typeface="Palatino" pitchFamily="2" charset="77"/>
                <a:ea typeface="Palatino" pitchFamily="2" charset="77"/>
              </a:rPr>
              <a:t>del sistema </a:t>
            </a:r>
            <a:r>
              <a:rPr lang="it-IT" sz="1400" dirty="0" err="1">
                <a:latin typeface="Palatino" pitchFamily="2" charset="77"/>
                <a:ea typeface="Palatino" pitchFamily="2" charset="77"/>
              </a:rPr>
              <a:t>inmune</a:t>
            </a:r>
            <a:r>
              <a:rPr lang="it-IT" sz="1400" dirty="0">
                <a:latin typeface="Palatino" pitchFamily="2" charset="77"/>
                <a:ea typeface="Palatino" pitchFamily="2" charset="77"/>
              </a:rPr>
              <a:t> </a:t>
            </a:r>
            <a:r>
              <a:rPr lang="it-IT" sz="1400" dirty="0" err="1">
                <a:latin typeface="Palatino" pitchFamily="2" charset="77"/>
                <a:ea typeface="Palatino" pitchFamily="2" charset="77"/>
              </a:rPr>
              <a:t>participa</a:t>
            </a:r>
            <a:r>
              <a:rPr lang="it-IT" sz="1400" dirty="0">
                <a:latin typeface="Palatino" pitchFamily="2" charset="77"/>
                <a:ea typeface="Palatino" pitchFamily="2" charset="77"/>
              </a:rPr>
              <a:t> </a:t>
            </a:r>
            <a:r>
              <a:rPr lang="it-IT" sz="1400" dirty="0" err="1">
                <a:latin typeface="Palatino" pitchFamily="2" charset="77"/>
                <a:ea typeface="Palatino" pitchFamily="2" charset="77"/>
              </a:rPr>
              <a:t>activamente</a:t>
            </a:r>
            <a:r>
              <a:rPr lang="it-IT" sz="1400" dirty="0">
                <a:latin typeface="Palatino" pitchFamily="2" charset="77"/>
                <a:ea typeface="Palatino" pitchFamily="2" charset="77"/>
              </a:rPr>
              <a:t> en </a:t>
            </a:r>
            <a:r>
              <a:rPr lang="es-ES_tradnl" sz="1400" dirty="0">
                <a:latin typeface="Palatino" pitchFamily="2" charset="77"/>
                <a:ea typeface="Palatino" pitchFamily="2" charset="77"/>
              </a:rPr>
              <a:t>la patogénesis de la DM y sus complicaciones, y también en la patogénesis de las enfermedades periodontales. </a:t>
            </a:r>
          </a:p>
          <a:p>
            <a:pPr eaLnBrk="1" fontAlgn="auto" hangingPunct="1">
              <a:spcAft>
                <a:spcPts val="0"/>
              </a:spcAft>
              <a:buClr>
                <a:srgbClr val="FF0000"/>
              </a:buClr>
              <a:defRPr/>
            </a:pPr>
            <a:r>
              <a:rPr lang="es-ES_tradnl" sz="1400" dirty="0">
                <a:latin typeface="Palatino" pitchFamily="2" charset="77"/>
                <a:ea typeface="Palatino" pitchFamily="2" charset="77"/>
              </a:rPr>
              <a:t>Esta activación está principalmente relacionada con la vía de las citoquinas, que también juegan un papel central en la respuesta del huésped frente al </a:t>
            </a:r>
            <a:r>
              <a:rPr lang="es-ES_tradnl" sz="1400" dirty="0" err="1">
                <a:latin typeface="Palatino" pitchFamily="2" charset="77"/>
                <a:ea typeface="Palatino" pitchFamily="2" charset="77"/>
              </a:rPr>
              <a:t>biofilm</a:t>
            </a:r>
            <a:r>
              <a:rPr lang="es-ES_tradnl" sz="1400" dirty="0">
                <a:latin typeface="Palatino" pitchFamily="2" charset="77"/>
                <a:ea typeface="Palatino" pitchFamily="2" charset="77"/>
              </a:rPr>
              <a:t> </a:t>
            </a:r>
            <a:r>
              <a:rPr lang="it-IT" sz="1400" dirty="0" err="1">
                <a:latin typeface="Palatino" pitchFamily="2" charset="77"/>
                <a:ea typeface="Palatino" pitchFamily="2" charset="77"/>
              </a:rPr>
              <a:t>bacteriano</a:t>
            </a:r>
            <a:r>
              <a:rPr lang="it-IT" sz="1400" dirty="0">
                <a:latin typeface="Palatino" pitchFamily="2" charset="77"/>
                <a:ea typeface="Palatino" pitchFamily="2" charset="77"/>
              </a:rPr>
              <a:t> </a:t>
            </a:r>
            <a:r>
              <a:rPr lang="it-IT" sz="1400" dirty="0" err="1">
                <a:latin typeface="Palatino" pitchFamily="2" charset="77"/>
                <a:ea typeface="Palatino" pitchFamily="2" charset="77"/>
              </a:rPr>
              <a:t>periodontal</a:t>
            </a:r>
            <a:r>
              <a:rPr lang="it-IT" sz="1400" dirty="0">
                <a:latin typeface="Palatino" pitchFamily="2" charset="77"/>
                <a:ea typeface="Palatino" pitchFamily="2" charset="77"/>
              </a:rPr>
              <a:t>.</a:t>
            </a:r>
            <a:endParaRPr lang="es-ES" sz="1400" dirty="0">
              <a:latin typeface="Palatino" pitchFamily="2" charset="77"/>
              <a:ea typeface="Palatino" pitchFamily="2" charset="77"/>
            </a:endParaRPr>
          </a:p>
          <a:p>
            <a:pPr eaLnBrk="1" fontAlgn="auto" hangingPunct="1">
              <a:spcAft>
                <a:spcPts val="0"/>
              </a:spcAft>
              <a:buClr>
                <a:srgbClr val="FF0000"/>
              </a:buClr>
              <a:defRPr/>
            </a:pPr>
            <a:endParaRPr lang="es-ES" sz="1400" dirty="0">
              <a:latin typeface="Palatino" pitchFamily="2" charset="77"/>
              <a:ea typeface="Palatino" pitchFamily="2" charset="77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8B525F77-AEB4-5A4E-4D60-5064E0C176F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</p:spPr>
      </p:pic>
      <p:sp>
        <p:nvSpPr>
          <p:cNvPr id="5" name="3 CuadroTexto">
            <a:extLst>
              <a:ext uri="{FF2B5EF4-FFF2-40B4-BE49-F238E27FC236}">
                <a16:creationId xmlns:a16="http://schemas.microsoft.com/office/drawing/2014/main" id="{A1256B24-B0A1-510C-9177-1C2641F363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514" y="141742"/>
            <a:ext cx="5184638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400" b="1" dirty="0">
                <a:solidFill>
                  <a:srgbClr val="FF0100"/>
                </a:solidFill>
                <a:latin typeface="Palatino" pitchFamily="2" charset="77"/>
                <a:ea typeface="Palatino" pitchFamily="2" charset="77"/>
              </a:rPr>
              <a:t>16.</a:t>
            </a:r>
            <a:r>
              <a:rPr lang="es-ES" altLang="es-ES" sz="1400" b="1" dirty="0">
                <a:solidFill>
                  <a:schemeClr val="bg1"/>
                </a:solidFill>
                <a:latin typeface="Palatino" pitchFamily="2" charset="77"/>
                <a:ea typeface="Palatino" pitchFamily="2" charset="77"/>
              </a:rPr>
              <a:t> Plausibilidad Biológica</a:t>
            </a:r>
          </a:p>
        </p:txBody>
      </p:sp>
    </p:spTree>
  </p:cSld>
  <p:clrMapOvr>
    <a:masterClrMapping/>
  </p:clrMapOvr>
  <p:transition spd="slow">
    <p:circle/>
  </p:transition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8" name="CuadroTexto 4">
            <a:extLst>
              <a:ext uri="{FF2B5EF4-FFF2-40B4-BE49-F238E27FC236}">
                <a16:creationId xmlns:a16="http://schemas.microsoft.com/office/drawing/2014/main" id="{4887F693-DCBC-39E0-49BC-138947245F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400" y="6587225"/>
            <a:ext cx="8229600" cy="214383"/>
          </a:xfrm>
          <a:prstGeom prst="rect">
            <a:avLst/>
          </a:prstGeom>
          <a:noFill/>
          <a:ln w="9525">
            <a:noFill/>
            <a:prstDash val="dot"/>
            <a:miter lim="800000"/>
            <a:headEnd/>
            <a:tailEnd/>
          </a:ln>
        </p:spPr>
        <p:txBody>
          <a:bodyPr lIns="90422" tIns="45195" rIns="90422" bIns="45195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s-ES" sz="800" dirty="0" err="1">
                <a:latin typeface="Palatino" pitchFamily="2" charset="77"/>
                <a:ea typeface="Palatino" pitchFamily="2" charset="77"/>
              </a:rPr>
              <a:t>Preshaw</a:t>
            </a:r>
            <a:r>
              <a:rPr lang="en-US" altLang="es-ES" sz="800" dirty="0">
                <a:latin typeface="Palatino" pitchFamily="2" charset="77"/>
                <a:ea typeface="Palatino" pitchFamily="2" charset="77"/>
              </a:rPr>
              <a:t> PM, Alba AL, Herrera D, Jepsen S, Konstantinidis A, </a:t>
            </a:r>
            <a:r>
              <a:rPr lang="en-US" altLang="es-ES" sz="800" dirty="0" err="1">
                <a:latin typeface="Palatino" pitchFamily="2" charset="77"/>
                <a:ea typeface="Palatino" pitchFamily="2" charset="77"/>
              </a:rPr>
              <a:t>Makrilakis</a:t>
            </a:r>
            <a:r>
              <a:rPr lang="en-US" altLang="es-ES" sz="800" dirty="0">
                <a:latin typeface="Palatino" pitchFamily="2" charset="77"/>
                <a:ea typeface="Palatino" pitchFamily="2" charset="77"/>
              </a:rPr>
              <a:t> K, et al. Periodontitis and diabetes: a two-way relationship. </a:t>
            </a:r>
            <a:r>
              <a:rPr lang="en-US" altLang="es-ES" sz="800" dirty="0" err="1">
                <a:latin typeface="Palatino" pitchFamily="2" charset="77"/>
                <a:ea typeface="Palatino" pitchFamily="2" charset="77"/>
              </a:rPr>
              <a:t>Diabetologia</a:t>
            </a:r>
            <a:r>
              <a:rPr lang="en-US" altLang="es-ES" sz="800" dirty="0">
                <a:latin typeface="Palatino" pitchFamily="2" charset="77"/>
                <a:ea typeface="Palatino" pitchFamily="2" charset="77"/>
              </a:rPr>
              <a:t>. 2012 Jan;55(1):21–31. </a:t>
            </a:r>
            <a:endParaRPr lang="es-ES" altLang="es-ES" sz="800" dirty="0">
              <a:latin typeface="Palatino" pitchFamily="2" charset="77"/>
              <a:ea typeface="Palatino" pitchFamily="2" charset="77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658A70BD-7B74-EB55-0DDF-CB03905E2B2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</p:spPr>
      </p:pic>
      <p:sp>
        <p:nvSpPr>
          <p:cNvPr id="6" name="3 CuadroTexto">
            <a:extLst>
              <a:ext uri="{FF2B5EF4-FFF2-40B4-BE49-F238E27FC236}">
                <a16:creationId xmlns:a16="http://schemas.microsoft.com/office/drawing/2014/main" id="{B370AA0F-7566-08B6-3603-72EC834B5F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514" y="141742"/>
            <a:ext cx="5184638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400" b="1" dirty="0">
                <a:solidFill>
                  <a:srgbClr val="FF0100"/>
                </a:solidFill>
                <a:latin typeface="Palatino" pitchFamily="2" charset="77"/>
                <a:ea typeface="Palatino" pitchFamily="2" charset="77"/>
              </a:rPr>
              <a:t>16.</a:t>
            </a:r>
            <a:r>
              <a:rPr lang="es-ES" altLang="es-ES" sz="1400" b="1" dirty="0">
                <a:solidFill>
                  <a:schemeClr val="bg1"/>
                </a:solidFill>
                <a:latin typeface="Palatino" pitchFamily="2" charset="77"/>
                <a:ea typeface="Palatino" pitchFamily="2" charset="77"/>
              </a:rPr>
              <a:t> Plausibilidad Biológica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1BDE7363-C2D1-4E6A-5388-BAB963FDF3D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227832"/>
            <a:ext cx="8532579" cy="4746704"/>
          </a:xfrm>
          <a:prstGeom prst="rect">
            <a:avLst/>
          </a:prstGeom>
        </p:spPr>
      </p:pic>
    </p:spTree>
  </p:cSld>
  <p:clrMapOvr>
    <a:masterClrMapping/>
  </p:clrMapOvr>
  <p:transition spd="slow">
    <p:circle/>
  </p:transition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994" name="Imagen 8">
            <a:extLst>
              <a:ext uri="{FF2B5EF4-FFF2-40B4-BE49-F238E27FC236}">
                <a16:creationId xmlns:a16="http://schemas.microsoft.com/office/drawing/2014/main" id="{4D117521-9039-D595-9853-E953DFAFDA5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3981" y="877491"/>
            <a:ext cx="3916985" cy="44358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4996" name="Título 1">
            <a:extLst>
              <a:ext uri="{FF2B5EF4-FFF2-40B4-BE49-F238E27FC236}">
                <a16:creationId xmlns:a16="http://schemas.microsoft.com/office/drawing/2014/main" id="{6643ED6B-EFF6-5B16-9EFE-29A4ACB011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3178" y="845778"/>
            <a:ext cx="3600400" cy="1149350"/>
          </a:xfrm>
        </p:spPr>
        <p:txBody>
          <a:bodyPr/>
          <a:lstStyle/>
          <a:p>
            <a:pPr algn="l" eaLnBrk="1" hangingPunct="1"/>
            <a:r>
              <a:rPr lang="es-ES" altLang="es-ES" sz="1400" b="1" dirty="0">
                <a:solidFill>
                  <a:srgbClr val="FF0000"/>
                </a:solidFill>
                <a:latin typeface="Palatino" pitchFamily="2" charset="77"/>
                <a:ea typeface="Palatino" pitchFamily="2" charset="77"/>
              </a:rPr>
              <a:t>¿AFECTAN LAS ENFERMEDADES PERIODONTALES A LA DIABETES?</a:t>
            </a:r>
            <a:endParaRPr lang="es-ES" altLang="es-ES" sz="1400" dirty="0">
              <a:solidFill>
                <a:srgbClr val="FF0000"/>
              </a:solidFill>
              <a:latin typeface="Palatino" pitchFamily="2" charset="77"/>
              <a:ea typeface="Palatino" pitchFamily="2" charset="77"/>
            </a:endParaRPr>
          </a:p>
        </p:txBody>
      </p:sp>
      <p:sp>
        <p:nvSpPr>
          <p:cNvPr id="84997" name="Marcador de contenido 2">
            <a:extLst>
              <a:ext uri="{FF2B5EF4-FFF2-40B4-BE49-F238E27FC236}">
                <a16:creationId xmlns:a16="http://schemas.microsoft.com/office/drawing/2014/main" id="{AF6CCA74-81CD-746C-0DAB-9EF39140BA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78" y="1941209"/>
            <a:ext cx="3916985" cy="3372180"/>
          </a:xfrm>
        </p:spPr>
        <p:txBody>
          <a:bodyPr/>
          <a:lstStyle/>
          <a:p>
            <a:pPr eaLnBrk="1" hangingPunct="1">
              <a:buClr>
                <a:srgbClr val="FF0000"/>
              </a:buClr>
            </a:pPr>
            <a:r>
              <a:rPr lang="es-ES_tradnl" altLang="es-ES" sz="1400" dirty="0">
                <a:solidFill>
                  <a:srgbClr val="404040"/>
                </a:solidFill>
                <a:latin typeface="Palatino" pitchFamily="2" charset="77"/>
                <a:ea typeface="Palatino" pitchFamily="2" charset="77"/>
              </a:rPr>
              <a:t>Las </a:t>
            </a:r>
            <a:r>
              <a:rPr lang="es-ES_tradnl" altLang="es-ES" sz="1400" b="1" dirty="0">
                <a:solidFill>
                  <a:srgbClr val="404040"/>
                </a:solidFill>
                <a:latin typeface="Palatino" pitchFamily="2" charset="77"/>
                <a:ea typeface="Palatino" pitchFamily="2" charset="77"/>
              </a:rPr>
              <a:t>enfermedades periodontales </a:t>
            </a:r>
            <a:r>
              <a:rPr lang="es-ES_tradnl" altLang="es-ES" sz="1400" dirty="0">
                <a:solidFill>
                  <a:srgbClr val="404040"/>
                </a:solidFill>
                <a:latin typeface="Palatino" pitchFamily="2" charset="77"/>
                <a:ea typeface="Palatino" pitchFamily="2" charset="77"/>
              </a:rPr>
              <a:t>se </a:t>
            </a:r>
            <a:r>
              <a:rPr lang="es-ES_tradnl" altLang="es-ES" sz="1400" b="1" dirty="0">
                <a:solidFill>
                  <a:srgbClr val="404040"/>
                </a:solidFill>
                <a:latin typeface="Palatino" pitchFamily="2" charset="77"/>
                <a:ea typeface="Palatino" pitchFamily="2" charset="77"/>
              </a:rPr>
              <a:t>asocian</a:t>
            </a:r>
            <a:r>
              <a:rPr lang="es-ES_tradnl" altLang="es-ES" sz="1400" dirty="0">
                <a:solidFill>
                  <a:srgbClr val="404040"/>
                </a:solidFill>
                <a:latin typeface="Palatino" pitchFamily="2" charset="77"/>
                <a:ea typeface="Palatino" pitchFamily="2" charset="77"/>
              </a:rPr>
              <a:t> a un </a:t>
            </a:r>
            <a:r>
              <a:rPr lang="es-ES_tradnl" altLang="es-ES" sz="1400" b="1" dirty="0">
                <a:solidFill>
                  <a:srgbClr val="404040"/>
                </a:solidFill>
                <a:latin typeface="Palatino" pitchFamily="2" charset="77"/>
                <a:ea typeface="Palatino" pitchFamily="2" charset="77"/>
              </a:rPr>
              <a:t>peor control de la glucemia</a:t>
            </a:r>
            <a:r>
              <a:rPr lang="es-ES_tradnl" altLang="es-ES" sz="1400" dirty="0">
                <a:solidFill>
                  <a:srgbClr val="404040"/>
                </a:solidFill>
                <a:latin typeface="Palatino" pitchFamily="2" charset="77"/>
                <a:ea typeface="Palatino" pitchFamily="2" charset="77"/>
              </a:rPr>
              <a:t> en diabéticos. </a:t>
            </a:r>
          </a:p>
          <a:p>
            <a:pPr eaLnBrk="1" hangingPunct="1">
              <a:buClr>
                <a:srgbClr val="FF0000"/>
              </a:buClr>
            </a:pPr>
            <a:r>
              <a:rPr lang="es-ES_tradnl" altLang="es-ES" sz="1400" dirty="0">
                <a:solidFill>
                  <a:srgbClr val="404040"/>
                </a:solidFill>
                <a:latin typeface="Palatino" pitchFamily="2" charset="77"/>
                <a:ea typeface="Palatino" pitchFamily="2" charset="77"/>
              </a:rPr>
              <a:t>Las enfermedades periodontales también pueden influir en la diabetes</a:t>
            </a:r>
            <a:r>
              <a:rPr lang="es-ES_tradnl" altLang="es-ES" sz="1400" b="1" dirty="0">
                <a:solidFill>
                  <a:srgbClr val="404040"/>
                </a:solidFill>
                <a:latin typeface="Palatino" pitchFamily="2" charset="77"/>
                <a:ea typeface="Palatino" pitchFamily="2" charset="77"/>
              </a:rPr>
              <a:t>(Taylor y col. 1996)</a:t>
            </a:r>
            <a:r>
              <a:rPr lang="es-ES_tradnl" altLang="es-ES" sz="1400" dirty="0">
                <a:solidFill>
                  <a:srgbClr val="404040"/>
                </a:solidFill>
                <a:latin typeface="Palatino" pitchFamily="2" charset="77"/>
                <a:ea typeface="Palatino" pitchFamily="2" charset="77"/>
              </a:rPr>
              <a:t>. </a:t>
            </a:r>
          </a:p>
          <a:p>
            <a:pPr eaLnBrk="1" hangingPunct="1">
              <a:buClr>
                <a:srgbClr val="FF0000"/>
              </a:buClr>
            </a:pPr>
            <a:r>
              <a:rPr lang="es-ES_tradnl" altLang="es-ES" sz="1400" dirty="0">
                <a:solidFill>
                  <a:srgbClr val="404040"/>
                </a:solidFill>
                <a:latin typeface="Palatino" pitchFamily="2" charset="77"/>
                <a:ea typeface="Palatino" pitchFamily="2" charset="77"/>
              </a:rPr>
              <a:t>La diabetes es </a:t>
            </a:r>
            <a:r>
              <a:rPr lang="es-ES_tradnl" altLang="es-ES" sz="1400" b="1" dirty="0">
                <a:solidFill>
                  <a:srgbClr val="404040"/>
                </a:solidFill>
                <a:latin typeface="Palatino" pitchFamily="2" charset="77"/>
                <a:ea typeface="Palatino" pitchFamily="2" charset="77"/>
              </a:rPr>
              <a:t>más frecuente </a:t>
            </a:r>
            <a:r>
              <a:rPr lang="es-ES_tradnl" altLang="es-ES" sz="1400" dirty="0">
                <a:solidFill>
                  <a:srgbClr val="404040"/>
                </a:solidFill>
                <a:latin typeface="Palatino" pitchFamily="2" charset="77"/>
                <a:ea typeface="Palatino" pitchFamily="2" charset="77"/>
              </a:rPr>
              <a:t>en individuos con enfermedades periodontales. </a:t>
            </a:r>
          </a:p>
          <a:p>
            <a:pPr eaLnBrk="1" hangingPunct="1">
              <a:buClr>
                <a:srgbClr val="FF0000"/>
              </a:buClr>
            </a:pPr>
            <a:r>
              <a:rPr lang="es-ES_tradnl" altLang="es-ES" sz="1400" dirty="0">
                <a:solidFill>
                  <a:srgbClr val="404040"/>
                </a:solidFill>
                <a:latin typeface="Palatino" pitchFamily="2" charset="77"/>
                <a:ea typeface="Palatino" pitchFamily="2" charset="77"/>
              </a:rPr>
              <a:t>Se ha observado que los </a:t>
            </a:r>
            <a:r>
              <a:rPr lang="es-ES_tradnl" altLang="es-ES" sz="1400" b="1" dirty="0">
                <a:solidFill>
                  <a:srgbClr val="404040"/>
                </a:solidFill>
                <a:latin typeface="Palatino" pitchFamily="2" charset="77"/>
                <a:ea typeface="Palatino" pitchFamily="2" charset="77"/>
              </a:rPr>
              <a:t>pacientes con enfermedades periodontales </a:t>
            </a:r>
            <a:r>
              <a:rPr lang="es-ES_tradnl" altLang="es-ES" sz="1400" dirty="0">
                <a:solidFill>
                  <a:srgbClr val="404040"/>
                </a:solidFill>
                <a:latin typeface="Palatino" pitchFamily="2" charset="77"/>
                <a:ea typeface="Palatino" pitchFamily="2" charset="77"/>
              </a:rPr>
              <a:t>podrían tener </a:t>
            </a:r>
            <a:r>
              <a:rPr lang="es-ES_tradnl" altLang="es-ES" sz="1400" b="1" dirty="0">
                <a:solidFill>
                  <a:srgbClr val="404040"/>
                </a:solidFill>
                <a:latin typeface="Palatino" pitchFamily="2" charset="77"/>
                <a:ea typeface="Palatino" pitchFamily="2" charset="77"/>
              </a:rPr>
              <a:t>diabetes tipo 2 con más frecuencia</a:t>
            </a:r>
            <a:r>
              <a:rPr lang="es-ES_tradnl" altLang="es-ES" sz="1400" dirty="0">
                <a:solidFill>
                  <a:srgbClr val="404040"/>
                </a:solidFill>
                <a:latin typeface="Palatino" pitchFamily="2" charset="77"/>
                <a:ea typeface="Palatino" pitchFamily="2" charset="77"/>
              </a:rPr>
              <a:t> que los individuos con las encías sanas </a:t>
            </a:r>
            <a:r>
              <a:rPr lang="es-ES_tradnl" altLang="es-ES" sz="1400" b="1" dirty="0">
                <a:solidFill>
                  <a:srgbClr val="404040"/>
                </a:solidFill>
                <a:latin typeface="Palatino" pitchFamily="2" charset="77"/>
                <a:ea typeface="Palatino" pitchFamily="2" charset="77"/>
              </a:rPr>
              <a:t>(Wang y col. 2009)</a:t>
            </a:r>
            <a:endParaRPr lang="es-ES" altLang="es-ES" sz="1400" b="1" dirty="0">
              <a:solidFill>
                <a:srgbClr val="404040"/>
              </a:solidFill>
              <a:latin typeface="Palatino" pitchFamily="2" charset="77"/>
              <a:ea typeface="Palatino" pitchFamily="2" charset="77"/>
            </a:endParaRPr>
          </a:p>
        </p:txBody>
      </p:sp>
      <p:sp>
        <p:nvSpPr>
          <p:cNvPr id="84998" name="CuadroTexto 4">
            <a:extLst>
              <a:ext uri="{FF2B5EF4-FFF2-40B4-BE49-F238E27FC236}">
                <a16:creationId xmlns:a16="http://schemas.microsoft.com/office/drawing/2014/main" id="{038DFFBD-4CE8-A53D-C2C7-D3D2581E53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778" y="5980509"/>
            <a:ext cx="8229600" cy="337613"/>
          </a:xfrm>
          <a:prstGeom prst="rect">
            <a:avLst/>
          </a:prstGeom>
          <a:noFill/>
          <a:ln w="9525">
            <a:noFill/>
            <a:prstDash val="dot"/>
            <a:miter lim="800000"/>
            <a:headEnd/>
            <a:tailEnd/>
          </a:ln>
        </p:spPr>
        <p:txBody>
          <a:bodyPr lIns="90538" tIns="45254" rIns="90538" bIns="45254">
            <a:spAutoFit/>
          </a:bodyPr>
          <a:lstStyle>
            <a:lvl1pPr defTabSz="452438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452438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452438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452438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452438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243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243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243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243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s-ES" sz="800" dirty="0">
                <a:solidFill>
                  <a:srgbClr val="000000"/>
                </a:solidFill>
                <a:latin typeface="Palatino" pitchFamily="2" charset="77"/>
                <a:ea typeface="Palatino" pitchFamily="2" charset="77"/>
              </a:rPr>
              <a:t>Wang TT, Chen T, Wang PE, Lai H. A population‐based study on the association between type 2 diabetes and periodontal disease in 12,123 middle‐aged Taiwanese (KCIS No. 21). Journal of Clinical …. 2009. </a:t>
            </a:r>
            <a:endParaRPr lang="es-ES" altLang="es-ES" sz="800" dirty="0">
              <a:solidFill>
                <a:srgbClr val="000000"/>
              </a:solidFill>
              <a:latin typeface="Palatino" pitchFamily="2" charset="77"/>
              <a:ea typeface="Palatino" pitchFamily="2" charset="77"/>
            </a:endParaRPr>
          </a:p>
        </p:txBody>
      </p:sp>
      <p:sp>
        <p:nvSpPr>
          <p:cNvPr id="84999" name="CuadroTexto 5">
            <a:extLst>
              <a:ext uri="{FF2B5EF4-FFF2-40B4-BE49-F238E27FC236}">
                <a16:creationId xmlns:a16="http://schemas.microsoft.com/office/drawing/2014/main" id="{9DD8DC68-844A-6A43-0A0A-3D38284DB3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428" y="6412309"/>
            <a:ext cx="8229600" cy="337613"/>
          </a:xfrm>
          <a:prstGeom prst="rect">
            <a:avLst/>
          </a:prstGeom>
          <a:noFill/>
          <a:ln w="9525">
            <a:noFill/>
            <a:prstDash val="dot"/>
            <a:miter lim="800000"/>
            <a:headEnd/>
            <a:tailEnd/>
          </a:ln>
        </p:spPr>
        <p:txBody>
          <a:bodyPr lIns="90538" tIns="45254" rIns="90538" bIns="45254">
            <a:spAutoFit/>
          </a:bodyPr>
          <a:lstStyle>
            <a:lvl1pPr defTabSz="452438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452438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452438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452438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452438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243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243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243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243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s-ES" sz="800">
                <a:solidFill>
                  <a:srgbClr val="000000"/>
                </a:solidFill>
                <a:latin typeface="Palatino" pitchFamily="2" charset="77"/>
                <a:ea typeface="Palatino" pitchFamily="2" charset="77"/>
              </a:rPr>
              <a:t>Taylor GW, Burt BA, Becker MP, Genco RJ, Shlossman M, Knowler WC, et al. Severe periodontitis and risk for poor glycemic control in patients with non-insulin-dependent diabetes mellitus. Journal of Periodontology. 1996 Oct;67(10 Suppl):1085–93. </a:t>
            </a:r>
            <a:endParaRPr lang="es-ES" altLang="es-ES" sz="800">
              <a:solidFill>
                <a:srgbClr val="000000"/>
              </a:solidFill>
              <a:latin typeface="Palatino" pitchFamily="2" charset="77"/>
              <a:ea typeface="Palatino" pitchFamily="2" charset="77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C1C98460-19E7-4096-440B-50F1DD317E7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</p:spPr>
      </p:pic>
    </p:spTree>
  </p:cSld>
  <p:clrMapOvr>
    <a:masterClrMapping/>
  </p:clrMapOvr>
  <p:transition spd="med">
    <p:pull/>
  </p:transition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042" name="Picture 5" descr="PERIODONTITIS 2">
            <a:extLst>
              <a:ext uri="{FF2B5EF4-FFF2-40B4-BE49-F238E27FC236}">
                <a16:creationId xmlns:a16="http://schemas.microsoft.com/office/drawing/2014/main" id="{7B578FDC-5EDA-F7D8-41C0-FA9939265A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61" r="17500"/>
          <a:stretch>
            <a:fillRect/>
          </a:stretch>
        </p:blipFill>
        <p:spPr bwMode="auto">
          <a:xfrm>
            <a:off x="5015269" y="480877"/>
            <a:ext cx="4128731" cy="4525963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</p:pic>
      <p:pic>
        <p:nvPicPr>
          <p:cNvPr id="87043" name="Imagen 1">
            <a:extLst>
              <a:ext uri="{FF2B5EF4-FFF2-40B4-BE49-F238E27FC236}">
                <a16:creationId xmlns:a16="http://schemas.microsoft.com/office/drawing/2014/main" id="{5F30E3CD-D23C-C868-0026-F5137BDD292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158"/>
          <a:stretch>
            <a:fillRect/>
          </a:stretch>
        </p:blipFill>
        <p:spPr bwMode="auto">
          <a:xfrm>
            <a:off x="4251268" y="2750237"/>
            <a:ext cx="2475635" cy="3341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7045" name="Título 1">
            <a:extLst>
              <a:ext uri="{FF2B5EF4-FFF2-40B4-BE49-F238E27FC236}">
                <a16:creationId xmlns:a16="http://schemas.microsoft.com/office/drawing/2014/main" id="{FF63D51E-1361-036E-7052-A59784CD09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536" y="894252"/>
            <a:ext cx="3960440" cy="1422400"/>
          </a:xfrm>
        </p:spPr>
        <p:txBody>
          <a:bodyPr/>
          <a:lstStyle/>
          <a:p>
            <a:pPr algn="l" eaLnBrk="1" hangingPunct="1"/>
            <a:r>
              <a:rPr lang="pt-BR" altLang="es-ES" sz="1400" dirty="0">
                <a:solidFill>
                  <a:srgbClr val="FF0000"/>
                </a:solidFill>
                <a:latin typeface="Palatino" pitchFamily="2" charset="77"/>
                <a:ea typeface="Palatino" pitchFamily="2" charset="77"/>
              </a:rPr>
              <a:t>¿QUÉ IMPLICACIONES TIENE LA ASOCIACIÓN </a:t>
            </a:r>
            <a:r>
              <a:rPr lang="es-ES" altLang="es-ES" sz="1400" dirty="0">
                <a:solidFill>
                  <a:srgbClr val="FF0000"/>
                </a:solidFill>
                <a:latin typeface="Palatino" pitchFamily="2" charset="77"/>
                <a:ea typeface="Palatino" pitchFamily="2" charset="77"/>
              </a:rPr>
              <a:t>ENTRE ENFERMEDADES PERIODONTALES Y DIABETES?</a:t>
            </a:r>
          </a:p>
        </p:txBody>
      </p:sp>
      <p:sp>
        <p:nvSpPr>
          <p:cNvPr id="87046" name="Marcador de contenido 2">
            <a:extLst>
              <a:ext uri="{FF2B5EF4-FFF2-40B4-BE49-F238E27FC236}">
                <a16:creationId xmlns:a16="http://schemas.microsoft.com/office/drawing/2014/main" id="{C22E2092-07B1-A16A-983C-4579018173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5536" y="2188778"/>
            <a:ext cx="3322712" cy="3406639"/>
          </a:xfrm>
        </p:spPr>
        <p:txBody>
          <a:bodyPr/>
          <a:lstStyle/>
          <a:p>
            <a:pPr eaLnBrk="1" hangingPunct="1">
              <a:buClr>
                <a:srgbClr val="FF0000"/>
              </a:buClr>
            </a:pPr>
            <a:r>
              <a:rPr lang="es-ES_tradnl" altLang="es-ES" sz="1400" dirty="0">
                <a:latin typeface="Palatino" pitchFamily="2" charset="77"/>
                <a:ea typeface="Palatino" pitchFamily="2" charset="77"/>
              </a:rPr>
              <a:t>Queda claro que la salud bucal y periodontal debe ser parte integrante en el manejo de la diabetes (</a:t>
            </a:r>
            <a:r>
              <a:rPr lang="es-ES_tradnl" altLang="es-ES" sz="1400" dirty="0" err="1">
                <a:latin typeface="Palatino" pitchFamily="2" charset="77"/>
                <a:ea typeface="Palatino" pitchFamily="2" charset="77"/>
              </a:rPr>
              <a:t>Preshaw</a:t>
            </a:r>
            <a:r>
              <a:rPr lang="es-ES_tradnl" altLang="es-ES" sz="1400" dirty="0">
                <a:latin typeface="Palatino" pitchFamily="2" charset="77"/>
                <a:ea typeface="Palatino" pitchFamily="2" charset="77"/>
              </a:rPr>
              <a:t> y col. 2012). </a:t>
            </a:r>
          </a:p>
          <a:p>
            <a:pPr eaLnBrk="1" hangingPunct="1">
              <a:buClr>
                <a:srgbClr val="FF0000"/>
              </a:buClr>
            </a:pPr>
            <a:r>
              <a:rPr lang="es-ES_tradnl" altLang="es-ES" sz="1400" dirty="0">
                <a:latin typeface="Palatino" pitchFamily="2" charset="77"/>
                <a:ea typeface="Palatino" pitchFamily="2" charset="77"/>
              </a:rPr>
              <a:t>El aumento en el conocimiento de la relación entre diabetes mellitus y enfermedad periodontal, debe llegar a los profesionales sanitarios pero también a los pacientes diabéticos. </a:t>
            </a:r>
          </a:p>
          <a:p>
            <a:pPr eaLnBrk="1" hangingPunct="1">
              <a:buClr>
                <a:srgbClr val="FF0000"/>
              </a:buClr>
            </a:pPr>
            <a:r>
              <a:rPr lang="es-ES_tradnl" altLang="es-ES" sz="1400" dirty="0">
                <a:latin typeface="Palatino" pitchFamily="2" charset="77"/>
                <a:ea typeface="Palatino" pitchFamily="2" charset="77"/>
              </a:rPr>
              <a:t>Muchas personas con diabetes son poco conscientes de las complicaciones de salud (incluidas las bucales), asociadas con la diabetes, y reciben poca información de los profesionales de la salud.</a:t>
            </a:r>
            <a:endParaRPr lang="es-ES" altLang="es-ES" sz="1400" dirty="0">
              <a:latin typeface="Palatino" pitchFamily="2" charset="77"/>
              <a:ea typeface="Palatino" pitchFamily="2" charset="77"/>
            </a:endParaRPr>
          </a:p>
        </p:txBody>
      </p:sp>
      <p:sp>
        <p:nvSpPr>
          <p:cNvPr id="87047" name="CuadroTexto 4">
            <a:extLst>
              <a:ext uri="{FF2B5EF4-FFF2-40B4-BE49-F238E27FC236}">
                <a16:creationId xmlns:a16="http://schemas.microsoft.com/office/drawing/2014/main" id="{02C729F1-223D-ABEF-0A1E-183D921A58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504" y="6585725"/>
            <a:ext cx="8229600" cy="214502"/>
          </a:xfrm>
          <a:prstGeom prst="rect">
            <a:avLst/>
          </a:prstGeom>
          <a:noFill/>
          <a:ln w="9525">
            <a:noFill/>
            <a:prstDash val="dot"/>
            <a:miter lim="800000"/>
            <a:headEnd/>
            <a:tailEnd/>
          </a:ln>
        </p:spPr>
        <p:txBody>
          <a:bodyPr lIns="90538" tIns="45254" rIns="90538" bIns="45254">
            <a:spAutoFit/>
          </a:bodyPr>
          <a:lstStyle>
            <a:lvl1pPr defTabSz="452438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452438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452438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452438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452438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243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243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243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243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s-ES" sz="800" dirty="0" err="1">
                <a:solidFill>
                  <a:srgbClr val="000000"/>
                </a:solidFill>
                <a:latin typeface="Palatino" pitchFamily="2" charset="77"/>
                <a:ea typeface="Palatino" pitchFamily="2" charset="77"/>
              </a:rPr>
              <a:t>Preshaw</a:t>
            </a:r>
            <a:r>
              <a:rPr lang="en-US" altLang="es-ES" sz="800" dirty="0">
                <a:solidFill>
                  <a:srgbClr val="000000"/>
                </a:solidFill>
                <a:latin typeface="Palatino" pitchFamily="2" charset="77"/>
                <a:ea typeface="Palatino" pitchFamily="2" charset="77"/>
              </a:rPr>
              <a:t> PM, Alba AL, Herrera D, Jepsen S, Konstantinidis A, </a:t>
            </a:r>
            <a:r>
              <a:rPr lang="en-US" altLang="es-ES" sz="800" dirty="0" err="1">
                <a:solidFill>
                  <a:srgbClr val="000000"/>
                </a:solidFill>
                <a:latin typeface="Palatino" pitchFamily="2" charset="77"/>
                <a:ea typeface="Palatino" pitchFamily="2" charset="77"/>
              </a:rPr>
              <a:t>Makrilakis</a:t>
            </a:r>
            <a:r>
              <a:rPr lang="en-US" altLang="es-ES" sz="800" dirty="0">
                <a:solidFill>
                  <a:srgbClr val="000000"/>
                </a:solidFill>
                <a:latin typeface="Palatino" pitchFamily="2" charset="77"/>
                <a:ea typeface="Palatino" pitchFamily="2" charset="77"/>
              </a:rPr>
              <a:t> K, et al. Periodontitis and diabetes: a two-way relationship. </a:t>
            </a:r>
            <a:r>
              <a:rPr lang="en-US" altLang="es-ES" sz="800" dirty="0" err="1">
                <a:solidFill>
                  <a:srgbClr val="000000"/>
                </a:solidFill>
                <a:latin typeface="Palatino" pitchFamily="2" charset="77"/>
                <a:ea typeface="Palatino" pitchFamily="2" charset="77"/>
              </a:rPr>
              <a:t>Diabetologia</a:t>
            </a:r>
            <a:r>
              <a:rPr lang="en-US" altLang="es-ES" sz="800" dirty="0">
                <a:solidFill>
                  <a:srgbClr val="000000"/>
                </a:solidFill>
                <a:latin typeface="Palatino" pitchFamily="2" charset="77"/>
                <a:ea typeface="Palatino" pitchFamily="2" charset="77"/>
              </a:rPr>
              <a:t>. 2012 Jan;55(1):21–31. </a:t>
            </a:r>
            <a:endParaRPr lang="es-ES" altLang="es-ES" sz="800" dirty="0">
              <a:solidFill>
                <a:srgbClr val="000000"/>
              </a:solidFill>
              <a:latin typeface="Palatino" pitchFamily="2" charset="77"/>
              <a:ea typeface="Palatino" pitchFamily="2" charset="77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E148B29D-33AA-097C-4CA2-0FC7BEFA1607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</p:spPr>
      </p:pic>
      <p:sp>
        <p:nvSpPr>
          <p:cNvPr id="4" name="Rectángulo 3">
            <a:extLst>
              <a:ext uri="{FF2B5EF4-FFF2-40B4-BE49-F238E27FC236}">
                <a16:creationId xmlns:a16="http://schemas.microsoft.com/office/drawing/2014/main" id="{22E20C3F-39E4-3B45-83C9-36CD02B51B03}"/>
              </a:ext>
            </a:extLst>
          </p:cNvPr>
          <p:cNvSpPr/>
          <p:nvPr/>
        </p:nvSpPr>
        <p:spPr>
          <a:xfrm flipH="1">
            <a:off x="4183975" y="3284984"/>
            <a:ext cx="134585" cy="1224410"/>
          </a:xfrm>
          <a:prstGeom prst="rect">
            <a:avLst/>
          </a:prstGeom>
          <a:solidFill>
            <a:srgbClr val="FF01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</p:cSld>
  <p:clrMapOvr>
    <a:masterClrMapping/>
  </p:clrMapOvr>
  <p:transition spd="slow">
    <p:cover/>
  </p:transition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BDE3BB7-B190-2D83-B32F-19790F6756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8051" y="3133590"/>
            <a:ext cx="3742668" cy="1872208"/>
          </a:xfrm>
        </p:spPr>
        <p:txBody>
          <a:bodyPr rtlCol="0">
            <a:normAutofit/>
          </a:bodyPr>
          <a:lstStyle/>
          <a:p>
            <a:pPr marL="0" indent="0" eaLnBrk="1" fontAlgn="auto" hangingPunct="1">
              <a:spcAft>
                <a:spcPts val="0"/>
              </a:spcAft>
              <a:buNone/>
              <a:defRPr/>
            </a:pPr>
            <a:r>
              <a:rPr lang="es-ES_tradnl" sz="1400" dirty="0">
                <a:solidFill>
                  <a:srgbClr val="404040"/>
                </a:solidFill>
                <a:latin typeface="Palatino" pitchFamily="2" charset="77"/>
                <a:ea typeface="Palatino" pitchFamily="2" charset="77"/>
              </a:rPr>
              <a:t>Más recientemente, otro meta-análisis, en el que se revisaron 5 estudios con 379 pacientes, concluyó que el tratamiento periodontal permite una mejora de los niveles de glucemia de 0.40% en pacientes diabéticos tipo 2, durante al menos 3 </a:t>
            </a:r>
            <a:r>
              <a:rPr lang="nl-NL" sz="1400" dirty="0" err="1">
                <a:solidFill>
                  <a:srgbClr val="404040"/>
                </a:solidFill>
                <a:latin typeface="Palatino" pitchFamily="2" charset="77"/>
                <a:ea typeface="Palatino" pitchFamily="2" charset="77"/>
              </a:rPr>
              <a:t>meses</a:t>
            </a:r>
            <a:r>
              <a:rPr lang="nl-NL" sz="1400" dirty="0">
                <a:solidFill>
                  <a:srgbClr val="404040"/>
                </a:solidFill>
                <a:latin typeface="Palatino" pitchFamily="2" charset="77"/>
                <a:ea typeface="Palatino" pitchFamily="2" charset="77"/>
              </a:rPr>
              <a:t>.</a:t>
            </a:r>
            <a:endParaRPr lang="es-ES" sz="1400" dirty="0">
              <a:solidFill>
                <a:srgbClr val="404040"/>
              </a:solidFill>
              <a:latin typeface="Palatino" pitchFamily="2" charset="77"/>
              <a:ea typeface="Palatino" pitchFamily="2" charset="77"/>
            </a:endParaRP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endParaRPr lang="es-ES" sz="1400" dirty="0">
              <a:latin typeface="Palatino" pitchFamily="2" charset="77"/>
              <a:ea typeface="Palatino" pitchFamily="2" charset="77"/>
            </a:endParaRPr>
          </a:p>
        </p:txBody>
      </p:sp>
      <p:pic>
        <p:nvPicPr>
          <p:cNvPr id="89093" name="Imagen 1">
            <a:extLst>
              <a:ext uri="{FF2B5EF4-FFF2-40B4-BE49-F238E27FC236}">
                <a16:creationId xmlns:a16="http://schemas.microsoft.com/office/drawing/2014/main" id="{A155C274-71DA-D93C-CE68-4CA159F48F8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2776"/>
            <a:ext cx="4561247" cy="1316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9094" name="CuadroTexto 3">
            <a:extLst>
              <a:ext uri="{FF2B5EF4-FFF2-40B4-BE49-F238E27FC236}">
                <a16:creationId xmlns:a16="http://schemas.microsoft.com/office/drawing/2014/main" id="{FEEFFF88-0F70-33DA-FB7B-6D152CA4F8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88631" y="2445542"/>
            <a:ext cx="2800089" cy="2731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57156" tIns="28576" rIns="57156" bIns="28576">
            <a:spAutoFit/>
          </a:bodyPr>
          <a:lstStyle>
            <a:lvl1pPr defTabSz="452438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452438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452438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452438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452438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243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243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243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243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nl-NL" altLang="es-ES" sz="1400" dirty="0">
                <a:solidFill>
                  <a:srgbClr val="404040"/>
                </a:solidFill>
                <a:latin typeface="Palatino" pitchFamily="2" charset="77"/>
                <a:ea typeface="Palatino" pitchFamily="2" charset="77"/>
              </a:rPr>
              <a:t>(Teeuw y col. 2010)</a:t>
            </a:r>
            <a:endParaRPr lang="es-ES" altLang="es-ES" sz="1400" dirty="0">
              <a:solidFill>
                <a:srgbClr val="000000"/>
              </a:solidFill>
              <a:latin typeface="Palatino" pitchFamily="2" charset="77"/>
              <a:ea typeface="Palatino" pitchFamily="2" charset="77"/>
            </a:endParaRPr>
          </a:p>
        </p:txBody>
      </p:sp>
      <p:pic>
        <p:nvPicPr>
          <p:cNvPr id="89095" name="Imagen 6">
            <a:extLst>
              <a:ext uri="{FF2B5EF4-FFF2-40B4-BE49-F238E27FC236}">
                <a16:creationId xmlns:a16="http://schemas.microsoft.com/office/drawing/2014/main" id="{934AE148-8F66-6942-62BC-0FD2B8CBA55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1196752"/>
            <a:ext cx="3168352" cy="50763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6A6BA05A-A087-848C-61DF-AB65185E3F5B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</p:spPr>
      </p:pic>
    </p:spTree>
  </p:cSld>
  <p:clrMapOvr>
    <a:masterClrMapping/>
  </p:clrMapOvr>
  <p:transition spd="slow">
    <p:cover/>
  </p:transition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3 CuadroTexto">
            <a:extLst>
              <a:ext uri="{FF2B5EF4-FFF2-40B4-BE49-F238E27FC236}">
                <a16:creationId xmlns:a16="http://schemas.microsoft.com/office/drawing/2014/main" id="{51641F16-2884-F4AE-C308-CA6686372B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59632" y="2322793"/>
            <a:ext cx="6935775" cy="2212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57419" tIns="28708" rIns="57419" bIns="28708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342900" indent="-342900" eaLnBrk="1" hangingPunct="1">
              <a:spcBef>
                <a:spcPct val="0"/>
              </a:spcBef>
              <a:buClr>
                <a:srgbClr val="FF0000"/>
              </a:buClr>
            </a:pPr>
            <a:r>
              <a:rPr lang="es-ES" altLang="es-ES" sz="2000" dirty="0">
                <a:latin typeface="Palatino" pitchFamily="2" charset="77"/>
                <a:ea typeface="Palatino" pitchFamily="2" charset="77"/>
              </a:rPr>
              <a:t>Ejercicio diario (caminar al menos una hora )</a:t>
            </a:r>
          </a:p>
          <a:p>
            <a:pPr marL="342900" indent="-342900" eaLnBrk="1" hangingPunct="1">
              <a:spcBef>
                <a:spcPct val="0"/>
              </a:spcBef>
              <a:buClr>
                <a:srgbClr val="FF0000"/>
              </a:buClr>
            </a:pPr>
            <a:r>
              <a:rPr lang="es-ES" altLang="es-ES" sz="2000" dirty="0">
                <a:latin typeface="Palatino" pitchFamily="2" charset="77"/>
                <a:ea typeface="Palatino" pitchFamily="2" charset="77"/>
              </a:rPr>
              <a:t>Dieta adecuada</a:t>
            </a:r>
          </a:p>
          <a:p>
            <a:pPr marL="342900" indent="-342900" eaLnBrk="1" hangingPunct="1">
              <a:spcBef>
                <a:spcPct val="0"/>
              </a:spcBef>
              <a:buClr>
                <a:srgbClr val="FF0000"/>
              </a:buClr>
            </a:pPr>
            <a:r>
              <a:rPr lang="es-ES" altLang="es-ES" sz="2000" dirty="0">
                <a:latin typeface="Palatino" pitchFamily="2" charset="77"/>
                <a:ea typeface="Palatino" pitchFamily="2" charset="77"/>
              </a:rPr>
              <a:t>Control de higiene bucal</a:t>
            </a:r>
          </a:p>
          <a:p>
            <a:pPr marL="342900" indent="-342900" eaLnBrk="1" hangingPunct="1">
              <a:spcBef>
                <a:spcPct val="0"/>
              </a:spcBef>
              <a:buClr>
                <a:srgbClr val="FF0000"/>
              </a:buClr>
            </a:pPr>
            <a:r>
              <a:rPr lang="es-ES" altLang="es-ES" sz="2000" dirty="0">
                <a:latin typeface="Palatino" pitchFamily="2" charset="77"/>
                <a:ea typeface="Palatino" pitchFamily="2" charset="77"/>
              </a:rPr>
              <a:t>Revisiones periódicas</a:t>
            </a:r>
          </a:p>
          <a:p>
            <a:pPr marL="342900" indent="-342900" eaLnBrk="1" hangingPunct="1">
              <a:spcBef>
                <a:spcPct val="0"/>
              </a:spcBef>
              <a:buClr>
                <a:srgbClr val="FF0000"/>
              </a:buClr>
            </a:pPr>
            <a:r>
              <a:rPr lang="es-ES" altLang="es-ES" sz="2000" dirty="0">
                <a:latin typeface="Palatino" pitchFamily="2" charset="77"/>
                <a:ea typeface="Palatino" pitchFamily="2" charset="77"/>
              </a:rPr>
              <a:t>Hemoglobina glicosilada, glucemia basal, creatinuria, </a:t>
            </a:r>
          </a:p>
          <a:p>
            <a:pPr marL="342900" indent="-342900" eaLnBrk="1" hangingPunct="1">
              <a:spcBef>
                <a:spcPct val="0"/>
              </a:spcBef>
              <a:buClr>
                <a:srgbClr val="FF0000"/>
              </a:buClr>
            </a:pPr>
            <a:r>
              <a:rPr lang="es-ES" altLang="es-ES" sz="2000" dirty="0">
                <a:latin typeface="Palatino" pitchFamily="2" charset="77"/>
                <a:ea typeface="Palatino" pitchFamily="2" charset="77"/>
              </a:rPr>
              <a:t>Microalbuminuria, colesterol, lípidos.</a:t>
            </a:r>
          </a:p>
          <a:p>
            <a:pPr marL="342900" indent="-342900" eaLnBrk="1" hangingPunct="1">
              <a:spcBef>
                <a:spcPct val="0"/>
              </a:spcBef>
              <a:buClr>
                <a:srgbClr val="FF0000"/>
              </a:buClr>
            </a:pPr>
            <a:r>
              <a:rPr lang="es-ES" altLang="es-ES" sz="2000" dirty="0">
                <a:latin typeface="Palatino" pitchFamily="2" charset="77"/>
                <a:ea typeface="Palatino" pitchFamily="2" charset="77"/>
              </a:rPr>
              <a:t>Fondo de ojo, </a:t>
            </a:r>
            <a:r>
              <a:rPr lang="es-ES" altLang="es-ES" sz="2000" dirty="0" err="1">
                <a:latin typeface="Palatino" pitchFamily="2" charset="77"/>
                <a:ea typeface="Palatino" pitchFamily="2" charset="77"/>
              </a:rPr>
              <a:t>ecg</a:t>
            </a:r>
            <a:r>
              <a:rPr lang="es-ES" altLang="es-ES" sz="2000" dirty="0">
                <a:latin typeface="Palatino" pitchFamily="2" charset="77"/>
                <a:ea typeface="Palatino" pitchFamily="2" charset="77"/>
              </a:rPr>
              <a:t>, revisión de la circulación terminal etc. </a:t>
            </a:r>
          </a:p>
        </p:txBody>
      </p:sp>
      <p:sp>
        <p:nvSpPr>
          <p:cNvPr id="5" name="4 CuadroTexto">
            <a:extLst>
              <a:ext uri="{FF2B5EF4-FFF2-40B4-BE49-F238E27FC236}">
                <a16:creationId xmlns:a16="http://schemas.microsoft.com/office/drawing/2014/main" id="{E6DA7077-AAE1-05B8-1BB3-BFB1A20B577A}"/>
              </a:ext>
            </a:extLst>
          </p:cNvPr>
          <p:cNvSpPr txBox="1"/>
          <p:nvPr/>
        </p:nvSpPr>
        <p:spPr>
          <a:xfrm>
            <a:off x="1270522" y="1818737"/>
            <a:ext cx="1512176" cy="36575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lIns="57419" tIns="28708" rIns="57419" bIns="28708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000" b="1" dirty="0">
                <a:solidFill>
                  <a:srgbClr val="FF0000"/>
                </a:solidFill>
                <a:latin typeface="Palatino" pitchFamily="2" charset="77"/>
                <a:ea typeface="Palatino" pitchFamily="2" charset="77"/>
                <a:cs typeface="+mn-cs"/>
              </a:rPr>
              <a:t>CONSEJOS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A0CBBB1A-F102-01A1-74EA-E8402F4034D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</p:spPr>
      </p:pic>
    </p:spTree>
  </p:cSld>
  <p:clrMapOvr>
    <a:masterClrMapping/>
  </p:clrMapOvr>
  <p:transition spd="slow">
    <p:circle/>
  </p:transition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8" name="Título 3">
            <a:extLst>
              <a:ext uri="{FF2B5EF4-FFF2-40B4-BE49-F238E27FC236}">
                <a16:creationId xmlns:a16="http://schemas.microsoft.com/office/drawing/2014/main" id="{4C125674-6EC0-7A6E-2A3C-7C6D7D82116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27584" y="1772816"/>
            <a:ext cx="1876524" cy="1234157"/>
          </a:xfrm>
        </p:spPr>
        <p:txBody>
          <a:bodyPr/>
          <a:lstStyle/>
          <a:p>
            <a:pPr algn="l" eaLnBrk="1" hangingPunct="1"/>
            <a:r>
              <a:rPr lang="es-ES" altLang="es-ES" sz="2000" b="1" dirty="0">
                <a:solidFill>
                  <a:srgbClr val="FF0000"/>
                </a:solidFill>
              </a:rPr>
              <a:t>CÁNCER ORAL Y ENFERMEDAD PERIODONTAL</a:t>
            </a:r>
          </a:p>
        </p:txBody>
      </p:sp>
      <p:pic>
        <p:nvPicPr>
          <p:cNvPr id="7" name="Picture 2" descr="http://web.udl.es/usuaris/dermatol/Atlasweb/condilomas_acum/600/condilomas_acuminados19.JPG">
            <a:extLst>
              <a:ext uri="{FF2B5EF4-FFF2-40B4-BE49-F238E27FC236}">
                <a16:creationId xmlns:a16="http://schemas.microsoft.com/office/drawing/2014/main" id="{2D88499A-1C1A-DE5F-FECF-9B9D081749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03433" y="498410"/>
            <a:ext cx="5740567" cy="5738901"/>
          </a:xfrm>
          <a:prstGeom prst="rect">
            <a:avLst/>
          </a:prstGeom>
        </p:spPr>
      </p:pic>
      <p:sp>
        <p:nvSpPr>
          <p:cNvPr id="93190" name="1 CuadroTexto">
            <a:extLst>
              <a:ext uri="{FF2B5EF4-FFF2-40B4-BE49-F238E27FC236}">
                <a16:creationId xmlns:a16="http://schemas.microsoft.com/office/drawing/2014/main" id="{92A72CB9-0B0B-4987-8CB5-5412205D7A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9982" y="3001669"/>
            <a:ext cx="2304256" cy="1350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57419" tIns="28708" rIns="57419" bIns="28708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s-ES" sz="1400" dirty="0">
                <a:latin typeface="Palatino" pitchFamily="2" charset="77"/>
                <a:ea typeface="Palatino" pitchFamily="2" charset="77"/>
              </a:rPr>
              <a:t>Are oral and dental diseases linked to cancer?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s-ES" sz="1400" dirty="0" err="1">
                <a:latin typeface="Palatino" pitchFamily="2" charset="77"/>
                <a:ea typeface="Palatino" pitchFamily="2" charset="77"/>
              </a:rPr>
              <a:t>Meurman</a:t>
            </a:r>
            <a:r>
              <a:rPr lang="en-US" altLang="es-ES" sz="1400" dirty="0">
                <a:latin typeface="Palatino" pitchFamily="2" charset="77"/>
                <a:ea typeface="Palatino" pitchFamily="2" charset="77"/>
              </a:rPr>
              <a:t> JH, </a:t>
            </a:r>
            <a:r>
              <a:rPr lang="en-US" altLang="es-ES" sz="1400" dirty="0" err="1">
                <a:latin typeface="Palatino" pitchFamily="2" charset="77"/>
                <a:ea typeface="Palatino" pitchFamily="2" charset="77"/>
              </a:rPr>
              <a:t>Bascones</a:t>
            </a:r>
            <a:r>
              <a:rPr lang="en-US" altLang="es-ES" sz="1400" dirty="0">
                <a:latin typeface="Palatino" pitchFamily="2" charset="77"/>
                <a:ea typeface="Palatino" pitchFamily="2" charset="77"/>
              </a:rPr>
              <a:t>-Martinez A.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s-ES" sz="1400" dirty="0">
                <a:latin typeface="Palatino" pitchFamily="2" charset="77"/>
                <a:ea typeface="Palatino" pitchFamily="2" charset="77"/>
              </a:rPr>
              <a:t>Oral Dis. 2011 Nov;17(8):779-84.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F4E91D21-9A3F-FE81-86D9-730B94F794D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</p:spPr>
      </p:pic>
      <p:sp>
        <p:nvSpPr>
          <p:cNvPr id="5" name="Rectángulo 4">
            <a:extLst>
              <a:ext uri="{FF2B5EF4-FFF2-40B4-BE49-F238E27FC236}">
                <a16:creationId xmlns:a16="http://schemas.microsoft.com/office/drawing/2014/main" id="{3E0A681C-70A1-2B4A-7C63-742D21316EB7}"/>
              </a:ext>
            </a:extLst>
          </p:cNvPr>
          <p:cNvSpPr/>
          <p:nvPr/>
        </p:nvSpPr>
        <p:spPr>
          <a:xfrm flipH="1">
            <a:off x="3336140" y="2492896"/>
            <a:ext cx="134585" cy="1224410"/>
          </a:xfrm>
          <a:prstGeom prst="rect">
            <a:avLst/>
          </a:prstGeom>
          <a:solidFill>
            <a:srgbClr val="FF01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</p:cSld>
  <p:clrMapOvr>
    <a:masterClrMapping/>
  </p:clrMapOvr>
  <p:transition spd="slow">
    <p:circle/>
  </p:transition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16F9A9EE-2B59-4046-F7AE-F59C7905C23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</p:spPr>
      </p:pic>
      <p:sp>
        <p:nvSpPr>
          <p:cNvPr id="6" name="TextBox 54">
            <a:extLst>
              <a:ext uri="{FF2B5EF4-FFF2-40B4-BE49-F238E27FC236}">
                <a16:creationId xmlns:a16="http://schemas.microsoft.com/office/drawing/2014/main" id="{97A269BC-7246-EF52-99D4-A877213C9D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13433" y="834623"/>
            <a:ext cx="4222750" cy="27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defTabSz="6858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68580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6858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6858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6858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i-FI" altLang="es-ES" sz="1200">
                <a:solidFill>
                  <a:srgbClr val="000000"/>
                </a:solidFill>
              </a:rPr>
              <a:t>MECHANISMS OF INFLAMMATION TRIGGERED CARCINOGENESIS</a:t>
            </a:r>
          </a:p>
        </p:txBody>
      </p:sp>
      <p:sp>
        <p:nvSpPr>
          <p:cNvPr id="7" name="TextBox 55">
            <a:extLst>
              <a:ext uri="{FF2B5EF4-FFF2-40B4-BE49-F238E27FC236}">
                <a16:creationId xmlns:a16="http://schemas.microsoft.com/office/drawing/2014/main" id="{6CF24964-DF6F-C4B8-461E-8704A67F12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73725" y="6169049"/>
            <a:ext cx="2954337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defTabSz="6858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68580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6858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6858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6858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i-FI" altLang="es-ES" sz="900" dirty="0">
                <a:solidFill>
                  <a:srgbClr val="000000"/>
                </a:solidFill>
              </a:rPr>
              <a:t>Meurman &amp; </a:t>
            </a:r>
            <a:r>
              <a:rPr lang="fi-FI" altLang="es-ES" sz="900" dirty="0" err="1">
                <a:solidFill>
                  <a:srgbClr val="000000"/>
                </a:solidFill>
              </a:rPr>
              <a:t>Bascones-Martinesz</a:t>
            </a:r>
            <a:r>
              <a:rPr lang="fi-FI" altLang="es-ES" sz="900" dirty="0">
                <a:solidFill>
                  <a:srgbClr val="000000"/>
                </a:solidFill>
              </a:rPr>
              <a:t> 2011. </a:t>
            </a:r>
            <a:r>
              <a:rPr lang="fi-FI" altLang="es-ES" sz="900" dirty="0" err="1">
                <a:solidFill>
                  <a:srgbClr val="000000"/>
                </a:solidFill>
              </a:rPr>
              <a:t>Modified</a:t>
            </a:r>
            <a:r>
              <a:rPr lang="fi-FI" altLang="es-ES" sz="900" dirty="0">
                <a:solidFill>
                  <a:srgbClr val="000000"/>
                </a:solidFill>
              </a:rPr>
              <a:t> </a:t>
            </a:r>
            <a:r>
              <a:rPr lang="fi-FI" altLang="es-ES" sz="900" dirty="0" err="1">
                <a:solidFill>
                  <a:srgbClr val="000000"/>
                </a:solidFill>
              </a:rPr>
              <a:t>from</a:t>
            </a:r>
            <a:r>
              <a:rPr lang="fi-FI" altLang="es-ES" sz="900" dirty="0">
                <a:solidFill>
                  <a:srgbClr val="000000"/>
                </a:solidFill>
              </a:rPr>
              <a:t>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fi-FI" altLang="es-ES" sz="900" dirty="0" err="1">
                <a:solidFill>
                  <a:srgbClr val="000000"/>
                </a:solidFill>
              </a:rPr>
              <a:t>Chang</a:t>
            </a:r>
            <a:r>
              <a:rPr lang="fi-FI" altLang="es-ES" sz="900" dirty="0">
                <a:solidFill>
                  <a:srgbClr val="000000"/>
                </a:solidFill>
              </a:rPr>
              <a:t> &amp; </a:t>
            </a:r>
            <a:r>
              <a:rPr lang="fi-FI" altLang="es-ES" sz="900" dirty="0" err="1">
                <a:solidFill>
                  <a:srgbClr val="000000"/>
                </a:solidFill>
              </a:rPr>
              <a:t>Parsonnet</a:t>
            </a:r>
            <a:r>
              <a:rPr lang="fi-FI" altLang="es-ES" sz="900" dirty="0">
                <a:solidFill>
                  <a:srgbClr val="000000"/>
                </a:solidFill>
              </a:rPr>
              <a:t>  </a:t>
            </a:r>
            <a:r>
              <a:rPr lang="fi-FI" altLang="es-ES" sz="900" dirty="0" err="1">
                <a:solidFill>
                  <a:srgbClr val="000000"/>
                </a:solidFill>
              </a:rPr>
              <a:t>Clin</a:t>
            </a:r>
            <a:r>
              <a:rPr lang="fi-FI" altLang="es-ES" sz="900" dirty="0">
                <a:solidFill>
                  <a:srgbClr val="000000"/>
                </a:solidFill>
              </a:rPr>
              <a:t> </a:t>
            </a:r>
            <a:r>
              <a:rPr lang="fi-FI" altLang="es-ES" sz="900" dirty="0" err="1">
                <a:solidFill>
                  <a:srgbClr val="000000"/>
                </a:solidFill>
              </a:rPr>
              <a:t>Microbiol</a:t>
            </a:r>
            <a:r>
              <a:rPr lang="fi-FI" altLang="es-ES" sz="900" dirty="0">
                <a:solidFill>
                  <a:srgbClr val="000000"/>
                </a:solidFill>
              </a:rPr>
              <a:t> </a:t>
            </a:r>
            <a:r>
              <a:rPr lang="fi-FI" altLang="es-ES" sz="900" dirty="0" err="1">
                <a:solidFill>
                  <a:srgbClr val="000000"/>
                </a:solidFill>
              </a:rPr>
              <a:t>Rev</a:t>
            </a:r>
            <a:r>
              <a:rPr lang="fi-FI" altLang="es-ES" sz="900" dirty="0">
                <a:solidFill>
                  <a:srgbClr val="000000"/>
                </a:solidFill>
              </a:rPr>
              <a:t> 2010;23:837	</a:t>
            </a:r>
          </a:p>
        </p:txBody>
      </p:sp>
      <p:grpSp>
        <p:nvGrpSpPr>
          <p:cNvPr id="8" name="Ryhmä 104">
            <a:extLst>
              <a:ext uri="{FF2B5EF4-FFF2-40B4-BE49-F238E27FC236}">
                <a16:creationId xmlns:a16="http://schemas.microsoft.com/office/drawing/2014/main" id="{2DDA0C80-8AD8-9EA6-4F84-08CA90200617}"/>
              </a:ext>
            </a:extLst>
          </p:cNvPr>
          <p:cNvGrpSpPr>
            <a:grpSpLocks/>
          </p:cNvGrpSpPr>
          <p:nvPr/>
        </p:nvGrpSpPr>
        <p:grpSpPr bwMode="auto">
          <a:xfrm>
            <a:off x="2230755" y="1288864"/>
            <a:ext cx="5655310" cy="4470844"/>
            <a:chOff x="634454" y="912310"/>
            <a:chExt cx="6790985" cy="5369623"/>
          </a:xfrm>
        </p:grpSpPr>
        <p:grpSp>
          <p:nvGrpSpPr>
            <p:cNvPr id="10" name="Ryhmä 96">
              <a:extLst>
                <a:ext uri="{FF2B5EF4-FFF2-40B4-BE49-F238E27FC236}">
                  <a16:creationId xmlns:a16="http://schemas.microsoft.com/office/drawing/2014/main" id="{C4E9ACC5-96A3-EA01-BB41-338FCB014B1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34454" y="912310"/>
              <a:ext cx="6790984" cy="5307834"/>
              <a:chOff x="634454" y="912310"/>
              <a:chExt cx="6790984" cy="5307834"/>
            </a:xfrm>
          </p:grpSpPr>
          <p:sp>
            <p:nvSpPr>
              <p:cNvPr id="32" name="Suorakulmio 26">
                <a:extLst>
                  <a:ext uri="{FF2B5EF4-FFF2-40B4-BE49-F238E27FC236}">
                    <a16:creationId xmlns:a16="http://schemas.microsoft.com/office/drawing/2014/main" id="{7DFF77FE-7896-00D5-C61F-F38673A9E7A7}"/>
                  </a:ext>
                </a:extLst>
              </p:cNvPr>
              <p:cNvSpPr/>
              <p:nvPr/>
            </p:nvSpPr>
            <p:spPr>
              <a:xfrm>
                <a:off x="4716982" y="912310"/>
                <a:ext cx="1153599" cy="359903"/>
              </a:xfrm>
              <a:prstGeom prst="rect">
                <a:avLst/>
              </a:prstGeom>
              <a:noFill/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685800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fi-FI" sz="750" dirty="0">
                    <a:solidFill>
                      <a:prstClr val="black"/>
                    </a:solidFill>
                  </a:rPr>
                  <a:t>T-</a:t>
                </a:r>
                <a:r>
                  <a:rPr lang="fi-FI" sz="750" dirty="0" err="1">
                    <a:solidFill>
                      <a:prstClr val="black"/>
                    </a:solidFill>
                  </a:rPr>
                  <a:t>cell</a:t>
                </a:r>
                <a:r>
                  <a:rPr lang="fi-FI" sz="750" dirty="0">
                    <a:solidFill>
                      <a:prstClr val="black"/>
                    </a:solidFill>
                  </a:rPr>
                  <a:t> </a:t>
                </a:r>
                <a:r>
                  <a:rPr lang="fi-FI" sz="750" dirty="0" err="1">
                    <a:solidFill>
                      <a:prstClr val="black"/>
                    </a:solidFill>
                  </a:rPr>
                  <a:t>activation</a:t>
                </a:r>
                <a:endParaRPr lang="fi-FI" sz="750" dirty="0">
                  <a:solidFill>
                    <a:prstClr val="black"/>
                  </a:solidFill>
                </a:endParaRPr>
              </a:p>
            </p:txBody>
          </p:sp>
          <p:grpSp>
            <p:nvGrpSpPr>
              <p:cNvPr id="33" name="Ryhmä 95">
                <a:extLst>
                  <a:ext uri="{FF2B5EF4-FFF2-40B4-BE49-F238E27FC236}">
                    <a16:creationId xmlns:a16="http://schemas.microsoft.com/office/drawing/2014/main" id="{2657C1F8-19FB-EA67-2D00-CE4E0A95AC85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634454" y="1036546"/>
                <a:ext cx="6790984" cy="5183598"/>
                <a:chOff x="634454" y="1036546"/>
                <a:chExt cx="6790984" cy="5183598"/>
              </a:xfrm>
            </p:grpSpPr>
            <p:grpSp>
              <p:nvGrpSpPr>
                <p:cNvPr id="34" name="Ryhmä 94">
                  <a:extLst>
                    <a:ext uri="{FF2B5EF4-FFF2-40B4-BE49-F238E27FC236}">
                      <a16:creationId xmlns:a16="http://schemas.microsoft.com/office/drawing/2014/main" id="{CC61904C-B5C9-9EB2-B18E-797512E3589A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634454" y="1036546"/>
                  <a:ext cx="6790984" cy="5183598"/>
                  <a:chOff x="634454" y="1036546"/>
                  <a:chExt cx="6790984" cy="5183598"/>
                </a:xfrm>
              </p:grpSpPr>
              <p:grpSp>
                <p:nvGrpSpPr>
                  <p:cNvPr id="37" name="Ryhmä 93">
                    <a:extLst>
                      <a:ext uri="{FF2B5EF4-FFF2-40B4-BE49-F238E27FC236}">
                        <a16:creationId xmlns:a16="http://schemas.microsoft.com/office/drawing/2014/main" id="{5522DB6A-90D0-AB26-B090-FE1FE1972FFB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634454" y="1036546"/>
                    <a:ext cx="6790984" cy="5183598"/>
                    <a:chOff x="634454" y="1036546"/>
                    <a:chExt cx="6790984" cy="5183598"/>
                  </a:xfrm>
                </p:grpSpPr>
                <p:sp>
                  <p:nvSpPr>
                    <p:cNvPr id="42" name="Nuoli oikealle 13">
                      <a:extLst>
                        <a:ext uri="{FF2B5EF4-FFF2-40B4-BE49-F238E27FC236}">
                          <a16:creationId xmlns:a16="http://schemas.microsoft.com/office/drawing/2014/main" id="{77CE7986-D492-C443-6F3E-C399F193465B}"/>
                        </a:ext>
                      </a:extLst>
                    </p:cNvPr>
                    <p:cNvSpPr/>
                    <p:nvPr/>
                  </p:nvSpPr>
                  <p:spPr>
                    <a:xfrm flipV="1">
                      <a:off x="634454" y="2091180"/>
                      <a:ext cx="274183" cy="54910"/>
                    </a:xfrm>
                    <a:prstGeom prst="rightArrow">
                      <a:avLst/>
                    </a:prstGeom>
                    <a:solidFill>
                      <a:schemeClr val="tx1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/>
                    <a:p>
                      <a:pPr algn="ctr" defTabSz="685800" eaLnBrk="1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fi-FI" sz="1350">
                        <a:solidFill>
                          <a:prstClr val="white"/>
                        </a:solidFill>
                      </a:endParaRPr>
                    </a:p>
                  </p:txBody>
                </p:sp>
                <p:sp>
                  <p:nvSpPr>
                    <p:cNvPr id="44" name="Suorakulmio 24">
                      <a:extLst>
                        <a:ext uri="{FF2B5EF4-FFF2-40B4-BE49-F238E27FC236}">
                          <a16:creationId xmlns:a16="http://schemas.microsoft.com/office/drawing/2014/main" id="{F898A7D9-40B3-DB79-D083-B9C049DB7FD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03701" y="1877821"/>
                      <a:ext cx="973767" cy="359905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/>
                    <a:p>
                      <a:pPr algn="ctr" defTabSz="685800" eaLnBrk="1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fi-FI" sz="750" dirty="0" err="1">
                          <a:solidFill>
                            <a:prstClr val="black"/>
                          </a:solidFill>
                        </a:rPr>
                        <a:t>Epithelial</a:t>
                      </a:r>
                      <a:r>
                        <a:rPr lang="fi-FI" sz="750" dirty="0">
                          <a:solidFill>
                            <a:prstClr val="black"/>
                          </a:solidFill>
                        </a:rPr>
                        <a:t> </a:t>
                      </a:r>
                      <a:r>
                        <a:rPr lang="fi-FI" sz="750" dirty="0" err="1">
                          <a:solidFill>
                            <a:prstClr val="black"/>
                          </a:solidFill>
                        </a:rPr>
                        <a:t>cells</a:t>
                      </a:r>
                      <a:endParaRPr lang="fi-FI" sz="750" dirty="0">
                        <a:solidFill>
                          <a:prstClr val="black"/>
                        </a:solidFill>
                      </a:endParaRPr>
                    </a:p>
                  </p:txBody>
                </p:sp>
                <p:sp>
                  <p:nvSpPr>
                    <p:cNvPr id="45" name="Suorakulmio 25">
                      <a:extLst>
                        <a:ext uri="{FF2B5EF4-FFF2-40B4-BE49-F238E27FC236}">
                          <a16:creationId xmlns:a16="http://schemas.microsoft.com/office/drawing/2014/main" id="{68CEAC55-164E-DDC5-2861-F4B9CDBBC79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924610" y="1764853"/>
                      <a:ext cx="1151484" cy="647826"/>
                    </a:xfrm>
                    <a:prstGeom prst="rect">
                      <a:avLst/>
                    </a:prstGeom>
                    <a:noFill/>
                    <a:ln w="6350"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/>
                    <a:p>
                      <a:pPr algn="ctr" defTabSz="685800" eaLnBrk="1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fi-FI" sz="750" dirty="0" err="1">
                          <a:solidFill>
                            <a:prstClr val="black"/>
                          </a:solidFill>
                        </a:rPr>
                        <a:t>Recruitment</a:t>
                      </a:r>
                      <a:r>
                        <a:rPr lang="fi-FI" sz="750" dirty="0">
                          <a:solidFill>
                            <a:prstClr val="black"/>
                          </a:solidFill>
                        </a:rPr>
                        <a:t> of </a:t>
                      </a:r>
                      <a:r>
                        <a:rPr lang="fi-FI" sz="750" dirty="0" err="1">
                          <a:solidFill>
                            <a:prstClr val="black"/>
                          </a:solidFill>
                        </a:rPr>
                        <a:t>lymphocytes</a:t>
                      </a:r>
                      <a:r>
                        <a:rPr lang="fi-FI" sz="750" dirty="0">
                          <a:solidFill>
                            <a:prstClr val="black"/>
                          </a:solidFill>
                        </a:rPr>
                        <a:t>, </a:t>
                      </a:r>
                      <a:r>
                        <a:rPr lang="fi-FI" sz="750" dirty="0" err="1">
                          <a:solidFill>
                            <a:prstClr val="black"/>
                          </a:solidFill>
                        </a:rPr>
                        <a:t>neutrophils</a:t>
                      </a:r>
                      <a:r>
                        <a:rPr lang="fi-FI" sz="750" dirty="0">
                          <a:solidFill>
                            <a:prstClr val="black"/>
                          </a:solidFill>
                        </a:rPr>
                        <a:t>,</a:t>
                      </a:r>
                    </a:p>
                    <a:p>
                      <a:pPr algn="ctr" defTabSz="685800" eaLnBrk="1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fi-FI" sz="750" dirty="0" err="1">
                          <a:solidFill>
                            <a:prstClr val="black"/>
                          </a:solidFill>
                        </a:rPr>
                        <a:t>macrophages</a:t>
                      </a:r>
                      <a:r>
                        <a:rPr lang="fi-FI" sz="750" dirty="0">
                          <a:solidFill>
                            <a:prstClr val="black"/>
                          </a:solidFill>
                        </a:rPr>
                        <a:t> </a:t>
                      </a:r>
                    </a:p>
                  </p:txBody>
                </p:sp>
                <p:sp>
                  <p:nvSpPr>
                    <p:cNvPr id="46" name="Suorakulmio 29">
                      <a:extLst>
                        <a:ext uri="{FF2B5EF4-FFF2-40B4-BE49-F238E27FC236}">
                          <a16:creationId xmlns:a16="http://schemas.microsoft.com/office/drawing/2014/main" id="{2EA6DABF-65C9-0E67-9C7C-1914DCA7E6E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265594" y="2864065"/>
                      <a:ext cx="1151483" cy="359903"/>
                    </a:xfrm>
                    <a:prstGeom prst="rect">
                      <a:avLst/>
                    </a:prstGeom>
                    <a:noFill/>
                    <a:ln w="6350"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/>
                    <a:p>
                      <a:pPr algn="ctr" defTabSz="685800" eaLnBrk="1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fi-FI" sz="750" dirty="0">
                          <a:solidFill>
                            <a:prstClr val="black"/>
                          </a:solidFill>
                        </a:rPr>
                        <a:t>DNA </a:t>
                      </a:r>
                      <a:r>
                        <a:rPr lang="fi-FI" sz="750" dirty="0" err="1">
                          <a:solidFill>
                            <a:prstClr val="black"/>
                          </a:solidFill>
                        </a:rPr>
                        <a:t>damage</a:t>
                      </a:r>
                      <a:endParaRPr lang="fi-FI" sz="750" dirty="0">
                        <a:solidFill>
                          <a:prstClr val="black"/>
                        </a:solidFill>
                      </a:endParaRPr>
                    </a:p>
                  </p:txBody>
                </p:sp>
                <p:sp>
                  <p:nvSpPr>
                    <p:cNvPr id="47" name="Suorakulmio 35">
                      <a:extLst>
                        <a:ext uri="{FF2B5EF4-FFF2-40B4-BE49-F238E27FC236}">
                          <a16:creationId xmlns:a16="http://schemas.microsoft.com/office/drawing/2014/main" id="{CA637DB9-F5EF-471F-704D-B41E76B4751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702176" y="1781989"/>
                      <a:ext cx="865730" cy="647826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/>
                    <a:p>
                      <a:pPr algn="ctr" defTabSz="685800" eaLnBrk="1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fi-FI" sz="750" dirty="0">
                          <a:solidFill>
                            <a:prstClr val="black"/>
                          </a:solidFill>
                        </a:rPr>
                        <a:t>TNF-</a:t>
                      </a:r>
                      <a:r>
                        <a:rPr lang="el-GR" sz="750" dirty="0">
                          <a:solidFill>
                            <a:prstClr val="black"/>
                          </a:solidFill>
                        </a:rPr>
                        <a:t>α</a:t>
                      </a:r>
                      <a:r>
                        <a:rPr lang="fi-FI" sz="750" dirty="0">
                          <a:solidFill>
                            <a:prstClr val="black"/>
                          </a:solidFill>
                        </a:rPr>
                        <a:t>, IL-6</a:t>
                      </a:r>
                    </a:p>
                    <a:p>
                      <a:pPr algn="ctr" defTabSz="685800" eaLnBrk="1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fi-FI" sz="750" dirty="0">
                          <a:solidFill>
                            <a:prstClr val="black"/>
                          </a:solidFill>
                        </a:rPr>
                        <a:t>IL-8, INF-</a:t>
                      </a:r>
                      <a:r>
                        <a:rPr lang="el-GR" sz="750" dirty="0">
                          <a:solidFill>
                            <a:prstClr val="black"/>
                          </a:solidFill>
                        </a:rPr>
                        <a:t>γ</a:t>
                      </a:r>
                      <a:r>
                        <a:rPr lang="fi-FI" sz="750" dirty="0">
                          <a:solidFill>
                            <a:prstClr val="black"/>
                          </a:solidFill>
                        </a:rPr>
                        <a:t>, </a:t>
                      </a:r>
                    </a:p>
                    <a:p>
                      <a:pPr algn="ctr" defTabSz="685800" eaLnBrk="1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fi-FI" sz="750" dirty="0">
                          <a:solidFill>
                            <a:prstClr val="black"/>
                          </a:solidFill>
                        </a:rPr>
                        <a:t>IL-1</a:t>
                      </a:r>
                      <a:r>
                        <a:rPr lang="el-GR" sz="750" dirty="0">
                          <a:solidFill>
                            <a:prstClr val="black"/>
                          </a:solidFill>
                        </a:rPr>
                        <a:t>β</a:t>
                      </a:r>
                      <a:r>
                        <a:rPr lang="fi-FI" sz="750" dirty="0">
                          <a:solidFill>
                            <a:prstClr val="black"/>
                          </a:solidFill>
                        </a:rPr>
                        <a:t>, IL-2</a:t>
                      </a:r>
                    </a:p>
                  </p:txBody>
                </p:sp>
                <p:sp>
                  <p:nvSpPr>
                    <p:cNvPr id="48" name="Suorakulmio 37">
                      <a:extLst>
                        <a:ext uri="{FF2B5EF4-FFF2-40B4-BE49-F238E27FC236}">
                          <a16:creationId xmlns:a16="http://schemas.microsoft.com/office/drawing/2014/main" id="{4682D41D-5DB9-0712-58A3-7F4F647C522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273956" y="1875868"/>
                      <a:ext cx="1151482" cy="359903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/>
                    <a:p>
                      <a:pPr algn="ctr" defTabSz="685800" eaLnBrk="1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fi-FI" sz="750" dirty="0">
                          <a:solidFill>
                            <a:prstClr val="black"/>
                          </a:solidFill>
                        </a:rPr>
                        <a:t>ROS RNOS</a:t>
                      </a:r>
                    </a:p>
                  </p:txBody>
                </p:sp>
                <p:sp>
                  <p:nvSpPr>
                    <p:cNvPr id="49" name="Nuoli oikealle 13">
                      <a:extLst>
                        <a:ext uri="{FF2B5EF4-FFF2-40B4-BE49-F238E27FC236}">
                          <a16:creationId xmlns:a16="http://schemas.microsoft.com/office/drawing/2014/main" id="{4301034E-DEDA-25E7-8E8D-93FE5AA19C9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38150" y="1036546"/>
                      <a:ext cx="2617301" cy="54910"/>
                    </a:xfrm>
                    <a:prstGeom prst="rightArrow">
                      <a:avLst>
                        <a:gd name="adj1" fmla="val 42263"/>
                        <a:gd name="adj2" fmla="val 50000"/>
                      </a:avLst>
                    </a:prstGeom>
                    <a:solidFill>
                      <a:schemeClr val="tx1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/>
                    <a:p>
                      <a:pPr algn="ctr" defTabSz="685800" eaLnBrk="1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fi-FI" sz="1350" dirty="0">
                        <a:solidFill>
                          <a:prstClr val="white"/>
                        </a:solidFill>
                      </a:endParaRPr>
                    </a:p>
                  </p:txBody>
                </p:sp>
                <p:sp>
                  <p:nvSpPr>
                    <p:cNvPr id="50" name="Suorakulmio 25">
                      <a:extLst>
                        <a:ext uri="{FF2B5EF4-FFF2-40B4-BE49-F238E27FC236}">
                          <a16:creationId xmlns:a16="http://schemas.microsoft.com/office/drawing/2014/main" id="{0F858E37-5DF3-0572-60D9-63A642D29AD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586230" y="1753272"/>
                      <a:ext cx="1151484" cy="647826"/>
                    </a:xfrm>
                    <a:prstGeom prst="rect">
                      <a:avLst/>
                    </a:prstGeom>
                    <a:noFill/>
                    <a:ln w="6350"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/>
                    <a:p>
                      <a:pPr algn="ctr" defTabSz="685800" eaLnBrk="1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fi-FI" sz="750" dirty="0">
                        <a:solidFill>
                          <a:prstClr val="black"/>
                        </a:solidFill>
                      </a:endParaRPr>
                    </a:p>
                  </p:txBody>
                </p:sp>
                <p:sp>
                  <p:nvSpPr>
                    <p:cNvPr id="51" name="Suorakulmio 25">
                      <a:extLst>
                        <a:ext uri="{FF2B5EF4-FFF2-40B4-BE49-F238E27FC236}">
                          <a16:creationId xmlns:a16="http://schemas.microsoft.com/office/drawing/2014/main" id="{7504EBB8-70DA-7A98-C0CB-1E16361392A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80969" y="1753272"/>
                      <a:ext cx="1151484" cy="647826"/>
                    </a:xfrm>
                    <a:prstGeom prst="rect">
                      <a:avLst/>
                    </a:prstGeom>
                    <a:noFill/>
                    <a:ln w="6350"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/>
                    <a:p>
                      <a:pPr algn="ctr" defTabSz="685800" eaLnBrk="1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fi-FI" sz="750" dirty="0">
                        <a:solidFill>
                          <a:prstClr val="black"/>
                        </a:solidFill>
                      </a:endParaRPr>
                    </a:p>
                  </p:txBody>
                </p:sp>
                <p:sp>
                  <p:nvSpPr>
                    <p:cNvPr id="52" name="Suorakulmio 25">
                      <a:extLst>
                        <a:ext uri="{FF2B5EF4-FFF2-40B4-BE49-F238E27FC236}">
                          <a16:creationId xmlns:a16="http://schemas.microsoft.com/office/drawing/2014/main" id="{33B94F8B-46A7-90E3-7618-7B582998B3E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253095" y="1753272"/>
                      <a:ext cx="1151484" cy="647826"/>
                    </a:xfrm>
                    <a:prstGeom prst="rect">
                      <a:avLst/>
                    </a:prstGeom>
                    <a:noFill/>
                    <a:ln w="6350"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/>
                    <a:p>
                      <a:pPr algn="ctr" defTabSz="685800" eaLnBrk="1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fi-FI" sz="750" dirty="0">
                        <a:solidFill>
                          <a:prstClr val="black"/>
                        </a:solidFill>
                      </a:endParaRPr>
                    </a:p>
                  </p:txBody>
                </p:sp>
                <p:sp>
                  <p:nvSpPr>
                    <p:cNvPr id="53" name="Suorakulmio 25">
                      <a:extLst>
                        <a:ext uri="{FF2B5EF4-FFF2-40B4-BE49-F238E27FC236}">
                          <a16:creationId xmlns:a16="http://schemas.microsoft.com/office/drawing/2014/main" id="{F34148C7-1EE7-0D22-08A0-8E9A08EEFE1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273799" y="5224835"/>
                      <a:ext cx="1151484" cy="959484"/>
                    </a:xfrm>
                    <a:prstGeom prst="rect">
                      <a:avLst/>
                    </a:prstGeom>
                    <a:noFill/>
                    <a:ln w="6350"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/>
                    <a:p>
                      <a:pPr algn="ctr" defTabSz="685800" eaLnBrk="1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fi-FI" sz="750" dirty="0">
                        <a:solidFill>
                          <a:prstClr val="black"/>
                        </a:solidFill>
                      </a:endParaRPr>
                    </a:p>
                  </p:txBody>
                </p:sp>
                <p:sp>
                  <p:nvSpPr>
                    <p:cNvPr id="54" name="Nuoli oikealle 13">
                      <a:extLst>
                        <a:ext uri="{FF2B5EF4-FFF2-40B4-BE49-F238E27FC236}">
                          <a16:creationId xmlns:a16="http://schemas.microsoft.com/office/drawing/2014/main" id="{F202210E-C338-8FAD-A3E6-490A040B7E8F}"/>
                        </a:ext>
                      </a:extLst>
                    </p:cNvPr>
                    <p:cNvSpPr/>
                    <p:nvPr/>
                  </p:nvSpPr>
                  <p:spPr>
                    <a:xfrm rot="5400000">
                      <a:off x="6761111" y="5504723"/>
                      <a:ext cx="160449" cy="190502"/>
                    </a:xfrm>
                    <a:prstGeom prst="rightArrow">
                      <a:avLst/>
                    </a:prstGeom>
                    <a:solidFill>
                      <a:schemeClr val="tx1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/>
                    <a:p>
                      <a:pPr algn="ctr" defTabSz="685800" eaLnBrk="1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fi-FI" sz="1350" dirty="0">
                        <a:solidFill>
                          <a:prstClr val="white"/>
                        </a:solidFill>
                      </a:endParaRPr>
                    </a:p>
                  </p:txBody>
                </p:sp>
                <p:sp>
                  <p:nvSpPr>
                    <p:cNvPr id="63" name="Suorakulmio 25">
                      <a:extLst>
                        <a:ext uri="{FF2B5EF4-FFF2-40B4-BE49-F238E27FC236}">
                          <a16:creationId xmlns:a16="http://schemas.microsoft.com/office/drawing/2014/main" id="{062773FB-3024-7068-59DB-D04A31B7DCC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122558" y="2828911"/>
                      <a:ext cx="1151484" cy="462641"/>
                    </a:xfrm>
                    <a:prstGeom prst="rect">
                      <a:avLst/>
                    </a:prstGeom>
                    <a:noFill/>
                    <a:ln w="6350"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/>
                    <a:p>
                      <a:pPr algn="ctr" defTabSz="685800" eaLnBrk="1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fi-FI" sz="750" dirty="0">
                        <a:solidFill>
                          <a:prstClr val="black"/>
                        </a:solidFill>
                      </a:endParaRPr>
                    </a:p>
                  </p:txBody>
                </p:sp>
                <p:sp>
                  <p:nvSpPr>
                    <p:cNvPr id="64" name="Suorakulmio 25">
                      <a:extLst>
                        <a:ext uri="{FF2B5EF4-FFF2-40B4-BE49-F238E27FC236}">
                          <a16:creationId xmlns:a16="http://schemas.microsoft.com/office/drawing/2014/main" id="{E71A5470-A2AF-C052-C4AB-37FADC68907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122558" y="3807945"/>
                      <a:ext cx="1151484" cy="462641"/>
                    </a:xfrm>
                    <a:prstGeom prst="rect">
                      <a:avLst/>
                    </a:prstGeom>
                    <a:noFill/>
                    <a:ln w="6350"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/>
                    <a:p>
                      <a:pPr algn="ctr" defTabSz="685800" eaLnBrk="1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fi-FI" sz="750" dirty="0">
                        <a:solidFill>
                          <a:prstClr val="black"/>
                        </a:solidFill>
                      </a:endParaRPr>
                    </a:p>
                  </p:txBody>
                </p:sp>
                <p:sp>
                  <p:nvSpPr>
                    <p:cNvPr id="71" name="Suorakulmio 25">
                      <a:extLst>
                        <a:ext uri="{FF2B5EF4-FFF2-40B4-BE49-F238E27FC236}">
                          <a16:creationId xmlns:a16="http://schemas.microsoft.com/office/drawing/2014/main" id="{3E865098-E639-BE09-61FC-483B0C3C293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654686" y="4625227"/>
                      <a:ext cx="1151484" cy="462641"/>
                    </a:xfrm>
                    <a:prstGeom prst="rect">
                      <a:avLst/>
                    </a:prstGeom>
                    <a:noFill/>
                    <a:ln w="6350"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/>
                    <a:p>
                      <a:pPr algn="ctr" defTabSz="685800" eaLnBrk="1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fi-FI" sz="750" dirty="0">
                        <a:solidFill>
                          <a:prstClr val="black"/>
                        </a:solidFill>
                      </a:endParaRPr>
                    </a:p>
                  </p:txBody>
                </p:sp>
                <p:sp>
                  <p:nvSpPr>
                    <p:cNvPr id="72" name="Nuoli oikealle 13">
                      <a:extLst>
                        <a:ext uri="{FF2B5EF4-FFF2-40B4-BE49-F238E27FC236}">
                          <a16:creationId xmlns:a16="http://schemas.microsoft.com/office/drawing/2014/main" id="{AEA794C9-ECF8-6D66-76AB-DBA1C551BAB0}"/>
                        </a:ext>
                      </a:extLst>
                    </p:cNvPr>
                    <p:cNvSpPr/>
                    <p:nvPr/>
                  </p:nvSpPr>
                  <p:spPr>
                    <a:xfrm rot="5400000">
                      <a:off x="2556786" y="3450645"/>
                      <a:ext cx="193462" cy="190502"/>
                    </a:xfrm>
                    <a:prstGeom prst="rightArrow">
                      <a:avLst/>
                    </a:prstGeom>
                    <a:solidFill>
                      <a:schemeClr val="tx1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/>
                    <a:p>
                      <a:pPr algn="ctr" defTabSz="685800" eaLnBrk="1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fi-FI" sz="1350" dirty="0">
                        <a:solidFill>
                          <a:prstClr val="white"/>
                        </a:solidFill>
                      </a:endParaRPr>
                    </a:p>
                  </p:txBody>
                </p:sp>
                <p:sp>
                  <p:nvSpPr>
                    <p:cNvPr id="74" name="Nuoli oikealle 13">
                      <a:extLst>
                        <a:ext uri="{FF2B5EF4-FFF2-40B4-BE49-F238E27FC236}">
                          <a16:creationId xmlns:a16="http://schemas.microsoft.com/office/drawing/2014/main" id="{5EBCAEED-079D-C845-A38B-26BE082FA1CF}"/>
                        </a:ext>
                      </a:extLst>
                    </p:cNvPr>
                    <p:cNvSpPr/>
                    <p:nvPr/>
                  </p:nvSpPr>
                  <p:spPr>
                    <a:xfrm rot="5400000">
                      <a:off x="4199569" y="5229936"/>
                      <a:ext cx="193462" cy="190502"/>
                    </a:xfrm>
                    <a:prstGeom prst="rightArrow">
                      <a:avLst/>
                    </a:prstGeom>
                    <a:solidFill>
                      <a:schemeClr val="tx1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/>
                    <a:p>
                      <a:pPr algn="ctr" defTabSz="685800" eaLnBrk="1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fi-FI" sz="1350" dirty="0">
                        <a:solidFill>
                          <a:prstClr val="white"/>
                        </a:solidFill>
                      </a:endParaRPr>
                    </a:p>
                  </p:txBody>
                </p:sp>
                <p:sp>
                  <p:nvSpPr>
                    <p:cNvPr id="75" name="Suorakulmio 25">
                      <a:extLst>
                        <a:ext uri="{FF2B5EF4-FFF2-40B4-BE49-F238E27FC236}">
                          <a16:creationId xmlns:a16="http://schemas.microsoft.com/office/drawing/2014/main" id="{0421B516-1970-F13B-9572-48027D63EB4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654686" y="5757503"/>
                      <a:ext cx="1151484" cy="462641"/>
                    </a:xfrm>
                    <a:prstGeom prst="rect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/>
                    <a:p>
                      <a:pPr algn="ctr" defTabSz="685800" eaLnBrk="1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fi-FI" sz="750" dirty="0">
                        <a:solidFill>
                          <a:prstClr val="black"/>
                        </a:solidFill>
                      </a:endParaRPr>
                    </a:p>
                  </p:txBody>
                </p:sp>
                <p:sp>
                  <p:nvSpPr>
                    <p:cNvPr id="79" name="Nuoli oikealle 13">
                      <a:extLst>
                        <a:ext uri="{FF2B5EF4-FFF2-40B4-BE49-F238E27FC236}">
                          <a16:creationId xmlns:a16="http://schemas.microsoft.com/office/drawing/2014/main" id="{3AE9572D-0C15-BB62-2078-6F9FCFDB8075}"/>
                        </a:ext>
                      </a:extLst>
                    </p:cNvPr>
                    <p:cNvSpPr/>
                    <p:nvPr/>
                  </p:nvSpPr>
                  <p:spPr>
                    <a:xfrm rot="9579601">
                      <a:off x="5391242" y="4484513"/>
                      <a:ext cx="193427" cy="190536"/>
                    </a:xfrm>
                    <a:prstGeom prst="rightArrow">
                      <a:avLst/>
                    </a:prstGeom>
                    <a:solidFill>
                      <a:schemeClr val="tx1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/>
                    <a:p>
                      <a:pPr algn="ctr" defTabSz="685800" eaLnBrk="1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fi-FI" sz="1350" dirty="0">
                        <a:solidFill>
                          <a:prstClr val="white"/>
                        </a:solidFill>
                      </a:endParaRPr>
                    </a:p>
                  </p:txBody>
                </p:sp>
                <p:sp>
                  <p:nvSpPr>
                    <p:cNvPr id="80" name="Nuoli oikealle 13">
                      <a:extLst>
                        <a:ext uri="{FF2B5EF4-FFF2-40B4-BE49-F238E27FC236}">
                          <a16:creationId xmlns:a16="http://schemas.microsoft.com/office/drawing/2014/main" id="{02BB6F5A-850A-73D5-91C3-056B975DEDEE}"/>
                        </a:ext>
                      </a:extLst>
                    </p:cNvPr>
                    <p:cNvSpPr/>
                    <p:nvPr/>
                  </p:nvSpPr>
                  <p:spPr>
                    <a:xfrm rot="12120630">
                      <a:off x="5391242" y="5158179"/>
                      <a:ext cx="193427" cy="190536"/>
                    </a:xfrm>
                    <a:prstGeom prst="rightArrow">
                      <a:avLst/>
                    </a:prstGeom>
                    <a:solidFill>
                      <a:schemeClr val="tx1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/>
                    <a:p>
                      <a:pPr algn="ctr" defTabSz="685800" eaLnBrk="1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fi-FI" sz="1350" dirty="0">
                        <a:solidFill>
                          <a:prstClr val="white"/>
                        </a:solidFill>
                      </a:endParaRPr>
                    </a:p>
                  </p:txBody>
                </p:sp>
                <p:sp>
                  <p:nvSpPr>
                    <p:cNvPr id="81" name="Nuoli oikealle 13">
                      <a:extLst>
                        <a:ext uri="{FF2B5EF4-FFF2-40B4-BE49-F238E27FC236}">
                          <a16:creationId xmlns:a16="http://schemas.microsoft.com/office/drawing/2014/main" id="{EBF2FF1C-394C-7ED9-CCD4-2B4448480A41}"/>
                        </a:ext>
                      </a:extLst>
                    </p:cNvPr>
                    <p:cNvSpPr/>
                    <p:nvPr/>
                  </p:nvSpPr>
                  <p:spPr>
                    <a:xfrm rot="9802542">
                      <a:off x="3409116" y="3547064"/>
                      <a:ext cx="2673931" cy="54910"/>
                    </a:xfrm>
                    <a:prstGeom prst="rightArrow">
                      <a:avLst>
                        <a:gd name="adj1" fmla="val 42263"/>
                        <a:gd name="adj2" fmla="val 50000"/>
                      </a:avLst>
                    </a:prstGeom>
                    <a:solidFill>
                      <a:schemeClr val="tx1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/>
                    <a:p>
                      <a:pPr algn="ctr" defTabSz="685800" eaLnBrk="1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fi-FI" sz="1350" dirty="0">
                        <a:solidFill>
                          <a:prstClr val="white"/>
                        </a:solidFill>
                      </a:endParaRPr>
                    </a:p>
                  </p:txBody>
                </p:sp>
                <p:sp>
                  <p:nvSpPr>
                    <p:cNvPr id="82" name="Nuoli oikealle 13">
                      <a:extLst>
                        <a:ext uri="{FF2B5EF4-FFF2-40B4-BE49-F238E27FC236}">
                          <a16:creationId xmlns:a16="http://schemas.microsoft.com/office/drawing/2014/main" id="{EB1FDACC-86B4-16E7-89F8-A41348046E5D}"/>
                        </a:ext>
                      </a:extLst>
                    </p:cNvPr>
                    <p:cNvSpPr/>
                    <p:nvPr/>
                  </p:nvSpPr>
                  <p:spPr>
                    <a:xfrm rot="21198397">
                      <a:off x="3446951" y="3970718"/>
                      <a:ext cx="2626176" cy="54910"/>
                    </a:xfrm>
                    <a:prstGeom prst="rightArrow">
                      <a:avLst>
                        <a:gd name="adj1" fmla="val 42263"/>
                        <a:gd name="adj2" fmla="val 50000"/>
                      </a:avLst>
                    </a:prstGeom>
                    <a:solidFill>
                      <a:schemeClr val="tx1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/>
                    <a:p>
                      <a:pPr algn="ctr" defTabSz="685800" eaLnBrk="1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fi-FI" sz="1350" dirty="0">
                        <a:solidFill>
                          <a:prstClr val="white"/>
                        </a:solidFill>
                      </a:endParaRPr>
                    </a:p>
                  </p:txBody>
                </p:sp>
                <p:sp>
                  <p:nvSpPr>
                    <p:cNvPr id="93" name="Nuoli oikealle 13">
                      <a:extLst>
                        <a:ext uri="{FF2B5EF4-FFF2-40B4-BE49-F238E27FC236}">
                          <a16:creationId xmlns:a16="http://schemas.microsoft.com/office/drawing/2014/main" id="{EBAD1A58-7725-F33E-7B52-24001140B46F}"/>
                        </a:ext>
                      </a:extLst>
                    </p:cNvPr>
                    <p:cNvSpPr/>
                    <p:nvPr/>
                  </p:nvSpPr>
                  <p:spPr>
                    <a:xfrm rot="10800000">
                      <a:off x="3393524" y="2974757"/>
                      <a:ext cx="2617301" cy="54910"/>
                    </a:xfrm>
                    <a:prstGeom prst="rightArrow">
                      <a:avLst>
                        <a:gd name="adj1" fmla="val 42263"/>
                        <a:gd name="adj2" fmla="val 50000"/>
                      </a:avLst>
                    </a:prstGeom>
                    <a:solidFill>
                      <a:schemeClr val="tx1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/>
                    <a:p>
                      <a:pPr algn="ctr" defTabSz="685800" eaLnBrk="1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fi-FI" sz="1350" dirty="0">
                        <a:solidFill>
                          <a:prstClr val="white"/>
                        </a:solidFill>
                      </a:endParaRPr>
                    </a:p>
                  </p:txBody>
                </p:sp>
                <p:sp>
                  <p:nvSpPr>
                    <p:cNvPr id="97" name="Nuoli oikealle 13">
                      <a:extLst>
                        <a:ext uri="{FF2B5EF4-FFF2-40B4-BE49-F238E27FC236}">
                          <a16:creationId xmlns:a16="http://schemas.microsoft.com/office/drawing/2014/main" id="{FB93A918-7C7B-A76A-7A92-99E88D2967A1}"/>
                        </a:ext>
                      </a:extLst>
                    </p:cNvPr>
                    <p:cNvSpPr/>
                    <p:nvPr/>
                  </p:nvSpPr>
                  <p:spPr>
                    <a:xfrm flipV="1">
                      <a:off x="2485612" y="2091180"/>
                      <a:ext cx="274183" cy="54910"/>
                    </a:xfrm>
                    <a:prstGeom prst="rightArrow">
                      <a:avLst/>
                    </a:prstGeom>
                    <a:solidFill>
                      <a:schemeClr val="tx1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/>
                    <a:p>
                      <a:pPr algn="ctr" defTabSz="685800" eaLnBrk="1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fi-FI" sz="1350">
                        <a:solidFill>
                          <a:prstClr val="white"/>
                        </a:solidFill>
                      </a:endParaRPr>
                    </a:p>
                  </p:txBody>
                </p:sp>
                <p:sp>
                  <p:nvSpPr>
                    <p:cNvPr id="98" name="Nuoli oikealle 13">
                      <a:extLst>
                        <a:ext uri="{FF2B5EF4-FFF2-40B4-BE49-F238E27FC236}">
                          <a16:creationId xmlns:a16="http://schemas.microsoft.com/office/drawing/2014/main" id="{C9642CFC-BF4B-2756-D871-BE535A9F7635}"/>
                        </a:ext>
                      </a:extLst>
                    </p:cNvPr>
                    <p:cNvSpPr/>
                    <p:nvPr/>
                  </p:nvSpPr>
                  <p:spPr>
                    <a:xfrm flipV="1">
                      <a:off x="4195999" y="2091180"/>
                      <a:ext cx="274183" cy="54910"/>
                    </a:xfrm>
                    <a:prstGeom prst="rightArrow">
                      <a:avLst/>
                    </a:prstGeom>
                    <a:solidFill>
                      <a:schemeClr val="tx1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/>
                    <a:p>
                      <a:pPr algn="ctr" defTabSz="685800" eaLnBrk="1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fi-FI" sz="1350">
                        <a:solidFill>
                          <a:prstClr val="white"/>
                        </a:solidFill>
                      </a:endParaRPr>
                    </a:p>
                  </p:txBody>
                </p:sp>
                <p:sp>
                  <p:nvSpPr>
                    <p:cNvPr id="101" name="Nuoli oikealle 13">
                      <a:extLst>
                        <a:ext uri="{FF2B5EF4-FFF2-40B4-BE49-F238E27FC236}">
                          <a16:creationId xmlns:a16="http://schemas.microsoft.com/office/drawing/2014/main" id="{EE90605C-E258-7D13-346E-3DCD9304CD33}"/>
                        </a:ext>
                      </a:extLst>
                    </p:cNvPr>
                    <p:cNvSpPr/>
                    <p:nvPr/>
                  </p:nvSpPr>
                  <p:spPr>
                    <a:xfrm flipV="1">
                      <a:off x="5843038" y="2091180"/>
                      <a:ext cx="274183" cy="54910"/>
                    </a:xfrm>
                    <a:prstGeom prst="rightArrow">
                      <a:avLst/>
                    </a:prstGeom>
                    <a:solidFill>
                      <a:schemeClr val="tx1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/>
                    <a:p>
                      <a:pPr algn="ctr" defTabSz="685800" eaLnBrk="1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fi-FI" sz="1350">
                        <a:solidFill>
                          <a:prstClr val="white"/>
                        </a:solidFill>
                      </a:endParaRPr>
                    </a:p>
                  </p:txBody>
                </p:sp>
                <p:sp>
                  <p:nvSpPr>
                    <p:cNvPr id="110" name="Nuoli oikealle 13">
                      <a:extLst>
                        <a:ext uri="{FF2B5EF4-FFF2-40B4-BE49-F238E27FC236}">
                          <a16:creationId xmlns:a16="http://schemas.microsoft.com/office/drawing/2014/main" id="{DAA9CC78-314E-C7D2-0E40-EAA2EA20B433}"/>
                        </a:ext>
                      </a:extLst>
                    </p:cNvPr>
                    <p:cNvSpPr/>
                    <p:nvPr/>
                  </p:nvSpPr>
                  <p:spPr>
                    <a:xfrm rot="5400000" flipV="1">
                      <a:off x="5156664" y="1485292"/>
                      <a:ext cx="274233" cy="54900"/>
                    </a:xfrm>
                    <a:prstGeom prst="rightArrow">
                      <a:avLst/>
                    </a:prstGeom>
                    <a:solidFill>
                      <a:schemeClr val="tx1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/>
                    <a:p>
                      <a:pPr algn="ctr" defTabSz="685800" eaLnBrk="1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fi-FI" sz="1350">
                        <a:solidFill>
                          <a:prstClr val="white"/>
                        </a:solidFill>
                      </a:endParaRPr>
                    </a:p>
                  </p:txBody>
                </p:sp>
                <p:sp>
                  <p:nvSpPr>
                    <p:cNvPr id="111" name="Nuoli oikealle 13">
                      <a:extLst>
                        <a:ext uri="{FF2B5EF4-FFF2-40B4-BE49-F238E27FC236}">
                          <a16:creationId xmlns:a16="http://schemas.microsoft.com/office/drawing/2014/main" id="{728FBA6A-C2F5-E878-289E-938B5FAF171F}"/>
                        </a:ext>
                      </a:extLst>
                    </p:cNvPr>
                    <p:cNvSpPr/>
                    <p:nvPr/>
                  </p:nvSpPr>
                  <p:spPr>
                    <a:xfrm rot="5400000">
                      <a:off x="6791441" y="2601958"/>
                      <a:ext cx="133208" cy="54900"/>
                    </a:xfrm>
                    <a:prstGeom prst="rightArrow">
                      <a:avLst/>
                    </a:prstGeom>
                    <a:solidFill>
                      <a:schemeClr val="tx1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/>
                    <a:p>
                      <a:pPr algn="ctr" defTabSz="685800" eaLnBrk="1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fi-FI" sz="1350">
                        <a:solidFill>
                          <a:prstClr val="white"/>
                        </a:solidFill>
                      </a:endParaRPr>
                    </a:p>
                  </p:txBody>
                </p:sp>
                <p:sp>
                  <p:nvSpPr>
                    <p:cNvPr id="112" name="Nuoli oikealle 13">
                      <a:extLst>
                        <a:ext uri="{FF2B5EF4-FFF2-40B4-BE49-F238E27FC236}">
                          <a16:creationId xmlns:a16="http://schemas.microsoft.com/office/drawing/2014/main" id="{ADB50618-0B59-E82B-C0FF-84A36F0E63E7}"/>
                        </a:ext>
                      </a:extLst>
                    </p:cNvPr>
                    <p:cNvSpPr/>
                    <p:nvPr/>
                  </p:nvSpPr>
                  <p:spPr>
                    <a:xfrm rot="5400000">
                      <a:off x="6791441" y="3369307"/>
                      <a:ext cx="133208" cy="54900"/>
                    </a:xfrm>
                    <a:prstGeom prst="rightArrow">
                      <a:avLst/>
                    </a:prstGeom>
                    <a:solidFill>
                      <a:schemeClr val="tx1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/>
                    <a:p>
                      <a:pPr algn="ctr" defTabSz="685800" eaLnBrk="1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fi-FI" sz="1350">
                        <a:solidFill>
                          <a:prstClr val="white"/>
                        </a:solidFill>
                      </a:endParaRPr>
                    </a:p>
                  </p:txBody>
                </p:sp>
                <p:sp>
                  <p:nvSpPr>
                    <p:cNvPr id="113" name="Nuoli oikealle 13">
                      <a:extLst>
                        <a:ext uri="{FF2B5EF4-FFF2-40B4-BE49-F238E27FC236}">
                          <a16:creationId xmlns:a16="http://schemas.microsoft.com/office/drawing/2014/main" id="{1F5541CB-D46F-4618-C79A-1A74B8922406}"/>
                        </a:ext>
                      </a:extLst>
                    </p:cNvPr>
                    <p:cNvSpPr/>
                    <p:nvPr/>
                  </p:nvSpPr>
                  <p:spPr>
                    <a:xfrm rot="5400000">
                      <a:off x="6791441" y="4122575"/>
                      <a:ext cx="133208" cy="54900"/>
                    </a:xfrm>
                    <a:prstGeom prst="rightArrow">
                      <a:avLst/>
                    </a:prstGeom>
                    <a:solidFill>
                      <a:schemeClr val="tx1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/>
                    <a:p>
                      <a:pPr algn="ctr" defTabSz="685800" eaLnBrk="1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fi-FI" sz="1350">
                        <a:solidFill>
                          <a:prstClr val="white"/>
                        </a:solidFill>
                      </a:endParaRPr>
                    </a:p>
                  </p:txBody>
                </p:sp>
                <p:sp>
                  <p:nvSpPr>
                    <p:cNvPr id="114" name="Nuoli oikealle 13">
                      <a:extLst>
                        <a:ext uri="{FF2B5EF4-FFF2-40B4-BE49-F238E27FC236}">
                          <a16:creationId xmlns:a16="http://schemas.microsoft.com/office/drawing/2014/main" id="{BBB8923A-ABE1-6C1F-82BD-8E5FCFDF41ED}"/>
                        </a:ext>
                      </a:extLst>
                    </p:cNvPr>
                    <p:cNvSpPr/>
                    <p:nvPr/>
                  </p:nvSpPr>
                  <p:spPr>
                    <a:xfrm rot="5400000">
                      <a:off x="6791441" y="4925123"/>
                      <a:ext cx="133208" cy="54900"/>
                    </a:xfrm>
                    <a:prstGeom prst="rightArrow">
                      <a:avLst/>
                    </a:prstGeom>
                    <a:solidFill>
                      <a:schemeClr val="tx1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/>
                    <a:p>
                      <a:pPr algn="ctr" defTabSz="685800" eaLnBrk="1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fi-FI" sz="1350">
                        <a:solidFill>
                          <a:prstClr val="white"/>
                        </a:solidFill>
                      </a:endParaRPr>
                    </a:p>
                  </p:txBody>
                </p:sp>
              </p:grpSp>
              <p:cxnSp>
                <p:nvCxnSpPr>
                  <p:cNvPr id="38" name="Suora yhdysviiva 42">
                    <a:extLst>
                      <a:ext uri="{FF2B5EF4-FFF2-40B4-BE49-F238E27FC236}">
                        <a16:creationId xmlns:a16="http://schemas.microsoft.com/office/drawing/2014/main" id="{BBA8783B-87CB-8655-99A1-EAF056244B5E}"/>
                      </a:ext>
                    </a:extLst>
                  </p:cNvPr>
                  <p:cNvCxnSpPr/>
                  <p:nvPr/>
                </p:nvCxnSpPr>
                <p:spPr>
                  <a:xfrm rot="5400000" flipH="1" flipV="1">
                    <a:off x="1688296" y="1288478"/>
                    <a:ext cx="503864" cy="0"/>
                  </a:xfrm>
                  <a:prstGeom prst="line">
                    <a:avLst/>
                  </a:prstGeom>
                  <a:ln w="381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9" name="Suora yhdysviiva 42">
                    <a:extLst>
                      <a:ext uri="{FF2B5EF4-FFF2-40B4-BE49-F238E27FC236}">
                        <a16:creationId xmlns:a16="http://schemas.microsoft.com/office/drawing/2014/main" id="{C0623B3F-50D0-8DFA-744C-3695770EE852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rot="16200000" flipH="1" flipV="1">
                    <a:off x="5771421" y="2772565"/>
                    <a:ext cx="503864" cy="0"/>
                  </a:xfrm>
                  <a:prstGeom prst="line">
                    <a:avLst/>
                  </a:prstGeom>
                  <a:ln w="381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35" name="Suorakulmio 75">
                  <a:extLst>
                    <a:ext uri="{FF2B5EF4-FFF2-40B4-BE49-F238E27FC236}">
                      <a16:creationId xmlns:a16="http://schemas.microsoft.com/office/drawing/2014/main" id="{D2C56885-98FB-A4C8-AEAB-F8E768EBED71}"/>
                    </a:ext>
                  </a:extLst>
                </p:cNvPr>
                <p:cNvSpPr/>
                <p:nvPr/>
              </p:nvSpPr>
              <p:spPr>
                <a:xfrm>
                  <a:off x="2410428" y="1075971"/>
                  <a:ext cx="1943128" cy="359903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defTabSz="685800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r>
                    <a:rPr lang="fi-FI" sz="750" dirty="0" err="1">
                      <a:solidFill>
                        <a:prstClr val="black"/>
                      </a:solidFill>
                    </a:rPr>
                    <a:t>Secretion</a:t>
                  </a:r>
                  <a:r>
                    <a:rPr lang="fi-FI" sz="750" dirty="0">
                      <a:solidFill>
                        <a:prstClr val="black"/>
                      </a:solidFill>
                    </a:rPr>
                    <a:t> of CXCL-9, CXCL-10</a:t>
                  </a:r>
                </a:p>
              </p:txBody>
            </p:sp>
          </p:grpSp>
        </p:grpSp>
        <p:grpSp>
          <p:nvGrpSpPr>
            <p:cNvPr id="12" name="Ryhmä 103">
              <a:extLst>
                <a:ext uri="{FF2B5EF4-FFF2-40B4-BE49-F238E27FC236}">
                  <a16:creationId xmlns:a16="http://schemas.microsoft.com/office/drawing/2014/main" id="{B4B0FD95-7E62-60C1-E88C-F576F6D8E94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099274" y="2852196"/>
              <a:ext cx="5326165" cy="3429737"/>
              <a:chOff x="2099274" y="2852196"/>
              <a:chExt cx="5326165" cy="3429737"/>
            </a:xfrm>
          </p:grpSpPr>
          <p:grpSp>
            <p:nvGrpSpPr>
              <p:cNvPr id="19" name="Ryhmä 99">
                <a:extLst>
                  <a:ext uri="{FF2B5EF4-FFF2-40B4-BE49-F238E27FC236}">
                    <a16:creationId xmlns:a16="http://schemas.microsoft.com/office/drawing/2014/main" id="{A1E5936E-BFDC-BAE8-8E6A-09D36A2B4495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099274" y="2852196"/>
                <a:ext cx="5326165" cy="1887015"/>
                <a:chOff x="2099274" y="2852196"/>
                <a:chExt cx="5326165" cy="1887014"/>
              </a:xfrm>
            </p:grpSpPr>
            <p:sp>
              <p:nvSpPr>
                <p:cNvPr id="26" name="Suorakulmio 28">
                  <a:extLst>
                    <a:ext uri="{FF2B5EF4-FFF2-40B4-BE49-F238E27FC236}">
                      <a16:creationId xmlns:a16="http://schemas.microsoft.com/office/drawing/2014/main" id="{4F8FFB49-3067-1295-9903-9AA0FF7CEC98}"/>
                    </a:ext>
                  </a:extLst>
                </p:cNvPr>
                <p:cNvSpPr/>
                <p:nvPr/>
              </p:nvSpPr>
              <p:spPr>
                <a:xfrm>
                  <a:off x="2099274" y="3862043"/>
                  <a:ext cx="1174767" cy="359903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defTabSz="685800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r>
                    <a:rPr lang="fi-FI" sz="750" err="1">
                      <a:solidFill>
                        <a:prstClr val="black"/>
                      </a:solidFill>
                    </a:rPr>
                    <a:t>Increased</a:t>
                  </a:r>
                  <a:r>
                    <a:rPr lang="fi-FI" sz="750">
                      <a:solidFill>
                        <a:prstClr val="black"/>
                      </a:solidFill>
                    </a:rPr>
                    <a:t> </a:t>
                  </a:r>
                  <a:r>
                    <a:rPr lang="fi-FI" sz="750" err="1">
                      <a:solidFill>
                        <a:prstClr val="black"/>
                      </a:solidFill>
                    </a:rPr>
                    <a:t>cell</a:t>
                  </a:r>
                  <a:r>
                    <a:rPr lang="fi-FI" sz="750">
                      <a:solidFill>
                        <a:prstClr val="black"/>
                      </a:solidFill>
                    </a:rPr>
                    <a:t> division</a:t>
                  </a:r>
                </a:p>
              </p:txBody>
            </p:sp>
            <p:sp>
              <p:nvSpPr>
                <p:cNvPr id="27" name="Suorakulmio 31">
                  <a:extLst>
                    <a:ext uri="{FF2B5EF4-FFF2-40B4-BE49-F238E27FC236}">
                      <a16:creationId xmlns:a16="http://schemas.microsoft.com/office/drawing/2014/main" id="{6F9CC59D-32F2-507B-30BE-EF6E87BE67B3}"/>
                    </a:ext>
                  </a:extLst>
                </p:cNvPr>
                <p:cNvSpPr/>
                <p:nvPr/>
              </p:nvSpPr>
              <p:spPr>
                <a:xfrm>
                  <a:off x="6265594" y="4379307"/>
                  <a:ext cx="1151483" cy="359903"/>
                </a:xfrm>
                <a:prstGeom prst="rect">
                  <a:avLst/>
                </a:prstGeom>
                <a:noFill/>
                <a:ln w="63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defTabSz="685800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r>
                    <a:rPr lang="fi-FI" sz="750" err="1">
                      <a:solidFill>
                        <a:prstClr val="black"/>
                      </a:solidFill>
                    </a:rPr>
                    <a:t>Mutations</a:t>
                  </a:r>
                  <a:endParaRPr lang="fi-FI" sz="750">
                    <a:solidFill>
                      <a:prstClr val="black"/>
                    </a:solidFill>
                  </a:endParaRPr>
                </a:p>
              </p:txBody>
            </p:sp>
            <p:grpSp>
              <p:nvGrpSpPr>
                <p:cNvPr id="28" name="Ryhmä 98">
                  <a:extLst>
                    <a:ext uri="{FF2B5EF4-FFF2-40B4-BE49-F238E27FC236}">
                      <a16:creationId xmlns:a16="http://schemas.microsoft.com/office/drawing/2014/main" id="{2BAE4885-1D9B-7066-E570-3167E0A5123B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2099274" y="2852196"/>
                  <a:ext cx="5326165" cy="1112895"/>
                  <a:chOff x="2099274" y="2852196"/>
                  <a:chExt cx="5326165" cy="1112895"/>
                </a:xfrm>
              </p:grpSpPr>
              <p:sp>
                <p:nvSpPr>
                  <p:cNvPr id="30" name="Suorakulmio 27">
                    <a:extLst>
                      <a:ext uri="{FF2B5EF4-FFF2-40B4-BE49-F238E27FC236}">
                        <a16:creationId xmlns:a16="http://schemas.microsoft.com/office/drawing/2014/main" id="{82FE9BBF-38D5-7CF2-B686-966B3D758DFE}"/>
                      </a:ext>
                    </a:extLst>
                  </p:cNvPr>
                  <p:cNvSpPr/>
                  <p:nvPr/>
                </p:nvSpPr>
                <p:spPr>
                  <a:xfrm>
                    <a:off x="2099274" y="2852196"/>
                    <a:ext cx="1174767" cy="359903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defTabSz="68580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r>
                      <a:rPr lang="fi-FI" sz="750" dirty="0" err="1">
                        <a:solidFill>
                          <a:prstClr val="black"/>
                        </a:solidFill>
                      </a:rPr>
                      <a:t>Stimulation</a:t>
                    </a:r>
                    <a:r>
                      <a:rPr lang="fi-FI" sz="750" dirty="0">
                        <a:solidFill>
                          <a:prstClr val="black"/>
                        </a:solidFill>
                      </a:rPr>
                      <a:t> of </a:t>
                    </a:r>
                  </a:p>
                  <a:p>
                    <a:pPr algn="ctr" defTabSz="68580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r>
                      <a:rPr lang="fi-FI" sz="750" dirty="0">
                        <a:solidFill>
                          <a:prstClr val="black"/>
                        </a:solidFill>
                      </a:rPr>
                      <a:t>B-</a:t>
                    </a:r>
                    <a:r>
                      <a:rPr lang="fi-FI" sz="750" dirty="0" err="1">
                        <a:solidFill>
                          <a:prstClr val="black"/>
                        </a:solidFill>
                      </a:rPr>
                      <a:t>cells</a:t>
                    </a:r>
                    <a:endParaRPr lang="fi-FI" sz="750" dirty="0">
                      <a:solidFill>
                        <a:prstClr val="black"/>
                      </a:solidFill>
                    </a:endParaRPr>
                  </a:p>
                </p:txBody>
              </p:sp>
              <p:sp>
                <p:nvSpPr>
                  <p:cNvPr id="31" name="Suorakulmio 30">
                    <a:extLst>
                      <a:ext uri="{FF2B5EF4-FFF2-40B4-BE49-F238E27FC236}">
                        <a16:creationId xmlns:a16="http://schemas.microsoft.com/office/drawing/2014/main" id="{AE066B8F-0FBB-1652-92DB-AE97BF1C9E4E}"/>
                      </a:ext>
                    </a:extLst>
                  </p:cNvPr>
                  <p:cNvSpPr/>
                  <p:nvPr/>
                </p:nvSpPr>
                <p:spPr>
                  <a:xfrm>
                    <a:off x="6273956" y="3603070"/>
                    <a:ext cx="1151483" cy="362021"/>
                  </a:xfrm>
                  <a:prstGeom prst="rect">
                    <a:avLst/>
                  </a:prstGeom>
                  <a:noFill/>
                  <a:ln w="635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defTabSz="68580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r>
                      <a:rPr lang="fi-FI" sz="750" dirty="0" err="1">
                        <a:solidFill>
                          <a:prstClr val="black"/>
                        </a:solidFill>
                      </a:rPr>
                      <a:t>Impaired</a:t>
                    </a:r>
                    <a:r>
                      <a:rPr lang="fi-FI" sz="750" dirty="0">
                        <a:solidFill>
                          <a:prstClr val="black"/>
                        </a:solidFill>
                      </a:rPr>
                      <a:t> DNA </a:t>
                    </a:r>
                    <a:r>
                      <a:rPr lang="fi-FI" sz="750" dirty="0" err="1">
                        <a:solidFill>
                          <a:prstClr val="black"/>
                        </a:solidFill>
                      </a:rPr>
                      <a:t>repair</a:t>
                    </a:r>
                    <a:endParaRPr lang="fi-FI" sz="750" dirty="0">
                      <a:solidFill>
                        <a:prstClr val="black"/>
                      </a:solidFill>
                    </a:endParaRPr>
                  </a:p>
                </p:txBody>
              </p:sp>
            </p:grpSp>
          </p:grpSp>
          <p:grpSp>
            <p:nvGrpSpPr>
              <p:cNvPr id="20" name="Ryhmä 101">
                <a:extLst>
                  <a:ext uri="{FF2B5EF4-FFF2-40B4-BE49-F238E27FC236}">
                    <a16:creationId xmlns:a16="http://schemas.microsoft.com/office/drawing/2014/main" id="{B28C0F45-DB28-E61A-2768-7E201DE0AC27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641265" y="4662998"/>
                <a:ext cx="3775812" cy="1618935"/>
                <a:chOff x="3641265" y="4662998"/>
                <a:chExt cx="3775812" cy="1618935"/>
              </a:xfrm>
            </p:grpSpPr>
            <p:sp>
              <p:nvSpPr>
                <p:cNvPr id="21" name="Suorakulmio 73">
                  <a:extLst>
                    <a:ext uri="{FF2B5EF4-FFF2-40B4-BE49-F238E27FC236}">
                      <a16:creationId xmlns:a16="http://schemas.microsoft.com/office/drawing/2014/main" id="{BD16C971-C50F-20F7-C811-5A07C27B9490}"/>
                    </a:ext>
                  </a:extLst>
                </p:cNvPr>
                <p:cNvSpPr/>
                <p:nvPr/>
              </p:nvSpPr>
              <p:spPr bwMode="auto">
                <a:xfrm>
                  <a:off x="6265593" y="5202223"/>
                  <a:ext cx="1151484" cy="1079710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defTabSz="685800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r>
                    <a:rPr lang="fi-FI" sz="750" dirty="0">
                      <a:solidFill>
                        <a:prstClr val="black"/>
                      </a:solidFill>
                    </a:rPr>
                    <a:t>NF-</a:t>
                  </a:r>
                  <a:r>
                    <a:rPr lang="el-GR" sz="750" dirty="0">
                      <a:solidFill>
                        <a:prstClr val="black"/>
                      </a:solidFill>
                    </a:rPr>
                    <a:t>χ</a:t>
                  </a:r>
                  <a:r>
                    <a:rPr lang="fi-FI" sz="750" dirty="0">
                      <a:solidFill>
                        <a:prstClr val="black"/>
                      </a:solidFill>
                    </a:rPr>
                    <a:t>B</a:t>
                  </a:r>
                </a:p>
                <a:p>
                  <a:pPr algn="ctr" defTabSz="685800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fi-FI" sz="750" dirty="0">
                    <a:solidFill>
                      <a:prstClr val="black"/>
                    </a:solidFill>
                  </a:endParaRPr>
                </a:p>
                <a:p>
                  <a:pPr algn="ctr" defTabSz="685800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fi-FI" sz="750" dirty="0">
                    <a:solidFill>
                      <a:prstClr val="black"/>
                    </a:solidFill>
                  </a:endParaRPr>
                </a:p>
                <a:p>
                  <a:pPr algn="ctr" defTabSz="685800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r>
                    <a:rPr lang="fi-FI" sz="750" dirty="0">
                      <a:solidFill>
                        <a:prstClr val="black"/>
                      </a:solidFill>
                    </a:rPr>
                    <a:t>P53 </a:t>
                  </a:r>
                  <a:r>
                    <a:rPr lang="fi-FI" sz="750" dirty="0" err="1">
                      <a:solidFill>
                        <a:prstClr val="black"/>
                      </a:solidFill>
                    </a:rPr>
                    <a:t>tumor</a:t>
                  </a:r>
                  <a:r>
                    <a:rPr lang="fi-FI" sz="750" dirty="0">
                      <a:solidFill>
                        <a:prstClr val="black"/>
                      </a:solidFill>
                    </a:rPr>
                    <a:t> </a:t>
                  </a:r>
                  <a:r>
                    <a:rPr lang="fi-FI" sz="750" dirty="0" err="1">
                      <a:solidFill>
                        <a:prstClr val="black"/>
                      </a:solidFill>
                    </a:rPr>
                    <a:t>suppressor</a:t>
                  </a:r>
                  <a:r>
                    <a:rPr lang="fi-FI" sz="750" dirty="0">
                      <a:solidFill>
                        <a:prstClr val="black"/>
                      </a:solidFill>
                    </a:rPr>
                    <a:t> </a:t>
                  </a:r>
                  <a:r>
                    <a:rPr lang="fi-FI" sz="750" dirty="0" err="1">
                      <a:solidFill>
                        <a:prstClr val="black"/>
                      </a:solidFill>
                    </a:rPr>
                    <a:t>gene</a:t>
                  </a:r>
                  <a:endParaRPr lang="fi-FI" sz="750" dirty="0">
                    <a:solidFill>
                      <a:prstClr val="black"/>
                    </a:solidFill>
                  </a:endParaRPr>
                </a:p>
                <a:p>
                  <a:pPr algn="ctr" defTabSz="685800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fi-FI" sz="750" dirty="0">
                    <a:solidFill>
                      <a:prstClr val="black"/>
                    </a:solidFill>
                  </a:endParaRPr>
                </a:p>
              </p:txBody>
            </p:sp>
            <p:grpSp>
              <p:nvGrpSpPr>
                <p:cNvPr id="22" name="Ryhmä 100">
                  <a:extLst>
                    <a:ext uri="{FF2B5EF4-FFF2-40B4-BE49-F238E27FC236}">
                      <a16:creationId xmlns:a16="http://schemas.microsoft.com/office/drawing/2014/main" id="{DCD32019-72FB-62D4-7129-EF478009BC47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3641265" y="4662998"/>
                  <a:ext cx="1151483" cy="1492178"/>
                  <a:chOff x="3641265" y="4662998"/>
                  <a:chExt cx="1151483" cy="1492178"/>
                </a:xfrm>
              </p:grpSpPr>
              <p:sp>
                <p:nvSpPr>
                  <p:cNvPr id="23" name="Suorakulmio 32">
                    <a:extLst>
                      <a:ext uri="{FF2B5EF4-FFF2-40B4-BE49-F238E27FC236}">
                        <a16:creationId xmlns:a16="http://schemas.microsoft.com/office/drawing/2014/main" id="{DCE6965D-6E05-5D4F-997D-BABCD43F9355}"/>
                      </a:ext>
                    </a:extLst>
                  </p:cNvPr>
                  <p:cNvSpPr/>
                  <p:nvPr/>
                </p:nvSpPr>
                <p:spPr>
                  <a:xfrm>
                    <a:off x="3641265" y="4662998"/>
                    <a:ext cx="1151483" cy="359903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defTabSz="68580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r>
                      <a:rPr lang="fi-FI" sz="750" dirty="0" err="1">
                        <a:solidFill>
                          <a:prstClr val="black"/>
                        </a:solidFill>
                      </a:rPr>
                      <a:t>Uncontrolled</a:t>
                    </a:r>
                    <a:r>
                      <a:rPr lang="fi-FI" sz="750" dirty="0">
                        <a:solidFill>
                          <a:prstClr val="black"/>
                        </a:solidFill>
                      </a:rPr>
                      <a:t> </a:t>
                    </a:r>
                    <a:r>
                      <a:rPr lang="fi-FI" sz="750" dirty="0" err="1">
                        <a:solidFill>
                          <a:prstClr val="black"/>
                        </a:solidFill>
                      </a:rPr>
                      <a:t>proliferation</a:t>
                    </a:r>
                    <a:endParaRPr lang="fi-FI" sz="750" dirty="0">
                      <a:solidFill>
                        <a:prstClr val="black"/>
                      </a:solidFill>
                    </a:endParaRPr>
                  </a:p>
                </p:txBody>
              </p:sp>
              <p:sp>
                <p:nvSpPr>
                  <p:cNvPr id="25" name="Suorakulmio 32">
                    <a:extLst>
                      <a:ext uri="{FF2B5EF4-FFF2-40B4-BE49-F238E27FC236}">
                        <a16:creationId xmlns:a16="http://schemas.microsoft.com/office/drawing/2014/main" id="{E301F19F-943D-C6D6-CB2B-572EAD3DE344}"/>
                      </a:ext>
                    </a:extLst>
                  </p:cNvPr>
                  <p:cNvSpPr/>
                  <p:nvPr/>
                </p:nvSpPr>
                <p:spPr>
                  <a:xfrm>
                    <a:off x="3641265" y="5795273"/>
                    <a:ext cx="1151483" cy="359903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defTabSz="68580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r>
                      <a:rPr lang="fi-FI" sz="750" dirty="0">
                        <a:solidFill>
                          <a:schemeClr val="bg1"/>
                        </a:solidFill>
                      </a:rPr>
                      <a:t>CANCER</a:t>
                    </a:r>
                  </a:p>
                </p:txBody>
              </p:sp>
            </p:grpSp>
          </p:grpSp>
        </p:grpSp>
      </p:grpSp>
      <p:sp>
        <p:nvSpPr>
          <p:cNvPr id="115" name="Ellipsi 49">
            <a:extLst>
              <a:ext uri="{FF2B5EF4-FFF2-40B4-BE49-F238E27FC236}">
                <a16:creationId xmlns:a16="http://schemas.microsoft.com/office/drawing/2014/main" id="{4A855E70-6780-3BD0-A0DA-936E248617D2}"/>
              </a:ext>
            </a:extLst>
          </p:cNvPr>
          <p:cNvSpPr/>
          <p:nvPr/>
        </p:nvSpPr>
        <p:spPr bwMode="auto">
          <a:xfrm>
            <a:off x="928154" y="1685317"/>
            <a:ext cx="1142386" cy="1144474"/>
          </a:xfrm>
          <a:prstGeom prst="ellipse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i-FI" sz="1000" dirty="0" err="1">
                <a:solidFill>
                  <a:schemeClr val="tx1"/>
                </a:solidFill>
                <a:latin typeface="Palatino" pitchFamily="2" charset="77"/>
                <a:ea typeface="Palatino" pitchFamily="2" charset="77"/>
              </a:rPr>
              <a:t>Chronic</a:t>
            </a:r>
            <a:r>
              <a:rPr lang="fi-FI" sz="1000" dirty="0">
                <a:solidFill>
                  <a:schemeClr val="tx1"/>
                </a:solidFill>
                <a:latin typeface="Palatino" pitchFamily="2" charset="77"/>
                <a:ea typeface="Palatino" pitchFamily="2" charset="77"/>
              </a:rPr>
              <a:t> </a:t>
            </a:r>
            <a:r>
              <a:rPr lang="fi-FI" sz="1000" dirty="0" err="1">
                <a:solidFill>
                  <a:schemeClr val="tx1"/>
                </a:solidFill>
                <a:latin typeface="Palatino" pitchFamily="2" charset="77"/>
                <a:ea typeface="Palatino" pitchFamily="2" charset="77"/>
              </a:rPr>
              <a:t>inflammation</a:t>
            </a:r>
            <a:r>
              <a:rPr lang="fi-FI" sz="1000" dirty="0">
                <a:solidFill>
                  <a:schemeClr val="tx1"/>
                </a:solidFill>
                <a:latin typeface="Palatino" pitchFamily="2" charset="77"/>
                <a:ea typeface="Palatino" pitchFamily="2" charset="77"/>
              </a:rPr>
              <a:t> and </a:t>
            </a:r>
            <a:r>
              <a:rPr lang="fi-FI" sz="1000" dirty="0" err="1">
                <a:solidFill>
                  <a:schemeClr val="tx1"/>
                </a:solidFill>
                <a:latin typeface="Palatino" pitchFamily="2" charset="77"/>
                <a:ea typeface="Palatino" pitchFamily="2" charset="77"/>
              </a:rPr>
              <a:t>infection</a:t>
            </a:r>
            <a:endParaRPr lang="fi-FI" sz="1000" dirty="0">
              <a:solidFill>
                <a:schemeClr val="tx1"/>
              </a:solidFill>
              <a:latin typeface="Palatino" pitchFamily="2" charset="77"/>
              <a:ea typeface="Palatino" pitchFamily="2" charset="77"/>
            </a:endParaRPr>
          </a:p>
        </p:txBody>
      </p:sp>
      <p:sp>
        <p:nvSpPr>
          <p:cNvPr id="116" name="Suorakulmio 60">
            <a:extLst>
              <a:ext uri="{FF2B5EF4-FFF2-40B4-BE49-F238E27FC236}">
                <a16:creationId xmlns:a16="http://schemas.microsoft.com/office/drawing/2014/main" id="{E1E3A61F-96E0-C61F-1927-49A98BD65B2F}"/>
              </a:ext>
            </a:extLst>
          </p:cNvPr>
          <p:cNvSpPr/>
          <p:nvPr/>
        </p:nvSpPr>
        <p:spPr bwMode="auto">
          <a:xfrm>
            <a:off x="964107" y="4595567"/>
            <a:ext cx="2518921" cy="1255053"/>
          </a:xfrm>
          <a:prstGeom prst="rect">
            <a:avLst/>
          </a:prstGeom>
        </p:spPr>
        <p:txBody>
          <a:bodyPr>
            <a:spAutoFit/>
          </a:bodyPr>
          <a:lstStyle/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i-FI" sz="750" dirty="0">
                <a:solidFill>
                  <a:prstClr val="black"/>
                </a:solidFill>
                <a:latin typeface="Calibri" panose="020F0502020204030204"/>
              </a:rPr>
              <a:t>TNF-</a:t>
            </a:r>
            <a:r>
              <a:rPr lang="el-GR" sz="750" dirty="0">
                <a:solidFill>
                  <a:prstClr val="black"/>
                </a:solidFill>
                <a:latin typeface="Calibri" panose="020F0502020204030204"/>
              </a:rPr>
              <a:t>α</a:t>
            </a:r>
            <a:r>
              <a:rPr lang="fi-FI" sz="750" dirty="0">
                <a:solidFill>
                  <a:prstClr val="black"/>
                </a:solidFill>
                <a:latin typeface="Calibri" panose="020F0502020204030204"/>
              </a:rPr>
              <a:t> = </a:t>
            </a:r>
            <a:r>
              <a:rPr lang="fi-FI" sz="750" dirty="0" err="1">
                <a:solidFill>
                  <a:prstClr val="black"/>
                </a:solidFill>
                <a:latin typeface="Calibri" panose="020F0502020204030204"/>
              </a:rPr>
              <a:t>Tumor</a:t>
            </a:r>
            <a:r>
              <a:rPr lang="fi-FI" sz="75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fi-FI" sz="750" dirty="0" err="1">
                <a:solidFill>
                  <a:prstClr val="black"/>
                </a:solidFill>
                <a:latin typeface="Calibri" panose="020F0502020204030204"/>
              </a:rPr>
              <a:t>necrosis</a:t>
            </a:r>
            <a:r>
              <a:rPr lang="fi-FI" sz="75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fi-FI" sz="750" dirty="0" err="1">
                <a:solidFill>
                  <a:prstClr val="black"/>
                </a:solidFill>
                <a:latin typeface="Calibri" panose="020F0502020204030204"/>
              </a:rPr>
              <a:t>factor</a:t>
            </a:r>
            <a:r>
              <a:rPr lang="fi-FI" sz="750" dirty="0">
                <a:solidFill>
                  <a:prstClr val="black"/>
                </a:solidFill>
                <a:latin typeface="Calibri" panose="020F0502020204030204"/>
              </a:rPr>
              <a:t> alpha</a:t>
            </a:r>
          </a:p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i-FI" sz="750" dirty="0">
                <a:solidFill>
                  <a:prstClr val="black"/>
                </a:solidFill>
                <a:latin typeface="Calibri" panose="020F0502020204030204"/>
              </a:rPr>
              <a:t>IL = </a:t>
            </a:r>
            <a:r>
              <a:rPr lang="fi-FI" sz="750" dirty="0" err="1">
                <a:solidFill>
                  <a:prstClr val="black"/>
                </a:solidFill>
                <a:latin typeface="Calibri" panose="020F0502020204030204"/>
              </a:rPr>
              <a:t>Interleukin</a:t>
            </a:r>
            <a:endParaRPr lang="fi-FI" sz="750" dirty="0">
              <a:solidFill>
                <a:prstClr val="black"/>
              </a:solidFill>
              <a:latin typeface="Calibri" panose="020F0502020204030204"/>
            </a:endParaRPr>
          </a:p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i-FI" sz="750" dirty="0">
                <a:solidFill>
                  <a:prstClr val="black"/>
                </a:solidFill>
                <a:latin typeface="Calibri" panose="020F0502020204030204"/>
              </a:rPr>
              <a:t>INF = </a:t>
            </a:r>
            <a:r>
              <a:rPr lang="fi-FI" sz="750" dirty="0" err="1">
                <a:solidFill>
                  <a:prstClr val="black"/>
                </a:solidFill>
                <a:latin typeface="Calibri" panose="020F0502020204030204"/>
              </a:rPr>
              <a:t>Interferon</a:t>
            </a:r>
            <a:endParaRPr lang="fi-FI" sz="750" dirty="0">
              <a:solidFill>
                <a:prstClr val="black"/>
              </a:solidFill>
              <a:latin typeface="Calibri" panose="020F0502020204030204"/>
            </a:endParaRPr>
          </a:p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i-FI" sz="750" dirty="0">
                <a:solidFill>
                  <a:prstClr val="black"/>
                </a:solidFill>
                <a:latin typeface="Calibri" panose="020F0502020204030204"/>
              </a:rPr>
              <a:t>ROS = </a:t>
            </a:r>
            <a:r>
              <a:rPr lang="fi-FI" sz="750" dirty="0" err="1">
                <a:solidFill>
                  <a:prstClr val="black"/>
                </a:solidFill>
                <a:latin typeface="Calibri" panose="020F0502020204030204"/>
              </a:rPr>
              <a:t>Reactive</a:t>
            </a:r>
            <a:r>
              <a:rPr lang="fi-FI" sz="75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fi-FI" sz="750" dirty="0" err="1">
                <a:solidFill>
                  <a:prstClr val="black"/>
                </a:solidFill>
                <a:latin typeface="Calibri" panose="020F0502020204030204"/>
              </a:rPr>
              <a:t>oxygen</a:t>
            </a:r>
            <a:r>
              <a:rPr lang="fi-FI" sz="75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fi-FI" sz="750" dirty="0" err="1">
                <a:solidFill>
                  <a:prstClr val="black"/>
                </a:solidFill>
                <a:latin typeface="Calibri" panose="020F0502020204030204"/>
              </a:rPr>
              <a:t>species</a:t>
            </a:r>
            <a:endParaRPr lang="fi-FI" sz="750" dirty="0">
              <a:solidFill>
                <a:prstClr val="black"/>
              </a:solidFill>
              <a:latin typeface="Calibri" panose="020F0502020204030204"/>
            </a:endParaRPr>
          </a:p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i-FI" sz="750" dirty="0">
                <a:solidFill>
                  <a:prstClr val="black"/>
                </a:solidFill>
                <a:latin typeface="Calibri" panose="020F0502020204030204"/>
              </a:rPr>
              <a:t>RNOS = </a:t>
            </a:r>
            <a:r>
              <a:rPr lang="fi-FI" sz="750" dirty="0" err="1">
                <a:solidFill>
                  <a:prstClr val="black"/>
                </a:solidFill>
                <a:latin typeface="Calibri" panose="020F0502020204030204"/>
              </a:rPr>
              <a:t>Reactive</a:t>
            </a:r>
            <a:r>
              <a:rPr lang="fi-FI" sz="75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fi-FI" sz="750" dirty="0" err="1">
                <a:solidFill>
                  <a:prstClr val="black"/>
                </a:solidFill>
                <a:latin typeface="Calibri" panose="020F0502020204030204"/>
              </a:rPr>
              <a:t>nitrogen</a:t>
            </a:r>
            <a:r>
              <a:rPr lang="fi-FI" sz="75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fi-FI" sz="750" dirty="0" err="1">
                <a:solidFill>
                  <a:prstClr val="black"/>
                </a:solidFill>
                <a:latin typeface="Calibri" panose="020F0502020204030204"/>
              </a:rPr>
              <a:t>oxide</a:t>
            </a:r>
            <a:r>
              <a:rPr lang="fi-FI" sz="75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fi-FI" sz="750" dirty="0" err="1">
                <a:solidFill>
                  <a:prstClr val="black"/>
                </a:solidFill>
                <a:latin typeface="Calibri" panose="020F0502020204030204"/>
              </a:rPr>
              <a:t>species</a:t>
            </a:r>
            <a:endParaRPr lang="fi-FI" sz="750" dirty="0">
              <a:solidFill>
                <a:prstClr val="black"/>
              </a:solidFill>
              <a:latin typeface="Calibri" panose="020F0502020204030204"/>
            </a:endParaRPr>
          </a:p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i-FI" sz="750" dirty="0">
                <a:solidFill>
                  <a:prstClr val="black"/>
                </a:solidFill>
                <a:latin typeface="Calibri" panose="020F0502020204030204"/>
              </a:rPr>
              <a:t>CXCL = C-X-C </a:t>
            </a:r>
            <a:r>
              <a:rPr lang="fi-FI" sz="750" dirty="0" err="1">
                <a:solidFill>
                  <a:prstClr val="black"/>
                </a:solidFill>
                <a:latin typeface="Calibri" panose="020F0502020204030204"/>
              </a:rPr>
              <a:t>motif</a:t>
            </a:r>
            <a:r>
              <a:rPr lang="fi-FI" sz="75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fi-FI" sz="750" dirty="0" err="1">
                <a:solidFill>
                  <a:prstClr val="black"/>
                </a:solidFill>
                <a:latin typeface="Calibri" panose="020F0502020204030204"/>
              </a:rPr>
              <a:t>chemokine</a:t>
            </a:r>
            <a:endParaRPr lang="fi-FI" sz="750" dirty="0">
              <a:solidFill>
                <a:prstClr val="black"/>
              </a:solidFill>
              <a:latin typeface="Calibri" panose="020F0502020204030204"/>
            </a:endParaRPr>
          </a:p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i-FI" sz="750" dirty="0">
                <a:solidFill>
                  <a:prstClr val="black"/>
                </a:solidFill>
                <a:latin typeface="Calibri" panose="020F0502020204030204"/>
              </a:rPr>
              <a:t>NF-</a:t>
            </a:r>
            <a:r>
              <a:rPr lang="el-GR" sz="750" dirty="0">
                <a:solidFill>
                  <a:prstClr val="black"/>
                </a:solidFill>
                <a:latin typeface="Calibri" panose="020F0502020204030204"/>
              </a:rPr>
              <a:t> β</a:t>
            </a:r>
            <a:r>
              <a:rPr lang="fi-FI" sz="750" dirty="0">
                <a:solidFill>
                  <a:prstClr val="black"/>
                </a:solidFill>
                <a:latin typeface="Calibri" panose="020F0502020204030204"/>
              </a:rPr>
              <a:t> = </a:t>
            </a:r>
            <a:r>
              <a:rPr lang="fi-FI" sz="750" dirty="0" err="1">
                <a:solidFill>
                  <a:prstClr val="black"/>
                </a:solidFill>
                <a:latin typeface="Calibri" panose="020F0502020204030204"/>
              </a:rPr>
              <a:t>Nuclear</a:t>
            </a:r>
            <a:r>
              <a:rPr lang="fi-FI" sz="75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fi-FI" sz="750" dirty="0" err="1">
                <a:solidFill>
                  <a:prstClr val="black"/>
                </a:solidFill>
                <a:latin typeface="Calibri" panose="020F0502020204030204"/>
              </a:rPr>
              <a:t>factor</a:t>
            </a:r>
            <a:r>
              <a:rPr lang="fi-FI" sz="750" dirty="0">
                <a:solidFill>
                  <a:prstClr val="black"/>
                </a:solidFill>
                <a:latin typeface="Calibri" panose="020F0502020204030204"/>
              </a:rPr>
              <a:t> kappa-</a:t>
            </a:r>
            <a:r>
              <a:rPr lang="fi-FI" sz="750" dirty="0" err="1">
                <a:solidFill>
                  <a:prstClr val="black"/>
                </a:solidFill>
                <a:latin typeface="Calibri" panose="020F0502020204030204"/>
              </a:rPr>
              <a:t>light</a:t>
            </a:r>
            <a:r>
              <a:rPr lang="fi-FI" sz="750" dirty="0">
                <a:solidFill>
                  <a:prstClr val="black"/>
                </a:solidFill>
                <a:latin typeface="Calibri" panose="020F0502020204030204"/>
              </a:rPr>
              <a:t>-</a:t>
            </a:r>
            <a:r>
              <a:rPr lang="fi-FI" sz="750" dirty="0" err="1">
                <a:solidFill>
                  <a:prstClr val="black"/>
                </a:solidFill>
                <a:latin typeface="Calibri" panose="020F0502020204030204"/>
              </a:rPr>
              <a:t>chain</a:t>
            </a:r>
            <a:r>
              <a:rPr lang="fi-FI" sz="75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fi-FI" sz="750" dirty="0" err="1">
                <a:solidFill>
                  <a:prstClr val="black"/>
                </a:solidFill>
                <a:latin typeface="Calibri" panose="020F0502020204030204"/>
              </a:rPr>
              <a:t>enhancer</a:t>
            </a:r>
            <a:r>
              <a:rPr lang="fi-FI" sz="750" dirty="0">
                <a:solidFill>
                  <a:prstClr val="black"/>
                </a:solidFill>
                <a:latin typeface="Calibri" panose="020F0502020204030204"/>
              </a:rPr>
              <a:t> of </a:t>
            </a:r>
            <a:r>
              <a:rPr lang="el-GR" sz="750" dirty="0">
                <a:solidFill>
                  <a:prstClr val="black"/>
                </a:solidFill>
                <a:latin typeface="Calibri" panose="020F0502020204030204"/>
              </a:rPr>
              <a:t>β</a:t>
            </a:r>
            <a:r>
              <a:rPr lang="fi-FI" sz="750" dirty="0">
                <a:solidFill>
                  <a:prstClr val="black"/>
                </a:solidFill>
                <a:latin typeface="Calibri" panose="020F0502020204030204"/>
              </a:rPr>
              <a:t>-</a:t>
            </a:r>
            <a:r>
              <a:rPr lang="fi-FI" sz="750" dirty="0" err="1">
                <a:solidFill>
                  <a:prstClr val="black"/>
                </a:solidFill>
                <a:latin typeface="Calibri" panose="020F0502020204030204"/>
              </a:rPr>
              <a:t>cells</a:t>
            </a:r>
            <a:endParaRPr lang="fi-FI" sz="750" dirty="0">
              <a:solidFill>
                <a:prstClr val="black"/>
              </a:solidFill>
              <a:latin typeface="Calibri" panose="020F0502020204030204"/>
            </a:endParaRPr>
          </a:p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i-FI" sz="750" dirty="0">
                <a:solidFill>
                  <a:prstClr val="black"/>
                </a:solidFill>
                <a:latin typeface="Calibri" panose="020F0502020204030204"/>
              </a:rPr>
              <a:t>P53 = </a:t>
            </a:r>
            <a:r>
              <a:rPr lang="fi-FI" sz="750" dirty="0" err="1">
                <a:solidFill>
                  <a:prstClr val="black"/>
                </a:solidFill>
                <a:latin typeface="Calibri" panose="020F0502020204030204"/>
              </a:rPr>
              <a:t>Tumor</a:t>
            </a:r>
            <a:r>
              <a:rPr lang="fi-FI" sz="75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fi-FI" sz="750" dirty="0" err="1">
                <a:solidFill>
                  <a:prstClr val="black"/>
                </a:solidFill>
                <a:latin typeface="Calibri" panose="020F0502020204030204"/>
              </a:rPr>
              <a:t>suppressor</a:t>
            </a:r>
            <a:r>
              <a:rPr lang="fi-FI" sz="75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fi-FI" sz="750" dirty="0" err="1">
                <a:solidFill>
                  <a:prstClr val="black"/>
                </a:solidFill>
                <a:latin typeface="Calibri" panose="020F0502020204030204"/>
              </a:rPr>
              <a:t>gene</a:t>
            </a:r>
            <a:endParaRPr lang="fi-FI" sz="75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7" name="CuadroTexto 116">
            <a:extLst>
              <a:ext uri="{FF2B5EF4-FFF2-40B4-BE49-F238E27FC236}">
                <a16:creationId xmlns:a16="http://schemas.microsoft.com/office/drawing/2014/main" id="{33C2A459-C384-0C9D-56A3-6F6AAD9A66B7}"/>
              </a:ext>
            </a:extLst>
          </p:cNvPr>
          <p:cNvSpPr txBox="1"/>
          <p:nvPr/>
        </p:nvSpPr>
        <p:spPr>
          <a:xfrm>
            <a:off x="179512" y="6237312"/>
            <a:ext cx="1892300" cy="30003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350" dirty="0" err="1">
                <a:solidFill>
                  <a:srgbClr val="FF0000"/>
                </a:solidFill>
                <a:latin typeface="Calibri"/>
              </a:rPr>
              <a:t>Meurman</a:t>
            </a:r>
            <a:r>
              <a:rPr lang="es-ES" sz="1350" dirty="0">
                <a:solidFill>
                  <a:srgbClr val="FF0000"/>
                </a:solidFill>
                <a:latin typeface="Calibri"/>
              </a:rPr>
              <a:t> J, Bascones A.</a:t>
            </a:r>
          </a:p>
        </p:txBody>
      </p:sp>
    </p:spTree>
  </p:cSld>
  <p:clrMapOvr>
    <a:masterClrMapping/>
  </p:clrMapOvr>
  <p:transition spd="slow">
    <p:circle/>
  </p:transition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1">
            <a:extLst>
              <a:ext uri="{FF2B5EF4-FFF2-40B4-BE49-F238E27FC236}">
                <a16:creationId xmlns:a16="http://schemas.microsoft.com/office/drawing/2014/main" id="{E9FC1A06-AECA-6699-0B19-AD1411D54C69}"/>
              </a:ext>
            </a:extLst>
          </p:cNvPr>
          <p:cNvSpPr/>
          <p:nvPr/>
        </p:nvSpPr>
        <p:spPr>
          <a:xfrm>
            <a:off x="1979712" y="3325118"/>
            <a:ext cx="2249488" cy="1017587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noFill/>
          <a:ln w="12701" cap="flat">
            <a:noFill/>
            <a:prstDash val="solid"/>
            <a:miter/>
          </a:ln>
        </p:spPr>
        <p:txBody>
          <a:bodyPr lIns="68354" tIns="34166" rIns="68354" bIns="34166" anchor="ctr" anchorCtr="1"/>
          <a:lstStyle/>
          <a:p>
            <a:pPr algn="ctr" defTabSz="683612" fontAlgn="auto" hangingPunct="1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i-FI" sz="2400" kern="0" dirty="0" err="1">
                <a:latin typeface="Palatino" pitchFamily="2" charset="77"/>
                <a:ea typeface="Palatino" pitchFamily="2" charset="77"/>
              </a:rPr>
              <a:t>Infection</a:t>
            </a:r>
            <a:endParaRPr lang="fi-FI" sz="2400" kern="0" dirty="0">
              <a:latin typeface="Palatino" pitchFamily="2" charset="77"/>
              <a:ea typeface="Palatino" pitchFamily="2" charset="77"/>
            </a:endParaRPr>
          </a:p>
        </p:txBody>
      </p:sp>
      <p:sp>
        <p:nvSpPr>
          <p:cNvPr id="6" name="Oval 2">
            <a:extLst>
              <a:ext uri="{FF2B5EF4-FFF2-40B4-BE49-F238E27FC236}">
                <a16:creationId xmlns:a16="http://schemas.microsoft.com/office/drawing/2014/main" id="{6A987FB2-B6C4-45EE-3890-634E1561A548}"/>
              </a:ext>
            </a:extLst>
          </p:cNvPr>
          <p:cNvSpPr/>
          <p:nvPr/>
        </p:nvSpPr>
        <p:spPr>
          <a:xfrm>
            <a:off x="4572000" y="3290299"/>
            <a:ext cx="2197100" cy="1125537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noFill/>
          <a:ln w="12701" cap="flat">
            <a:noFill/>
            <a:prstDash val="solid"/>
            <a:miter/>
          </a:ln>
        </p:spPr>
        <p:txBody>
          <a:bodyPr lIns="68354" tIns="34166" rIns="68354" bIns="34166" anchor="ctr" anchorCtr="1"/>
          <a:lstStyle/>
          <a:p>
            <a:pPr algn="ctr" defTabSz="683612" fontAlgn="auto" hangingPunct="1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i-FI" sz="2700" kern="0" dirty="0" err="1">
                <a:latin typeface="Palatino" pitchFamily="2" charset="77"/>
                <a:ea typeface="Palatino" pitchFamily="2" charset="77"/>
              </a:rPr>
              <a:t>Cancer</a:t>
            </a:r>
            <a:endParaRPr lang="fi-FI" sz="2700" kern="0" dirty="0">
              <a:latin typeface="Palatino" pitchFamily="2" charset="77"/>
              <a:ea typeface="Palatino" pitchFamily="2" charset="77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B60DD9B-2F93-4A7D-2F50-01FAF177DF4E}"/>
              </a:ext>
            </a:extLst>
          </p:cNvPr>
          <p:cNvSpPr txBox="1"/>
          <p:nvPr/>
        </p:nvSpPr>
        <p:spPr>
          <a:xfrm>
            <a:off x="1761843" y="2320380"/>
            <a:ext cx="5620313" cy="684552"/>
          </a:xfrm>
          <a:prstGeom prst="rect">
            <a:avLst/>
          </a:prstGeom>
          <a:noFill/>
          <a:ln cap="flat">
            <a:noFill/>
          </a:ln>
        </p:spPr>
        <p:txBody>
          <a:bodyPr wrap="none" lIns="68354" tIns="34166" rIns="68354" bIns="34166" anchorCtr="1">
            <a:spAutoFit/>
          </a:bodyPr>
          <a:lstStyle/>
          <a:p>
            <a:pPr algn="ctr" defTabSz="683420" fontAlgn="auto" hangingPunct="1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i-FI" sz="2000" kern="0" dirty="0" err="1">
                <a:latin typeface="Palatino" pitchFamily="2" charset="77"/>
                <a:ea typeface="Palatino" pitchFamily="2" charset="77"/>
                <a:cs typeface="Arial" pitchFamily="34"/>
              </a:rPr>
              <a:t>Chronic</a:t>
            </a:r>
            <a:r>
              <a:rPr lang="fi-FI" sz="2000" kern="0" dirty="0">
                <a:latin typeface="Palatino" pitchFamily="2" charset="77"/>
                <a:ea typeface="Palatino" pitchFamily="2" charset="77"/>
                <a:cs typeface="Arial" pitchFamily="34"/>
              </a:rPr>
              <a:t> </a:t>
            </a:r>
            <a:r>
              <a:rPr lang="fi-FI" sz="2000" kern="0" dirty="0" err="1">
                <a:latin typeface="Palatino" pitchFamily="2" charset="77"/>
                <a:ea typeface="Palatino" pitchFamily="2" charset="77"/>
                <a:cs typeface="Arial" pitchFamily="34"/>
              </a:rPr>
              <a:t>infection</a:t>
            </a:r>
            <a:r>
              <a:rPr lang="fi-FI" sz="2000" kern="0" dirty="0">
                <a:latin typeface="Palatino" pitchFamily="2" charset="77"/>
                <a:ea typeface="Palatino" pitchFamily="2" charset="77"/>
                <a:cs typeface="Arial" pitchFamily="34"/>
              </a:rPr>
              <a:t> </a:t>
            </a:r>
            <a:r>
              <a:rPr lang="fi-FI" sz="2000" kern="0" dirty="0" err="1">
                <a:latin typeface="Palatino" pitchFamily="2" charset="77"/>
                <a:ea typeface="Palatino" pitchFamily="2" charset="77"/>
                <a:cs typeface="Arial" pitchFamily="34"/>
              </a:rPr>
              <a:t>caused</a:t>
            </a:r>
            <a:r>
              <a:rPr lang="fi-FI" sz="2000" kern="0" dirty="0">
                <a:latin typeface="Palatino" pitchFamily="2" charset="77"/>
                <a:ea typeface="Palatino" pitchFamily="2" charset="77"/>
                <a:cs typeface="Arial" pitchFamily="34"/>
              </a:rPr>
              <a:t> </a:t>
            </a:r>
            <a:r>
              <a:rPr lang="fi-FI" sz="2000" kern="0" dirty="0" err="1">
                <a:latin typeface="Palatino" pitchFamily="2" charset="77"/>
                <a:ea typeface="Palatino" pitchFamily="2" charset="77"/>
                <a:cs typeface="Arial" pitchFamily="34"/>
              </a:rPr>
              <a:t>inflammatory</a:t>
            </a:r>
            <a:r>
              <a:rPr lang="fi-FI" sz="2000" kern="0" dirty="0">
                <a:latin typeface="Palatino" pitchFamily="2" charset="77"/>
                <a:ea typeface="Palatino" pitchFamily="2" charset="77"/>
                <a:cs typeface="Arial" pitchFamily="34"/>
              </a:rPr>
              <a:t> </a:t>
            </a:r>
            <a:r>
              <a:rPr lang="fi-FI" sz="2000" kern="0" dirty="0" err="1">
                <a:latin typeface="Palatino" pitchFamily="2" charset="77"/>
                <a:ea typeface="Palatino" pitchFamily="2" charset="77"/>
                <a:cs typeface="Arial" pitchFamily="34"/>
              </a:rPr>
              <a:t>reaction</a:t>
            </a:r>
            <a:r>
              <a:rPr lang="fi-FI" sz="2000" kern="0" dirty="0">
                <a:latin typeface="Palatino" pitchFamily="2" charset="77"/>
                <a:ea typeface="Palatino" pitchFamily="2" charset="77"/>
                <a:cs typeface="Arial" pitchFamily="34"/>
              </a:rPr>
              <a:t> </a:t>
            </a:r>
          </a:p>
          <a:p>
            <a:pPr algn="ctr" defTabSz="683420" fontAlgn="auto" hangingPunct="1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i-FI" sz="2000" kern="0" dirty="0" err="1">
                <a:latin typeface="Palatino" pitchFamily="2" charset="77"/>
                <a:ea typeface="Palatino" pitchFamily="2" charset="77"/>
                <a:cs typeface="Arial" pitchFamily="34"/>
              </a:rPr>
              <a:t>leads</a:t>
            </a:r>
            <a:r>
              <a:rPr lang="fi-FI" sz="2000" kern="0" dirty="0">
                <a:latin typeface="Palatino" pitchFamily="2" charset="77"/>
                <a:ea typeface="Palatino" pitchFamily="2" charset="77"/>
                <a:cs typeface="Arial" pitchFamily="34"/>
              </a:rPr>
              <a:t> to </a:t>
            </a:r>
            <a:r>
              <a:rPr lang="fi-FI" sz="2000" kern="0" dirty="0" err="1">
                <a:latin typeface="Palatino" pitchFamily="2" charset="77"/>
                <a:ea typeface="Palatino" pitchFamily="2" charset="77"/>
                <a:cs typeface="Arial" pitchFamily="34"/>
              </a:rPr>
              <a:t>malignant</a:t>
            </a:r>
            <a:r>
              <a:rPr lang="fi-FI" sz="2000" kern="0" dirty="0">
                <a:latin typeface="Palatino" pitchFamily="2" charset="77"/>
                <a:ea typeface="Palatino" pitchFamily="2" charset="77"/>
                <a:cs typeface="Arial" pitchFamily="34"/>
              </a:rPr>
              <a:t> </a:t>
            </a:r>
            <a:r>
              <a:rPr lang="fi-FI" sz="2000" kern="0" dirty="0" err="1">
                <a:latin typeface="Palatino" pitchFamily="2" charset="77"/>
                <a:ea typeface="Palatino" pitchFamily="2" charset="77"/>
                <a:cs typeface="Arial" pitchFamily="34"/>
              </a:rPr>
              <a:t>transformation</a:t>
            </a:r>
            <a:endParaRPr lang="fi-FI" sz="2000" kern="0" dirty="0">
              <a:latin typeface="Palatino" pitchFamily="2" charset="77"/>
              <a:ea typeface="Palatino" pitchFamily="2" charset="77"/>
              <a:cs typeface="Arial" pitchFamily="34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86BAC62C-83A5-AC5F-65B9-781270F1DD2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</p:spPr>
      </p:pic>
      <p:sp>
        <p:nvSpPr>
          <p:cNvPr id="11" name="3 CuadroTexto">
            <a:extLst>
              <a:ext uri="{FF2B5EF4-FFF2-40B4-BE49-F238E27FC236}">
                <a16:creationId xmlns:a16="http://schemas.microsoft.com/office/drawing/2014/main" id="{9000851F-49E3-1A2F-0FAE-F8E1128D96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514" y="141742"/>
            <a:ext cx="5184638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400" b="1" dirty="0">
                <a:solidFill>
                  <a:srgbClr val="FF0100"/>
                </a:solidFill>
                <a:latin typeface="Palatino" pitchFamily="2" charset="77"/>
                <a:ea typeface="Palatino" pitchFamily="2" charset="77"/>
              </a:rPr>
              <a:t>17.</a:t>
            </a:r>
            <a:r>
              <a:rPr lang="es-ES" altLang="es-ES" sz="1400" b="1" dirty="0">
                <a:solidFill>
                  <a:schemeClr val="bg1"/>
                </a:solidFill>
                <a:latin typeface="Palatino" pitchFamily="2" charset="77"/>
                <a:ea typeface="Palatino" pitchFamily="2" charset="77"/>
              </a:rPr>
              <a:t> </a:t>
            </a:r>
            <a:r>
              <a:rPr lang="es-ES" altLang="es-ES" sz="1400" b="1" dirty="0" err="1">
                <a:solidFill>
                  <a:schemeClr val="bg1"/>
                </a:solidFill>
                <a:latin typeface="Palatino" pitchFamily="2" charset="77"/>
                <a:ea typeface="Palatino" pitchFamily="2" charset="77"/>
              </a:rPr>
              <a:t>The</a:t>
            </a:r>
            <a:r>
              <a:rPr lang="es-ES" altLang="es-ES" sz="1400" b="1" dirty="0">
                <a:solidFill>
                  <a:schemeClr val="bg1"/>
                </a:solidFill>
                <a:latin typeface="Palatino" pitchFamily="2" charset="77"/>
                <a:ea typeface="Palatino" pitchFamily="2" charset="77"/>
              </a:rPr>
              <a:t> </a:t>
            </a:r>
            <a:r>
              <a:rPr lang="es-ES" altLang="es-ES" sz="1400" b="1" dirty="0" err="1">
                <a:solidFill>
                  <a:schemeClr val="bg1"/>
                </a:solidFill>
                <a:latin typeface="Palatino" pitchFamily="2" charset="77"/>
                <a:ea typeface="Palatino" pitchFamily="2" charset="77"/>
              </a:rPr>
              <a:t>paradigm</a:t>
            </a:r>
            <a:endParaRPr lang="es-ES" altLang="es-ES" sz="1400" b="1" dirty="0">
              <a:solidFill>
                <a:schemeClr val="bg1"/>
              </a:solidFill>
              <a:latin typeface="Palatino" pitchFamily="2" charset="77"/>
              <a:ea typeface="Palatino" pitchFamily="2" charset="77"/>
            </a:endParaRPr>
          </a:p>
        </p:txBody>
      </p:sp>
      <p:sp>
        <p:nvSpPr>
          <p:cNvPr id="2" name="4 Flecha abajo">
            <a:extLst>
              <a:ext uri="{FF2B5EF4-FFF2-40B4-BE49-F238E27FC236}">
                <a16:creationId xmlns:a16="http://schemas.microsoft.com/office/drawing/2014/main" id="{5E8CE851-013A-ACEA-E4FC-82CDF544622B}"/>
              </a:ext>
            </a:extLst>
          </p:cNvPr>
          <p:cNvSpPr/>
          <p:nvPr/>
        </p:nvSpPr>
        <p:spPr>
          <a:xfrm rot="16200000">
            <a:off x="4365291" y="3621782"/>
            <a:ext cx="413415" cy="462569"/>
          </a:xfrm>
          <a:prstGeom prst="downArrow">
            <a:avLst/>
          </a:prstGeom>
          <a:solidFill>
            <a:srgbClr val="FF0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/>
          </a:p>
        </p:txBody>
      </p:sp>
    </p:spTree>
  </p:cSld>
  <p:clrMapOvr>
    <a:masterClrMapping/>
  </p:clrMapOvr>
  <p:transition spd="slow">
    <p:circl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3" name="Imagen 3" descr="Image9495.jpg">
            <a:extLst>
              <a:ext uri="{FF2B5EF4-FFF2-40B4-BE49-F238E27FC236}">
                <a16:creationId xmlns:a16="http://schemas.microsoft.com/office/drawing/2014/main" id="{8170D721-5F61-118A-54E4-929D2CF2A16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8797" y="466587"/>
            <a:ext cx="5105203" cy="37542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4" name="Imagen 4" descr="Escorbuto.jpg">
            <a:extLst>
              <a:ext uri="{FF2B5EF4-FFF2-40B4-BE49-F238E27FC236}">
                <a16:creationId xmlns:a16="http://schemas.microsoft.com/office/drawing/2014/main" id="{5D9879AE-38F8-B475-E4C7-45A0D84D00C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37" r="5192"/>
          <a:stretch/>
        </p:blipFill>
        <p:spPr bwMode="auto">
          <a:xfrm>
            <a:off x="6631979" y="4220814"/>
            <a:ext cx="2511990" cy="2081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6" name="Imagen 6" descr="2511717407_6698c0597a.jpg">
            <a:extLst>
              <a:ext uri="{FF2B5EF4-FFF2-40B4-BE49-F238E27FC236}">
                <a16:creationId xmlns:a16="http://schemas.microsoft.com/office/drawing/2014/main" id="{316532C3-932D-A95D-8231-55F5CAD77DD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9470" y="4220813"/>
            <a:ext cx="2773363" cy="2081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17BF945F-AB5F-8F9D-610E-8B8A1B8E466D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</p:spPr>
      </p:pic>
      <p:sp>
        <p:nvSpPr>
          <p:cNvPr id="4" name="3 CuadroTexto">
            <a:extLst>
              <a:ext uri="{FF2B5EF4-FFF2-40B4-BE49-F238E27FC236}">
                <a16:creationId xmlns:a16="http://schemas.microsoft.com/office/drawing/2014/main" id="{350D2722-2A2F-6DE2-ACD8-230BE15C31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514" y="141742"/>
            <a:ext cx="5184638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400" b="1" dirty="0">
                <a:solidFill>
                  <a:srgbClr val="FF0100"/>
                </a:solidFill>
                <a:latin typeface="Palatino" pitchFamily="2" charset="77"/>
                <a:ea typeface="Palatino" pitchFamily="2" charset="77"/>
              </a:rPr>
              <a:t>01.</a:t>
            </a:r>
            <a:r>
              <a:rPr lang="es-ES" altLang="es-ES" sz="1400" b="1" dirty="0">
                <a:solidFill>
                  <a:schemeClr val="bg1"/>
                </a:solidFill>
                <a:latin typeface="Palatino" pitchFamily="2" charset="77"/>
                <a:ea typeface="Palatino" pitchFamily="2" charset="77"/>
              </a:rPr>
              <a:t> Introducción</a:t>
            </a:r>
          </a:p>
        </p:txBody>
      </p:sp>
      <p:sp>
        <p:nvSpPr>
          <p:cNvPr id="6" name="CuadroTexto 2">
            <a:extLst>
              <a:ext uri="{FF2B5EF4-FFF2-40B4-BE49-F238E27FC236}">
                <a16:creationId xmlns:a16="http://schemas.microsoft.com/office/drawing/2014/main" id="{57A144A6-70F9-319E-E1A9-6EDEA29C6B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04063" y="1599166"/>
            <a:ext cx="2785844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2000" b="1" dirty="0">
                <a:solidFill>
                  <a:srgbClr val="FF0100"/>
                </a:solidFill>
                <a:latin typeface="Palatino" pitchFamily="2" charset="77"/>
                <a:ea typeface="Palatino" pitchFamily="2" charset="77"/>
              </a:rPr>
              <a:t>La cavidad bucal se considera foco de infecciones</a:t>
            </a: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DFBDDB89-8BC0-707C-63DE-2F1E190B9206}"/>
              </a:ext>
            </a:extLst>
          </p:cNvPr>
          <p:cNvSpPr/>
          <p:nvPr/>
        </p:nvSpPr>
        <p:spPr>
          <a:xfrm flipH="1">
            <a:off x="3971504" y="1484784"/>
            <a:ext cx="134585" cy="1224410"/>
          </a:xfrm>
          <a:prstGeom prst="rect">
            <a:avLst/>
          </a:prstGeom>
          <a:solidFill>
            <a:srgbClr val="FF01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7175" name="Imagen 5" descr="bacterias.jpg">
            <a:extLst>
              <a:ext uri="{FF2B5EF4-FFF2-40B4-BE49-F238E27FC236}">
                <a16:creationId xmlns:a16="http://schemas.microsoft.com/office/drawing/2014/main" id="{65016D50-7471-4CBC-709A-4C942603B61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3284984"/>
            <a:ext cx="3059113" cy="2219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pull/>
  </p:transition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3" name="1 Rectángulo">
            <a:extLst>
              <a:ext uri="{FF2B5EF4-FFF2-40B4-BE49-F238E27FC236}">
                <a16:creationId xmlns:a16="http://schemas.microsoft.com/office/drawing/2014/main" id="{FF8F21AF-8F4C-052C-4C01-5792DE2D53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504" y="6453336"/>
            <a:ext cx="7994650" cy="3042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7493" tIns="28745" rIns="57493" bIns="28745">
            <a:spAutoFit/>
          </a:bodyPr>
          <a:lstStyle>
            <a:lvl1pPr defTabSz="454025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454025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454025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454025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454025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40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40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40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40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s-ES" sz="800" dirty="0" err="1">
                <a:solidFill>
                  <a:srgbClr val="000000"/>
                </a:solidFill>
                <a:latin typeface="Palatino" pitchFamily="2" charset="77"/>
                <a:ea typeface="Palatino" pitchFamily="2" charset="77"/>
              </a:rPr>
              <a:t>Meurman</a:t>
            </a:r>
            <a:r>
              <a:rPr lang="en-GB" altLang="es-ES" sz="800" dirty="0">
                <a:solidFill>
                  <a:srgbClr val="000000"/>
                </a:solidFill>
                <a:latin typeface="Palatino" pitchFamily="2" charset="77"/>
                <a:ea typeface="Palatino" pitchFamily="2" charset="77"/>
              </a:rPr>
              <a:t> JH, </a:t>
            </a:r>
            <a:r>
              <a:rPr lang="en-GB" altLang="es-ES" sz="800" dirty="0" err="1">
                <a:solidFill>
                  <a:srgbClr val="000000"/>
                </a:solidFill>
                <a:latin typeface="Palatino" pitchFamily="2" charset="77"/>
                <a:ea typeface="Palatino" pitchFamily="2" charset="77"/>
              </a:rPr>
              <a:t>Bascones</a:t>
            </a:r>
            <a:r>
              <a:rPr lang="en-GB" altLang="es-ES" sz="800" dirty="0">
                <a:solidFill>
                  <a:srgbClr val="000000"/>
                </a:solidFill>
                <a:latin typeface="Palatino" pitchFamily="2" charset="77"/>
                <a:ea typeface="Palatino" pitchFamily="2" charset="77"/>
              </a:rPr>
              <a:t>-Martinez A. </a:t>
            </a:r>
            <a:r>
              <a:rPr lang="en-GB" altLang="es-ES" sz="800" i="1" dirty="0">
                <a:solidFill>
                  <a:srgbClr val="000000"/>
                </a:solidFill>
                <a:latin typeface="Palatino" pitchFamily="2" charset="77"/>
                <a:ea typeface="Palatino" pitchFamily="2" charset="77"/>
              </a:rPr>
              <a:t>Are oral and dental diseases linked to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s-ES" sz="800" i="1" dirty="0">
                <a:solidFill>
                  <a:srgbClr val="000000"/>
                </a:solidFill>
                <a:latin typeface="Palatino" pitchFamily="2" charset="77"/>
                <a:ea typeface="Palatino" pitchFamily="2" charset="77"/>
              </a:rPr>
              <a:t>Cancer?   Oral Dis 2011;17:779-84. 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FD060367-C89C-3F19-5B8D-CA38D1DE741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</p:spPr>
      </p:pic>
      <p:sp>
        <p:nvSpPr>
          <p:cNvPr id="4" name="3 CuadroTexto">
            <a:extLst>
              <a:ext uri="{FF2B5EF4-FFF2-40B4-BE49-F238E27FC236}">
                <a16:creationId xmlns:a16="http://schemas.microsoft.com/office/drawing/2014/main" id="{BFDCA38F-13D9-4C10-7858-89E12E2CFD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514" y="141742"/>
            <a:ext cx="5184638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400" b="1" dirty="0">
                <a:solidFill>
                  <a:srgbClr val="FF0100"/>
                </a:solidFill>
                <a:latin typeface="Palatino" pitchFamily="2" charset="77"/>
                <a:ea typeface="Palatino" pitchFamily="2" charset="77"/>
              </a:rPr>
              <a:t>18.</a:t>
            </a:r>
            <a:r>
              <a:rPr lang="es-ES" altLang="es-ES" sz="1400" b="1" dirty="0">
                <a:solidFill>
                  <a:schemeClr val="bg1"/>
                </a:solidFill>
                <a:latin typeface="Palatino" pitchFamily="2" charset="77"/>
                <a:ea typeface="Palatino" pitchFamily="2" charset="77"/>
              </a:rPr>
              <a:t> El paradigma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A6E39D84-52F4-508A-D137-DD972E6DC3F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1700808"/>
            <a:ext cx="7772400" cy="4406508"/>
          </a:xfrm>
          <a:prstGeom prst="rect">
            <a:avLst/>
          </a:prstGeom>
        </p:spPr>
      </p:pic>
      <p:sp>
        <p:nvSpPr>
          <p:cNvPr id="5" name="TextBox 7">
            <a:extLst>
              <a:ext uri="{FF2B5EF4-FFF2-40B4-BE49-F238E27FC236}">
                <a16:creationId xmlns:a16="http://schemas.microsoft.com/office/drawing/2014/main" id="{52C4EFDF-3A95-EC83-4ACB-A2FB9D9C3CE5}"/>
              </a:ext>
            </a:extLst>
          </p:cNvPr>
          <p:cNvSpPr txBox="1"/>
          <p:nvPr/>
        </p:nvSpPr>
        <p:spPr>
          <a:xfrm>
            <a:off x="611560" y="1124744"/>
            <a:ext cx="5832710" cy="623011"/>
          </a:xfrm>
          <a:prstGeom prst="rect">
            <a:avLst/>
          </a:prstGeom>
          <a:noFill/>
          <a:ln cap="flat">
            <a:noFill/>
          </a:ln>
        </p:spPr>
        <p:txBody>
          <a:bodyPr wrap="square" lIns="68360" tIns="34173" rIns="68360" bIns="34173" anchorCtr="1">
            <a:spAutoFit/>
          </a:bodyPr>
          <a:lstStyle/>
          <a:p>
            <a:pPr defTabSz="340520" fontAlgn="auto" hangingPunct="1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s-ES" kern="0" dirty="0">
                <a:latin typeface="Palatino" pitchFamily="2" charset="77"/>
                <a:ea typeface="Palatino" pitchFamily="2" charset="77"/>
                <a:cs typeface="Arial" pitchFamily="34"/>
              </a:rPr>
              <a:t>I</a:t>
            </a:r>
            <a:r>
              <a:rPr lang="fi-FI" kern="0" dirty="0" err="1">
                <a:latin typeface="Palatino" pitchFamily="2" charset="77"/>
                <a:ea typeface="Palatino" pitchFamily="2" charset="77"/>
                <a:cs typeface="Arial" pitchFamily="34"/>
              </a:rPr>
              <a:t>nfección</a:t>
            </a:r>
            <a:r>
              <a:rPr lang="fi-FI" kern="0" dirty="0">
                <a:latin typeface="Palatino" pitchFamily="2" charset="77"/>
                <a:ea typeface="Palatino" pitchFamily="2" charset="77"/>
                <a:cs typeface="Arial" pitchFamily="34"/>
              </a:rPr>
              <a:t> </a:t>
            </a:r>
            <a:r>
              <a:rPr lang="fi-FI" kern="0" dirty="0" err="1">
                <a:latin typeface="Palatino" pitchFamily="2" charset="77"/>
                <a:ea typeface="Palatino" pitchFamily="2" charset="77"/>
                <a:cs typeface="Arial" pitchFamily="34"/>
              </a:rPr>
              <a:t>crónica</a:t>
            </a:r>
            <a:r>
              <a:rPr lang="fi-FI" kern="0" dirty="0">
                <a:latin typeface="Palatino" pitchFamily="2" charset="77"/>
                <a:ea typeface="Palatino" pitchFamily="2" charset="77"/>
                <a:cs typeface="Arial" pitchFamily="34"/>
              </a:rPr>
              <a:t> </a:t>
            </a:r>
            <a:r>
              <a:rPr lang="fi-FI" kern="0" dirty="0" err="1">
                <a:latin typeface="Palatino" pitchFamily="2" charset="77"/>
                <a:ea typeface="Palatino" pitchFamily="2" charset="77"/>
                <a:cs typeface="Arial" pitchFamily="34"/>
              </a:rPr>
              <a:t>que</a:t>
            </a:r>
            <a:r>
              <a:rPr lang="fi-FI" kern="0" dirty="0">
                <a:latin typeface="Palatino" pitchFamily="2" charset="77"/>
                <a:ea typeface="Palatino" pitchFamily="2" charset="77"/>
                <a:cs typeface="Arial" pitchFamily="34"/>
              </a:rPr>
              <a:t> </a:t>
            </a:r>
            <a:r>
              <a:rPr lang="fi-FI" kern="0" dirty="0" err="1">
                <a:latin typeface="Palatino" pitchFamily="2" charset="77"/>
                <a:ea typeface="Palatino" pitchFamily="2" charset="77"/>
                <a:cs typeface="Arial" pitchFamily="34"/>
              </a:rPr>
              <a:t>causa</a:t>
            </a:r>
            <a:r>
              <a:rPr lang="fi-FI" kern="0" dirty="0">
                <a:latin typeface="Palatino" pitchFamily="2" charset="77"/>
                <a:ea typeface="Palatino" pitchFamily="2" charset="77"/>
                <a:cs typeface="Arial" pitchFamily="34"/>
              </a:rPr>
              <a:t> </a:t>
            </a:r>
            <a:r>
              <a:rPr lang="fi-FI" kern="0" dirty="0" err="1">
                <a:latin typeface="Palatino" pitchFamily="2" charset="77"/>
                <a:ea typeface="Palatino" pitchFamily="2" charset="77"/>
                <a:cs typeface="Arial" pitchFamily="34"/>
              </a:rPr>
              <a:t>una</a:t>
            </a:r>
            <a:r>
              <a:rPr lang="fi-FI" kern="0" dirty="0">
                <a:latin typeface="Palatino" pitchFamily="2" charset="77"/>
                <a:ea typeface="Palatino" pitchFamily="2" charset="77"/>
                <a:cs typeface="Arial" pitchFamily="34"/>
              </a:rPr>
              <a:t> </a:t>
            </a:r>
            <a:r>
              <a:rPr lang="fi-FI" kern="0" dirty="0" err="1">
                <a:latin typeface="Palatino" pitchFamily="2" charset="77"/>
                <a:ea typeface="Palatino" pitchFamily="2" charset="77"/>
                <a:cs typeface="Arial" pitchFamily="34"/>
              </a:rPr>
              <a:t>reacción</a:t>
            </a:r>
            <a:r>
              <a:rPr lang="fi-FI" kern="0" dirty="0">
                <a:latin typeface="Palatino" pitchFamily="2" charset="77"/>
                <a:ea typeface="Palatino" pitchFamily="2" charset="77"/>
                <a:cs typeface="Arial" pitchFamily="34"/>
              </a:rPr>
              <a:t> </a:t>
            </a:r>
            <a:r>
              <a:rPr lang="fi-FI" kern="0" dirty="0" err="1">
                <a:latin typeface="Palatino" pitchFamily="2" charset="77"/>
                <a:ea typeface="Palatino" pitchFamily="2" charset="77"/>
                <a:cs typeface="Arial" pitchFamily="34"/>
              </a:rPr>
              <a:t>inflamatoria</a:t>
            </a:r>
            <a:endParaRPr lang="fi-FI" kern="0" dirty="0">
              <a:latin typeface="Palatino" pitchFamily="2" charset="77"/>
              <a:ea typeface="Palatino" pitchFamily="2" charset="77"/>
              <a:cs typeface="Arial" pitchFamily="34"/>
            </a:endParaRPr>
          </a:p>
          <a:p>
            <a:pPr defTabSz="340520" fontAlgn="auto" hangingPunct="1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s-ES" kern="0" dirty="0">
                <a:latin typeface="Palatino" pitchFamily="2" charset="77"/>
                <a:ea typeface="Palatino" pitchFamily="2" charset="77"/>
                <a:cs typeface="Arial" pitchFamily="34"/>
              </a:rPr>
              <a:t>que da lugar a una transformación maligna.</a:t>
            </a:r>
            <a:endParaRPr lang="fi-FI" kern="0" dirty="0">
              <a:latin typeface="Palatino" pitchFamily="2" charset="77"/>
              <a:ea typeface="Palatino" pitchFamily="2" charset="77"/>
              <a:cs typeface="Arial" pitchFamily="34"/>
            </a:endParaRP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in título-80">
            <a:extLst>
              <a:ext uri="{FF2B5EF4-FFF2-40B4-BE49-F238E27FC236}">
                <a16:creationId xmlns:a16="http://schemas.microsoft.com/office/drawing/2014/main" id="{6DEBB246-9128-B8AF-FBB3-A1CAA79175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 Box 3">
            <a:extLst>
              <a:ext uri="{FF2B5EF4-FFF2-40B4-BE49-F238E27FC236}">
                <a16:creationId xmlns:a16="http://schemas.microsoft.com/office/drawing/2014/main" id="{13304107-447A-E599-1DCC-6207179EC1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7545" y="1727177"/>
            <a:ext cx="3528391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2000" i="1" dirty="0">
                <a:solidFill>
                  <a:schemeClr val="bg1"/>
                </a:solidFill>
                <a:latin typeface="Palatino" pitchFamily="2" charset="77"/>
                <a:ea typeface="Palatino" pitchFamily="2" charset="77"/>
              </a:rPr>
              <a:t>LO MEJOR DEL   RECUERDO ES EL OLVIDO</a:t>
            </a:r>
          </a:p>
        </p:txBody>
      </p:sp>
      <p:sp>
        <p:nvSpPr>
          <p:cNvPr id="5" name="Text Box 4">
            <a:extLst>
              <a:ext uri="{FF2B5EF4-FFF2-40B4-BE49-F238E27FC236}">
                <a16:creationId xmlns:a16="http://schemas.microsoft.com/office/drawing/2014/main" id="{31B9BADF-6B67-D34F-26AC-1D9A2713E7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7545" y="2508348"/>
            <a:ext cx="3960439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600" b="1" dirty="0">
                <a:solidFill>
                  <a:schemeClr val="bg1"/>
                </a:solidFill>
                <a:latin typeface="Palatino" pitchFamily="2" charset="77"/>
                <a:ea typeface="Palatino" pitchFamily="2" charset="77"/>
              </a:rPr>
              <a:t>MANUEL  ALCANTARA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B797FB4D-51A9-7B75-EE34-B38224C713E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</p:spPr>
      </p:pic>
    </p:spTree>
  </p:cSld>
  <p:clrMapOvr>
    <a:masterClrMapping/>
  </p:clrMapOvr>
  <p:transition spd="slow">
    <p:circle/>
  </p:transition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804F2E42-0BC5-5C0D-3DFC-6C562F51DD7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50" r="19989" b="4713"/>
          <a:stretch/>
        </p:blipFill>
        <p:spPr>
          <a:xfrm>
            <a:off x="0" y="0"/>
            <a:ext cx="6214754" cy="6858000"/>
          </a:xfrm>
          <a:prstGeom prst="rect">
            <a:avLst/>
          </a:prstGeom>
        </p:spPr>
      </p:pic>
      <p:sp>
        <p:nvSpPr>
          <p:cNvPr id="3074" name="CuadroTexto 3">
            <a:extLst>
              <a:ext uri="{FF2B5EF4-FFF2-40B4-BE49-F238E27FC236}">
                <a16:creationId xmlns:a16="http://schemas.microsoft.com/office/drawing/2014/main" id="{C70D94FC-8474-6428-E558-07067EEC70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34899" y="4355492"/>
            <a:ext cx="4084908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ES" altLang="es-ES" sz="2000" dirty="0">
                <a:latin typeface="Palatino" pitchFamily="2" charset="77"/>
                <a:ea typeface="Palatino" pitchFamily="2" charset="77"/>
              </a:rPr>
              <a:t>Interrelación entre la Cavidad Bucal y la Salud General.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sz="2000" b="1" dirty="0">
                <a:latin typeface="Palatino" pitchFamily="2" charset="77"/>
                <a:ea typeface="Palatino" pitchFamily="2" charset="77"/>
              </a:rPr>
              <a:t>Medicina Periodontal.</a:t>
            </a:r>
          </a:p>
        </p:txBody>
      </p:sp>
      <p:pic>
        <p:nvPicPr>
          <p:cNvPr id="3076" name="Picture 2" descr="Real Academia de Doctores de España - Wikipedia, la ...">
            <a:extLst>
              <a:ext uri="{FF2B5EF4-FFF2-40B4-BE49-F238E27FC236}">
                <a16:creationId xmlns:a16="http://schemas.microsoft.com/office/drawing/2014/main" id="{2F01E84A-D06E-3960-66F3-E3B8F61F65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9153" y="77393"/>
            <a:ext cx="517419" cy="7125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42">
            <a:extLst>
              <a:ext uri="{FF2B5EF4-FFF2-40B4-BE49-F238E27FC236}">
                <a16:creationId xmlns:a16="http://schemas.microsoft.com/office/drawing/2014/main" id="{345FD692-AA06-2907-BA23-8283699590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0423" y="179228"/>
            <a:ext cx="518931" cy="5885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8" name="Imagen 3">
            <a:extLst>
              <a:ext uri="{FF2B5EF4-FFF2-40B4-BE49-F238E27FC236}">
                <a16:creationId xmlns:a16="http://schemas.microsoft.com/office/drawing/2014/main" id="{577A1D61-8774-E641-50CA-230C5DAA4D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205991"/>
            <a:ext cx="518931" cy="583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6E5B24F3-CE82-6BA4-A612-13AEE9D0AD1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0370" y="1484784"/>
            <a:ext cx="3906402" cy="2952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2518615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3" name="Imagen 8" descr="Escorbuto.jpg">
            <a:extLst>
              <a:ext uri="{FF2B5EF4-FFF2-40B4-BE49-F238E27FC236}">
                <a16:creationId xmlns:a16="http://schemas.microsoft.com/office/drawing/2014/main" id="{DC29EACD-26C6-5F31-61E9-315063FD703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12" t="47269" r="19160"/>
          <a:stretch>
            <a:fillRect/>
          </a:stretch>
        </p:blipFill>
        <p:spPr bwMode="auto">
          <a:xfrm>
            <a:off x="4435565" y="3826621"/>
            <a:ext cx="4708435" cy="30313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0" name="Marcador de contenido 2">
            <a:extLst>
              <a:ext uri="{FF2B5EF4-FFF2-40B4-BE49-F238E27FC236}">
                <a16:creationId xmlns:a16="http://schemas.microsoft.com/office/drawing/2014/main" id="{B08C5C71-2D9F-05EC-1C55-158CBC383A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5616" y="3152901"/>
            <a:ext cx="2664296" cy="1283963"/>
          </a:xfrm>
        </p:spPr>
        <p:txBody>
          <a:bodyPr/>
          <a:lstStyle/>
          <a:p>
            <a:pPr marL="0" indent="0" eaLnBrk="1" hangingPunct="1">
              <a:buNone/>
            </a:pPr>
            <a:r>
              <a:rPr lang="es-ES" altLang="es-ES" sz="2000" dirty="0">
                <a:solidFill>
                  <a:srgbClr val="FF0000"/>
                </a:solidFill>
                <a:latin typeface="Palatino" pitchFamily="2" charset="77"/>
                <a:ea typeface="Palatino" pitchFamily="2" charset="77"/>
              </a:rPr>
              <a:t>Infecciones polimicrobianas orales pueden tener un papel relevante en la génesis de una bacteriemia</a:t>
            </a:r>
          </a:p>
        </p:txBody>
      </p:sp>
      <p:pic>
        <p:nvPicPr>
          <p:cNvPr id="9221" name="Imagen 5" descr="bacteriemia.jpg">
            <a:extLst>
              <a:ext uri="{FF2B5EF4-FFF2-40B4-BE49-F238E27FC236}">
                <a16:creationId xmlns:a16="http://schemas.microsoft.com/office/drawing/2014/main" id="{98E3C0E4-DD4C-4AAE-D85D-BF4DC9CD5F7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5565" y="548679"/>
            <a:ext cx="4708435" cy="35380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B2F35A80-D1E5-42C3-ABAD-A0888717DC15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</p:spPr>
      </p:pic>
      <p:sp>
        <p:nvSpPr>
          <p:cNvPr id="5" name="3 CuadroTexto">
            <a:extLst>
              <a:ext uri="{FF2B5EF4-FFF2-40B4-BE49-F238E27FC236}">
                <a16:creationId xmlns:a16="http://schemas.microsoft.com/office/drawing/2014/main" id="{ED6F8244-2702-D812-4DD9-4983DB5669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514" y="141742"/>
            <a:ext cx="5184638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400" b="1" dirty="0">
                <a:solidFill>
                  <a:srgbClr val="FF0100"/>
                </a:solidFill>
                <a:latin typeface="Palatino" pitchFamily="2" charset="77"/>
                <a:ea typeface="Palatino" pitchFamily="2" charset="77"/>
              </a:rPr>
              <a:t>01.</a:t>
            </a:r>
            <a:r>
              <a:rPr lang="es-ES" altLang="es-ES" sz="1400" b="1" dirty="0">
                <a:solidFill>
                  <a:schemeClr val="bg1"/>
                </a:solidFill>
                <a:latin typeface="Palatino" pitchFamily="2" charset="77"/>
                <a:ea typeface="Palatino" pitchFamily="2" charset="77"/>
              </a:rPr>
              <a:t> Introducción</a:t>
            </a:r>
          </a:p>
        </p:txBody>
      </p:sp>
      <p:sp>
        <p:nvSpPr>
          <p:cNvPr id="6" name="AutoShape 5">
            <a:extLst>
              <a:ext uri="{FF2B5EF4-FFF2-40B4-BE49-F238E27FC236}">
                <a16:creationId xmlns:a16="http://schemas.microsoft.com/office/drawing/2014/main" id="{988518C9-FFC0-87F2-C0DC-57ABF19CAD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63279" y="3907613"/>
            <a:ext cx="360040" cy="358237"/>
          </a:xfrm>
          <a:prstGeom prst="upDownArrow">
            <a:avLst>
              <a:gd name="adj1" fmla="val 50000"/>
              <a:gd name="adj2" fmla="val 33666"/>
            </a:avLst>
          </a:prstGeom>
          <a:solidFill>
            <a:schemeClr val="tx1"/>
          </a:solidFill>
          <a:ln w="2857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s-E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65356BF2-7FE0-82D1-B393-4458D5B86099}"/>
              </a:ext>
            </a:extLst>
          </p:cNvPr>
          <p:cNvSpPr/>
          <p:nvPr/>
        </p:nvSpPr>
        <p:spPr>
          <a:xfrm flipH="1">
            <a:off x="4368272" y="3416545"/>
            <a:ext cx="134585" cy="1224410"/>
          </a:xfrm>
          <a:prstGeom prst="rect">
            <a:avLst/>
          </a:prstGeom>
          <a:solidFill>
            <a:srgbClr val="FF01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</p:cSld>
  <p:clrMapOvr>
    <a:masterClrMapping/>
  </p:clrMapOvr>
  <p:transition spd="med">
    <p:pull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9554" name="Rectangle 2">
            <a:extLst>
              <a:ext uri="{FF2B5EF4-FFF2-40B4-BE49-F238E27FC236}">
                <a16:creationId xmlns:a16="http://schemas.microsoft.com/office/drawing/2014/main" id="{40601758-BC94-178B-0721-981FD365F7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981075"/>
            <a:ext cx="8964613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18900000" algn="ctr" rotWithShape="0">
              <a:schemeClr val="bg2">
                <a:alpha val="50000"/>
              </a:schemeClr>
            </a:outerShdw>
          </a:effectLst>
        </p:spPr>
        <p:txBody>
          <a:bodyPr lIns="91188" tIns="45586" rIns="91188" bIns="45586"/>
          <a:lstStyle/>
          <a:p>
            <a:pPr marL="607948" indent="-607948" algn="just" defTabSz="912013" eaLnBrk="1" hangingPunct="1">
              <a:lnSpc>
                <a:spcPct val="120000"/>
              </a:lnSpc>
              <a:spcBef>
                <a:spcPct val="20000"/>
              </a:spcBef>
              <a:buClr>
                <a:srgbClr val="FFFF00"/>
              </a:buClr>
              <a:defRPr/>
            </a:pPr>
            <a:r>
              <a:rPr lang="es-ES" sz="2000" b="1" dirty="0">
                <a:solidFill>
                  <a:srgbClr val="003366"/>
                </a:solidFill>
                <a:latin typeface="+mn-lt"/>
                <a:cs typeface="+mn-cs"/>
              </a:rPr>
              <a:t>	</a:t>
            </a:r>
            <a:endParaRPr lang="es-ES" sz="2000" dirty="0">
              <a:solidFill>
                <a:srgbClr val="003366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n-lt"/>
              <a:cs typeface="+mn-cs"/>
            </a:endParaRPr>
          </a:p>
        </p:txBody>
      </p:sp>
      <p:sp>
        <p:nvSpPr>
          <p:cNvPr id="2199555" name="Text Box 3">
            <a:extLst>
              <a:ext uri="{FF2B5EF4-FFF2-40B4-BE49-F238E27FC236}">
                <a16:creationId xmlns:a16="http://schemas.microsoft.com/office/drawing/2014/main" id="{154E9E56-A9EA-1C45-A865-E6434E447F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0785" y="6525344"/>
            <a:ext cx="3752116" cy="233640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  <a:effectLst>
            <a:prstShdw prst="shdw12">
              <a:schemeClr val="accent2">
                <a:alpha val="50000"/>
              </a:schemeClr>
            </a:prstShdw>
          </a:effectLst>
        </p:spPr>
        <p:txBody>
          <a:bodyPr wrap="square" lIns="91188" tIns="45586" rIns="91188" bIns="45586">
            <a:spAutoFit/>
          </a:bodyPr>
          <a:lstStyle/>
          <a:p>
            <a:pPr algn="ctr" defTabSz="912013" eaLnBrk="1" hangingPunct="1">
              <a:lnSpc>
                <a:spcPct val="120000"/>
              </a:lnSpc>
              <a:spcBef>
                <a:spcPct val="20000"/>
              </a:spcBef>
              <a:buClr>
                <a:srgbClr val="FFFF00"/>
              </a:buClr>
              <a:defRPr/>
            </a:pPr>
            <a:r>
              <a:rPr lang="es-ES" sz="800" i="1" dirty="0">
                <a:latin typeface="Palatino" pitchFamily="2" charset="77"/>
                <a:ea typeface="Palatino" pitchFamily="2" charset="77"/>
                <a:cs typeface="+mn-cs"/>
              </a:rPr>
              <a:t>[</a:t>
            </a:r>
            <a:r>
              <a:rPr lang="es-ES" sz="800" i="1" dirty="0" err="1">
                <a:latin typeface="Palatino" pitchFamily="2" charset="77"/>
                <a:ea typeface="Palatino" pitchFamily="2" charset="77"/>
                <a:cs typeface="+mn-cs"/>
              </a:rPr>
              <a:t>Löe</a:t>
            </a:r>
            <a:r>
              <a:rPr lang="es-ES" sz="800" i="1" dirty="0">
                <a:latin typeface="Palatino" pitchFamily="2" charset="77"/>
                <a:ea typeface="Palatino" pitchFamily="2" charset="77"/>
                <a:cs typeface="+mn-cs"/>
              </a:rPr>
              <a:t>, </a:t>
            </a:r>
            <a:r>
              <a:rPr lang="es-ES" sz="800" i="1" dirty="0" err="1">
                <a:latin typeface="Palatino" pitchFamily="2" charset="77"/>
                <a:ea typeface="Palatino" pitchFamily="2" charset="77"/>
                <a:cs typeface="+mn-cs"/>
              </a:rPr>
              <a:t>Theilade</a:t>
            </a:r>
            <a:r>
              <a:rPr lang="es-ES" sz="800" i="1" dirty="0">
                <a:latin typeface="Palatino" pitchFamily="2" charset="77"/>
                <a:ea typeface="Palatino" pitchFamily="2" charset="77"/>
                <a:cs typeface="+mn-cs"/>
              </a:rPr>
              <a:t>, Jensen 1965a]  [</a:t>
            </a:r>
            <a:r>
              <a:rPr lang="es-ES" sz="800" i="1" dirty="0" err="1">
                <a:latin typeface="Palatino" pitchFamily="2" charset="77"/>
                <a:ea typeface="Palatino" pitchFamily="2" charset="77"/>
                <a:cs typeface="+mn-cs"/>
              </a:rPr>
              <a:t>Lindhe</a:t>
            </a:r>
            <a:r>
              <a:rPr lang="es-ES" sz="800" i="1" dirty="0">
                <a:latin typeface="Palatino" pitchFamily="2" charset="77"/>
                <a:ea typeface="Palatino" pitchFamily="2" charset="77"/>
                <a:cs typeface="+mn-cs"/>
              </a:rPr>
              <a:t>, </a:t>
            </a:r>
            <a:r>
              <a:rPr lang="es-ES" sz="800" i="1" dirty="0" err="1">
                <a:latin typeface="Palatino" pitchFamily="2" charset="77"/>
                <a:ea typeface="Palatino" pitchFamily="2" charset="77"/>
                <a:cs typeface="+mn-cs"/>
              </a:rPr>
              <a:t>Hamp</a:t>
            </a:r>
            <a:r>
              <a:rPr lang="es-ES" sz="800" i="1" dirty="0">
                <a:latin typeface="Palatino" pitchFamily="2" charset="77"/>
                <a:ea typeface="Palatino" pitchFamily="2" charset="77"/>
                <a:cs typeface="+mn-cs"/>
              </a:rPr>
              <a:t>, </a:t>
            </a:r>
            <a:r>
              <a:rPr lang="es-ES" sz="800" i="1" dirty="0" err="1">
                <a:latin typeface="Palatino" pitchFamily="2" charset="77"/>
                <a:ea typeface="Palatino" pitchFamily="2" charset="77"/>
                <a:cs typeface="+mn-cs"/>
              </a:rPr>
              <a:t>Löe</a:t>
            </a:r>
            <a:r>
              <a:rPr lang="es-ES" sz="800" i="1" dirty="0">
                <a:latin typeface="Palatino" pitchFamily="2" charset="77"/>
                <a:ea typeface="Palatino" pitchFamily="2" charset="77"/>
                <a:cs typeface="+mn-cs"/>
              </a:rPr>
              <a:t> 1975]  [</a:t>
            </a:r>
            <a:r>
              <a:rPr lang="es-ES" sz="800" i="1" dirty="0" err="1">
                <a:latin typeface="Palatino" pitchFamily="2" charset="77"/>
                <a:ea typeface="Palatino" pitchFamily="2" charset="77"/>
                <a:cs typeface="+mn-cs"/>
              </a:rPr>
              <a:t>Axelsson</a:t>
            </a:r>
            <a:r>
              <a:rPr lang="es-ES" sz="800" i="1" dirty="0">
                <a:latin typeface="Palatino" pitchFamily="2" charset="77"/>
                <a:ea typeface="Palatino" pitchFamily="2" charset="77"/>
                <a:cs typeface="+mn-cs"/>
              </a:rPr>
              <a:t>, </a:t>
            </a:r>
            <a:r>
              <a:rPr lang="es-ES" sz="800" i="1" dirty="0" err="1">
                <a:latin typeface="Palatino" pitchFamily="2" charset="77"/>
                <a:ea typeface="Palatino" pitchFamily="2" charset="77"/>
                <a:cs typeface="+mn-cs"/>
              </a:rPr>
              <a:t>Lindhe</a:t>
            </a:r>
            <a:r>
              <a:rPr lang="es-ES" sz="800" i="1" dirty="0">
                <a:latin typeface="Palatino" pitchFamily="2" charset="77"/>
                <a:ea typeface="Palatino" pitchFamily="2" charset="77"/>
                <a:cs typeface="+mn-cs"/>
              </a:rPr>
              <a:t> 1978]</a:t>
            </a:r>
            <a:r>
              <a:rPr lang="es-ES" sz="800" dirty="0">
                <a:effectLst>
                  <a:outerShdw blurRad="38100" dist="38100" dir="2700000" algn="tl">
                    <a:srgbClr val="000000"/>
                  </a:outerShdw>
                </a:effectLst>
                <a:latin typeface="Palatino" pitchFamily="2" charset="77"/>
                <a:ea typeface="Palatino" pitchFamily="2" charset="77"/>
                <a:cs typeface="+mn-cs"/>
              </a:rPr>
              <a:t> </a:t>
            </a:r>
            <a:endParaRPr lang="es-ES" sz="800" dirty="0">
              <a:latin typeface="Palatino" pitchFamily="2" charset="77"/>
              <a:ea typeface="Palatino" pitchFamily="2" charset="77"/>
              <a:cs typeface="+mn-cs"/>
            </a:endParaRPr>
          </a:p>
        </p:txBody>
      </p:sp>
      <p:pic>
        <p:nvPicPr>
          <p:cNvPr id="11268" name="Picture 4" descr="8">
            <a:extLst>
              <a:ext uri="{FF2B5EF4-FFF2-40B4-BE49-F238E27FC236}">
                <a16:creationId xmlns:a16="http://schemas.microsoft.com/office/drawing/2014/main" id="{9E0565C9-4C9E-08F4-EE2D-6508DC2237A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12" r="2871"/>
          <a:stretch/>
        </p:blipFill>
        <p:spPr bwMode="auto">
          <a:xfrm>
            <a:off x="4067944" y="123368"/>
            <a:ext cx="5075996" cy="4140074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</p:pic>
      <p:sp>
        <p:nvSpPr>
          <p:cNvPr id="2199557" name="Text Box 5">
            <a:extLst>
              <a:ext uri="{FF2B5EF4-FFF2-40B4-BE49-F238E27FC236}">
                <a16:creationId xmlns:a16="http://schemas.microsoft.com/office/drawing/2014/main" id="{691D7440-8B11-E91A-081C-869E163C4F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7584" y="2642195"/>
            <a:ext cx="2810272" cy="1923333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/>
        </p:spPr>
        <p:txBody>
          <a:bodyPr wrap="square" lIns="91188" tIns="45586" rIns="91188" bIns="45586">
            <a:spAutoFit/>
          </a:bodyPr>
          <a:lstStyle/>
          <a:p>
            <a:pPr defTabSz="759937">
              <a:lnSpc>
                <a:spcPct val="120000"/>
              </a:lnSpc>
              <a:defRPr/>
            </a:pPr>
            <a:r>
              <a:rPr lang="es-ES" sz="2000" dirty="0">
                <a:solidFill>
                  <a:srgbClr val="FF0000"/>
                </a:solidFill>
                <a:latin typeface="Palatino" pitchFamily="2" charset="77"/>
                <a:ea typeface="Palatino" pitchFamily="2" charset="77"/>
                <a:cs typeface="+mn-cs"/>
              </a:rPr>
              <a:t>El papel de la placa dental como factor etiológico  primario se estableció claramente hace varias décadas</a:t>
            </a:r>
            <a:endParaRPr lang="es-ES_tradnl" sz="2000" dirty="0">
              <a:solidFill>
                <a:srgbClr val="FF0000"/>
              </a:solidFill>
              <a:latin typeface="Palatino" pitchFamily="2" charset="77"/>
              <a:ea typeface="Palatino" pitchFamily="2" charset="77"/>
              <a:cs typeface="+mn-cs"/>
            </a:endParaRPr>
          </a:p>
        </p:txBody>
      </p:sp>
      <p:pic>
        <p:nvPicPr>
          <p:cNvPr id="11270" name="Picture 6">
            <a:extLst>
              <a:ext uri="{FF2B5EF4-FFF2-40B4-BE49-F238E27FC236}">
                <a16:creationId xmlns:a16="http://schemas.microsoft.com/office/drawing/2014/main" id="{EB27E290-1D0E-96F4-DEF3-8095A181F1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5" y="3604945"/>
            <a:ext cx="5075996" cy="3267388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3A20D6C8-63E1-7C9E-64A9-37B803397584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</p:spPr>
      </p:pic>
      <p:sp>
        <p:nvSpPr>
          <p:cNvPr id="4" name="3 CuadroTexto">
            <a:extLst>
              <a:ext uri="{FF2B5EF4-FFF2-40B4-BE49-F238E27FC236}">
                <a16:creationId xmlns:a16="http://schemas.microsoft.com/office/drawing/2014/main" id="{1BC63197-E2C3-4D58-3347-C601B8B50A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7584" y="2165464"/>
            <a:ext cx="5184638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400" b="1" dirty="0">
                <a:latin typeface="Palatino" pitchFamily="2" charset="77"/>
                <a:ea typeface="Palatino" pitchFamily="2" charset="77"/>
              </a:rPr>
              <a:t>Enfermedad </a:t>
            </a:r>
            <a:r>
              <a:rPr lang="es-ES" altLang="es-ES" sz="1400" b="1" dirty="0" err="1">
                <a:latin typeface="Palatino" pitchFamily="2" charset="77"/>
                <a:ea typeface="Palatino" pitchFamily="2" charset="77"/>
              </a:rPr>
              <a:t>Periodental</a:t>
            </a:r>
            <a:endParaRPr lang="es-ES" altLang="es-ES" sz="1400" b="1" dirty="0">
              <a:latin typeface="Palatino" pitchFamily="2" charset="77"/>
              <a:ea typeface="Palatino" pitchFamily="2" charset="77"/>
            </a:endParaRPr>
          </a:p>
        </p:txBody>
      </p:sp>
      <p:sp>
        <p:nvSpPr>
          <p:cNvPr id="7" name="AutoShape 5">
            <a:extLst>
              <a:ext uri="{FF2B5EF4-FFF2-40B4-BE49-F238E27FC236}">
                <a16:creationId xmlns:a16="http://schemas.microsoft.com/office/drawing/2014/main" id="{56109D6D-1ECD-EB38-7732-D2F40629A6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95598" y="3425826"/>
            <a:ext cx="360040" cy="358237"/>
          </a:xfrm>
          <a:prstGeom prst="upDownArrow">
            <a:avLst>
              <a:gd name="adj1" fmla="val 50000"/>
              <a:gd name="adj2" fmla="val 33666"/>
            </a:avLst>
          </a:prstGeom>
          <a:solidFill>
            <a:schemeClr val="tx1"/>
          </a:solidFill>
          <a:ln w="2857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s-E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D2B61E3B-5C6F-3A55-9CAA-0E5112699664}"/>
              </a:ext>
            </a:extLst>
          </p:cNvPr>
          <p:cNvSpPr/>
          <p:nvPr/>
        </p:nvSpPr>
        <p:spPr>
          <a:xfrm flipH="1">
            <a:off x="4000591" y="3060452"/>
            <a:ext cx="134585" cy="1224410"/>
          </a:xfrm>
          <a:prstGeom prst="rect">
            <a:avLst/>
          </a:prstGeom>
          <a:solidFill>
            <a:srgbClr val="FF01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3 CuadroTexto">
            <a:extLst>
              <a:ext uri="{FF2B5EF4-FFF2-40B4-BE49-F238E27FC236}">
                <a16:creationId xmlns:a16="http://schemas.microsoft.com/office/drawing/2014/main" id="{00809D4B-A8F8-1750-D77C-521A1FEE01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514" y="141742"/>
            <a:ext cx="5184638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400" b="1" dirty="0">
                <a:solidFill>
                  <a:srgbClr val="FF0100"/>
                </a:solidFill>
                <a:latin typeface="Palatino" pitchFamily="2" charset="77"/>
                <a:ea typeface="Palatino" pitchFamily="2" charset="77"/>
              </a:rPr>
              <a:t>01.</a:t>
            </a:r>
            <a:r>
              <a:rPr lang="es-ES" altLang="es-ES" sz="1400" b="1" dirty="0">
                <a:solidFill>
                  <a:schemeClr val="bg1"/>
                </a:solidFill>
                <a:latin typeface="Palatino" pitchFamily="2" charset="77"/>
                <a:ea typeface="Palatino" pitchFamily="2" charset="77"/>
              </a:rPr>
              <a:t> Introducción</a:t>
            </a:r>
          </a:p>
        </p:txBody>
      </p:sp>
    </p:spTree>
  </p:cSld>
  <p:clrMapOvr>
    <a:masterClrMapping/>
  </p:clrMapOvr>
  <p:transition spd="slow">
    <p:cover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6" name="Marcador de contenido 2">
            <a:extLst>
              <a:ext uri="{FF2B5EF4-FFF2-40B4-BE49-F238E27FC236}">
                <a16:creationId xmlns:a16="http://schemas.microsoft.com/office/drawing/2014/main" id="{3FE9311F-E17C-BF19-225F-D06686F2C4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9126" y="2708920"/>
            <a:ext cx="3280052" cy="2088232"/>
          </a:xfrm>
        </p:spPr>
        <p:txBody>
          <a:bodyPr/>
          <a:lstStyle/>
          <a:p>
            <a:pPr marL="0" indent="0" eaLnBrk="1" hangingPunct="1">
              <a:buNone/>
            </a:pPr>
            <a:r>
              <a:rPr lang="es-ES" altLang="es-ES" sz="2000" dirty="0">
                <a:solidFill>
                  <a:srgbClr val="FF0000"/>
                </a:solidFill>
                <a:latin typeface="Palatino" pitchFamily="2" charset="77"/>
                <a:ea typeface="Palatino" pitchFamily="2" charset="77"/>
              </a:rPr>
              <a:t>También se da la relación inversa, pudiendo las enfermedades sistémicas afectar a la salud oral</a:t>
            </a:r>
          </a:p>
        </p:txBody>
      </p:sp>
      <p:pic>
        <p:nvPicPr>
          <p:cNvPr id="6" name="Imagen 5" descr="news_img_5638_0.jpg">
            <a:extLst>
              <a:ext uri="{FF2B5EF4-FFF2-40B4-BE49-F238E27FC236}">
                <a16:creationId xmlns:a16="http://schemas.microsoft.com/office/drawing/2014/main" id="{4141EC12-A45E-9726-E918-1B275A2EA59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/>
          <a:srcRect l="-29793" t="-13253" r="1165" b="-15490"/>
          <a:stretch/>
        </p:blipFill>
        <p:spPr>
          <a:xfrm>
            <a:off x="3347864" y="-459432"/>
            <a:ext cx="5796136" cy="8298859"/>
          </a:xfrm>
          <a:prstGeom prst="roundRect">
            <a:avLst>
              <a:gd name="adj" fmla="val 8594"/>
            </a:avLst>
          </a:prstGeom>
          <a:noFill/>
          <a:ln>
            <a:noFill/>
          </a:ln>
          <a:effectLst/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ADC39A19-ABB2-E902-ECD5-8C90E3BDB0B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</p:spPr>
      </p:pic>
      <p:sp>
        <p:nvSpPr>
          <p:cNvPr id="4" name="3 CuadroTexto">
            <a:extLst>
              <a:ext uri="{FF2B5EF4-FFF2-40B4-BE49-F238E27FC236}">
                <a16:creationId xmlns:a16="http://schemas.microsoft.com/office/drawing/2014/main" id="{68EAE73B-68E4-7EA3-01AB-DB0E6AC8EE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514" y="141742"/>
            <a:ext cx="5184638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400" b="1" dirty="0">
                <a:solidFill>
                  <a:srgbClr val="FF0100"/>
                </a:solidFill>
                <a:latin typeface="Palatino" pitchFamily="2" charset="77"/>
                <a:ea typeface="Palatino" pitchFamily="2" charset="77"/>
              </a:rPr>
              <a:t>01.</a:t>
            </a:r>
            <a:r>
              <a:rPr lang="es-ES" altLang="es-ES" sz="1400" b="1" dirty="0">
                <a:solidFill>
                  <a:schemeClr val="bg1"/>
                </a:solidFill>
                <a:latin typeface="Palatino" pitchFamily="2" charset="77"/>
                <a:ea typeface="Palatino" pitchFamily="2" charset="77"/>
              </a:rPr>
              <a:t> Introducción</a:t>
            </a: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BF0128AD-EF55-DAD1-C6C9-BB9D8222D7D5}"/>
              </a:ext>
            </a:extLst>
          </p:cNvPr>
          <p:cNvSpPr/>
          <p:nvPr/>
        </p:nvSpPr>
        <p:spPr>
          <a:xfrm flipH="1">
            <a:off x="4644008" y="2816795"/>
            <a:ext cx="134585" cy="1224410"/>
          </a:xfrm>
          <a:prstGeom prst="rect">
            <a:avLst/>
          </a:prstGeom>
          <a:solidFill>
            <a:srgbClr val="FF01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</p:cSld>
  <p:clrMapOvr>
    <a:masterClrMapping/>
  </p:clrMapOvr>
  <p:transition spd="slow">
    <p:circl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F8434E9A-D3BE-F043-D0CD-131565DD12C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</p:spPr>
      </p:pic>
      <p:sp>
        <p:nvSpPr>
          <p:cNvPr id="4" name="AutoShape 2">
            <a:extLst>
              <a:ext uri="{FF2B5EF4-FFF2-40B4-BE49-F238E27FC236}">
                <a16:creationId xmlns:a16="http://schemas.microsoft.com/office/drawing/2014/main" id="{16E86460-29D9-AE67-525F-0CC86BB2EE1C}"/>
              </a:ext>
            </a:extLst>
          </p:cNvPr>
          <p:cNvSpPr>
            <a:spLocks noChangeArrowheads="1"/>
          </p:cNvSpPr>
          <p:nvPr/>
        </p:nvSpPr>
        <p:spPr bwMode="auto">
          <a:xfrm rot="-2700000">
            <a:off x="2858561" y="1979967"/>
            <a:ext cx="3200400" cy="3200400"/>
          </a:xfrm>
          <a:prstGeom prst="bevel">
            <a:avLst>
              <a:gd name="adj" fmla="val 50000"/>
            </a:avLst>
          </a:prstGeom>
          <a:solidFill>
            <a:srgbClr val="FF0000"/>
          </a:solidFill>
          <a:ln w="12700">
            <a:noFill/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ES" sz="1800"/>
          </a:p>
        </p:txBody>
      </p:sp>
      <p:sp>
        <p:nvSpPr>
          <p:cNvPr id="5" name="AutoShape 3">
            <a:extLst>
              <a:ext uri="{FF2B5EF4-FFF2-40B4-BE49-F238E27FC236}">
                <a16:creationId xmlns:a16="http://schemas.microsoft.com/office/drawing/2014/main" id="{86645152-E632-302F-5166-F900D9557AFA}"/>
              </a:ext>
            </a:extLst>
          </p:cNvPr>
          <p:cNvSpPr>
            <a:spLocks noChangeArrowheads="1"/>
          </p:cNvSpPr>
          <p:nvPr/>
        </p:nvSpPr>
        <p:spPr bwMode="auto">
          <a:xfrm rot="8100000">
            <a:off x="3639611" y="2761017"/>
            <a:ext cx="1638300" cy="1638300"/>
          </a:xfrm>
          <a:prstGeom prst="bevel">
            <a:avLst>
              <a:gd name="adj" fmla="val 50000"/>
            </a:avLst>
          </a:prstGeom>
          <a:solidFill>
            <a:srgbClr val="FF0000"/>
          </a:solidFill>
          <a:ln w="12700">
            <a:noFill/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ES" sz="1800" dirty="0"/>
          </a:p>
        </p:txBody>
      </p:sp>
      <p:sp>
        <p:nvSpPr>
          <p:cNvPr id="6" name="Text Box 5">
            <a:extLst>
              <a:ext uri="{FF2B5EF4-FFF2-40B4-BE49-F238E27FC236}">
                <a16:creationId xmlns:a16="http://schemas.microsoft.com/office/drawing/2014/main" id="{7B3D0F97-3849-C17C-858B-268E6E7AA6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89228" y="3284984"/>
            <a:ext cx="1943160" cy="65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s-ES_tradnl" altLang="es-ES" sz="2000" dirty="0">
                <a:latin typeface="Palatino" pitchFamily="2" charset="77"/>
                <a:ea typeface="Palatino" pitchFamily="2" charset="77"/>
              </a:rPr>
              <a:t>Susceptibilidad</a:t>
            </a:r>
          </a:p>
          <a:p>
            <a:pPr algn="ctr"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s-ES_tradnl" altLang="es-ES" sz="2000" dirty="0">
                <a:latin typeface="Palatino" pitchFamily="2" charset="77"/>
                <a:ea typeface="Palatino" pitchFamily="2" charset="77"/>
              </a:rPr>
              <a:t>genética     </a:t>
            </a:r>
          </a:p>
        </p:txBody>
      </p:sp>
      <p:sp>
        <p:nvSpPr>
          <p:cNvPr id="7" name="Text Box 6">
            <a:extLst>
              <a:ext uri="{FF2B5EF4-FFF2-40B4-BE49-F238E27FC236}">
                <a16:creationId xmlns:a16="http://schemas.microsoft.com/office/drawing/2014/main" id="{21842111-4D57-918D-30FA-650667E37E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8808" y="3273871"/>
            <a:ext cx="1596912" cy="65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s-ES_tradnl" altLang="es-ES" sz="2000" dirty="0">
                <a:latin typeface="Palatino" pitchFamily="2" charset="77"/>
                <a:ea typeface="Palatino" pitchFamily="2" charset="77"/>
              </a:rPr>
              <a:t>Condiciones</a:t>
            </a:r>
          </a:p>
          <a:p>
            <a:pPr algn="ctr"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s-ES_tradnl" altLang="es-ES" sz="2000" dirty="0">
                <a:latin typeface="Palatino" pitchFamily="2" charset="77"/>
                <a:ea typeface="Palatino" pitchFamily="2" charset="77"/>
              </a:rPr>
              <a:t>  médicas   </a:t>
            </a:r>
          </a:p>
        </p:txBody>
      </p:sp>
      <p:sp>
        <p:nvSpPr>
          <p:cNvPr id="8" name="Text Box 7">
            <a:extLst>
              <a:ext uri="{FF2B5EF4-FFF2-40B4-BE49-F238E27FC236}">
                <a16:creationId xmlns:a16="http://schemas.microsoft.com/office/drawing/2014/main" id="{F0C792A8-D5E5-78EA-8841-0769D10EF3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05377" y="6018451"/>
            <a:ext cx="1306768" cy="3770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s-ES_tradnl" altLang="es-ES" sz="2000" dirty="0">
                <a:latin typeface="Palatino" pitchFamily="2" charset="77"/>
                <a:ea typeface="Palatino" pitchFamily="2" charset="77"/>
              </a:rPr>
              <a:t>Ambiente</a:t>
            </a:r>
          </a:p>
        </p:txBody>
      </p:sp>
      <p:sp>
        <p:nvSpPr>
          <p:cNvPr id="9" name="Text Box 5">
            <a:extLst>
              <a:ext uri="{FF2B5EF4-FFF2-40B4-BE49-F238E27FC236}">
                <a16:creationId xmlns:a16="http://schemas.microsoft.com/office/drawing/2014/main" id="{98CFC20B-516C-EB80-6E9F-1BF6339D6E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48657" y="852487"/>
            <a:ext cx="1220207" cy="3770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s-ES_tradnl" altLang="es-ES" sz="2000" dirty="0">
                <a:latin typeface="Palatino" pitchFamily="2" charset="77"/>
                <a:ea typeface="Palatino" pitchFamily="2" charset="77"/>
              </a:rPr>
              <a:t>Infección</a:t>
            </a:r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3" presetClass="entr" presetSubtype="28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3" presetClass="entr" presetSubtype="28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3" presetClass="entr" presetSubtype="28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3" presetClass="entr" presetSubtype="28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utoUpdateAnimBg="0"/>
      <p:bldP spid="7" grpId="0" autoUpdateAnimBg="0"/>
      <p:bldP spid="8" grpId="0" autoUpdateAnimBg="0"/>
      <p:bldP spid="9" grpId="0" autoUpdateAnimBg="0"/>
    </p:bld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1795</TotalTime>
  <Words>3100</Words>
  <Application>Microsoft Macintosh PowerPoint</Application>
  <PresentationFormat>Presentación en pantalla (4:3)</PresentationFormat>
  <Paragraphs>564</Paragraphs>
  <Slides>52</Slides>
  <Notes>49</Notes>
  <HiddenSlides>0</HiddenSlides>
  <MMClips>0</MMClips>
  <ScaleCrop>false</ScaleCrop>
  <HeadingPairs>
    <vt:vector size="8" baseType="variant">
      <vt:variant>
        <vt:lpstr>Fuentes usadas</vt:lpstr>
      </vt:variant>
      <vt:variant>
        <vt:i4>17</vt:i4>
      </vt:variant>
      <vt:variant>
        <vt:lpstr>Tema</vt:lpstr>
      </vt:variant>
      <vt:variant>
        <vt:i4>1</vt:i4>
      </vt:variant>
      <vt:variant>
        <vt:lpstr>Servidores OLE incrustados</vt:lpstr>
      </vt:variant>
      <vt:variant>
        <vt:i4>1</vt:i4>
      </vt:variant>
      <vt:variant>
        <vt:lpstr>Títulos de diapositiva</vt:lpstr>
      </vt:variant>
      <vt:variant>
        <vt:i4>52</vt:i4>
      </vt:variant>
    </vt:vector>
  </HeadingPairs>
  <TitlesOfParts>
    <vt:vector size="71" baseType="lpstr">
      <vt:lpstr>Arial</vt:lpstr>
      <vt:lpstr>Arial Bold</vt:lpstr>
      <vt:lpstr>Arial Narrow</vt:lpstr>
      <vt:lpstr>BlairMdITC TT-Medium</vt:lpstr>
      <vt:lpstr>Bookman Old Style</vt:lpstr>
      <vt:lpstr>Calibri</vt:lpstr>
      <vt:lpstr>Copperplate</vt:lpstr>
      <vt:lpstr>Futura Condensed</vt:lpstr>
      <vt:lpstr>Impact</vt:lpstr>
      <vt:lpstr>Lucida Grande</vt:lpstr>
      <vt:lpstr>Monotype Corsiva</vt:lpstr>
      <vt:lpstr>Monotype Sorts</vt:lpstr>
      <vt:lpstr>Palatino</vt:lpstr>
      <vt:lpstr>Symbol</vt:lpstr>
      <vt:lpstr>Tahoma</vt:lpstr>
      <vt:lpstr>Times New Roman</vt:lpstr>
      <vt:lpstr>Wingdings</vt:lpstr>
      <vt:lpstr>Tema de Office</vt:lpstr>
      <vt:lpstr>Gráfico</vt:lpstr>
      <vt:lpstr>Presentación de PowerPoint</vt:lpstr>
      <vt:lpstr>Presentación de PowerPoint</vt:lpstr>
      <vt:lpstr>INFLUENCIA DE ENFERMEDADES SISTÉMICAS EN LA SALUD BUCAL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SÍNDROME METABÓLICO</vt:lpstr>
      <vt:lpstr>Presentación de PowerPoint</vt:lpstr>
      <vt:lpstr>SÍNDROME METABÓLICO(SM)</vt:lpstr>
      <vt:lpstr>SÍNDROME METABÓLICO(SM)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¿AFECTA LA DIABETES A LA SALUD BUCAL Y A LA SALUD DE LAS ENCÍAS?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¿AFECTAN LAS ENFERMEDADES PERIODONTALES A LA DIABETES?</vt:lpstr>
      <vt:lpstr>¿QUÉ IMPLICACIONES TIENE LA ASOCIACIÓN ENTRE ENFERMEDADES PERIODONTALES Y DIABETES?</vt:lpstr>
      <vt:lpstr>Presentación de PowerPoint</vt:lpstr>
      <vt:lpstr>Presentación de PowerPoint</vt:lpstr>
      <vt:lpstr>CÁNCER ORAL Y ENFERMEDAD PERIODONTAL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Usuario</dc:creator>
  <cp:lastModifiedBy>Microsoft Office User</cp:lastModifiedBy>
  <cp:revision>65</cp:revision>
  <dcterms:created xsi:type="dcterms:W3CDTF">2017-09-19T15:01:38Z</dcterms:created>
  <dcterms:modified xsi:type="dcterms:W3CDTF">2024-04-12T10:04:42Z</dcterms:modified>
</cp:coreProperties>
</file>