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86"/>
    <p:restoredTop sz="96405"/>
  </p:normalViewPr>
  <p:slideViewPr>
    <p:cSldViewPr snapToGrid="0">
      <p:cViewPr varScale="1">
        <p:scale>
          <a:sx n="130" d="100"/>
          <a:sy n="130" d="100"/>
        </p:scale>
        <p:origin x="466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habilitada_para_macros_de_Microsoft_Excel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Arial"/>
              </a:defRPr>
            </a:pPr>
            <a:r>
              <a:rPr lang="en-US" sz="1200" b="0" dirty="0" err="1">
                <a:latin typeface="Palatino" pitchFamily="2" charset="77"/>
                <a:ea typeface="Palatino" pitchFamily="2" charset="77"/>
              </a:rPr>
              <a:t>Actividad</a:t>
            </a:r>
            <a:r>
              <a:rPr lang="en-US" sz="1200" b="0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1200" b="0" dirty="0" err="1">
                <a:latin typeface="Palatino" pitchFamily="2" charset="77"/>
                <a:ea typeface="Palatino" pitchFamily="2" charset="77"/>
              </a:rPr>
              <a:t>colagenolítica</a:t>
            </a:r>
            <a:r>
              <a:rPr lang="en-US" sz="1200" b="0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1200" b="0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1200" b="0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1200" b="0" dirty="0" err="1">
                <a:latin typeface="Palatino" pitchFamily="2" charset="77"/>
                <a:ea typeface="Palatino" pitchFamily="2" charset="77"/>
              </a:rPr>
              <a:t>relación</a:t>
            </a:r>
            <a:r>
              <a:rPr lang="en-US" sz="1200" b="0" dirty="0">
                <a:latin typeface="Palatino" pitchFamily="2" charset="77"/>
                <a:ea typeface="Palatino" pitchFamily="2" charset="77"/>
              </a:rPr>
              <a:t> al </a:t>
            </a:r>
            <a:r>
              <a:rPr lang="en-US" sz="1200" b="0" dirty="0" err="1">
                <a:latin typeface="Palatino" pitchFamily="2" charset="77"/>
                <a:ea typeface="Palatino" pitchFamily="2" charset="77"/>
              </a:rPr>
              <a:t>tiempo</a:t>
            </a:r>
            <a:endParaRPr lang="en-US" sz="1200" b="0" dirty="0">
              <a:latin typeface="Palatino" pitchFamily="2" charset="77"/>
              <a:ea typeface="Palatino" pitchFamily="2" charset="77"/>
            </a:endParaRPr>
          </a:p>
        </c:rich>
      </c:tx>
      <c:layout>
        <c:manualLayout>
          <c:xMode val="edge"/>
          <c:yMode val="edge"/>
          <c:x val="0.10091738881801786"/>
          <c:y val="0.12575451979069363"/>
        </c:manualLayout>
      </c:layout>
      <c:overlay val="0"/>
      <c:spPr>
        <a:noFill/>
        <a:ln w="25137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902140672782875"/>
          <c:y val="0.25543478260869568"/>
          <c:w val="0.55351681957186549"/>
          <c:h val="0.47826086956521741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Diabetes</c:v>
                </c:pt>
              </c:strCache>
            </c:strRef>
          </c:tx>
          <c:spPr>
            <a:ln w="12568">
              <a:solidFill>
                <a:srgbClr val="000080"/>
              </a:solidFill>
              <a:prstDash val="solid"/>
            </a:ln>
          </c:spPr>
          <c:marker>
            <c:symbol val="diamond"/>
            <c:size val="4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cat>
            <c:numRef>
              <c:f>Sheet1!$B$1:$E$1</c:f>
              <c:numCache>
                <c:formatCode>General</c:formatCode>
                <c:ptCount val="4"/>
                <c:pt idx="0">
                  <c:v>6</c:v>
                </c:pt>
                <c:pt idx="1">
                  <c:v>12</c:v>
                </c:pt>
                <c:pt idx="2">
                  <c:v>18</c:v>
                </c:pt>
                <c:pt idx="3">
                  <c:v>24</c:v>
                </c:pt>
              </c:numCache>
            </c:numRef>
          </c:cat>
          <c:val>
            <c:numRef>
              <c:f>Sheet1!$B$2:$E$2</c:f>
              <c:numCache>
                <c:formatCode>General</c:formatCode>
                <c:ptCount val="4"/>
                <c:pt idx="0">
                  <c:v>0.4</c:v>
                </c:pt>
                <c:pt idx="1">
                  <c:v>0.3</c:v>
                </c:pt>
                <c:pt idx="2">
                  <c:v>0.6</c:v>
                </c:pt>
                <c:pt idx="3">
                  <c:v>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46-E44F-ADBD-A61A802CD19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Control</c:v>
                </c:pt>
              </c:strCache>
            </c:strRef>
          </c:tx>
          <c:spPr>
            <a:ln w="12568">
              <a:solidFill>
                <a:srgbClr val="FF00FF"/>
              </a:solidFill>
              <a:prstDash val="solid"/>
            </a:ln>
          </c:spPr>
          <c:marker>
            <c:symbol val="square"/>
            <c:size val="4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cat>
            <c:numRef>
              <c:f>Sheet1!$B$1:$E$1</c:f>
              <c:numCache>
                <c:formatCode>General</c:formatCode>
                <c:ptCount val="4"/>
                <c:pt idx="0">
                  <c:v>6</c:v>
                </c:pt>
                <c:pt idx="1">
                  <c:v>12</c:v>
                </c:pt>
                <c:pt idx="2">
                  <c:v>18</c:v>
                </c:pt>
                <c:pt idx="3">
                  <c:v>24</c:v>
                </c:pt>
              </c:numCache>
            </c:numRef>
          </c:cat>
          <c:val>
            <c:numRef>
              <c:f>Sheet1!$B$3:$E$3</c:f>
              <c:numCache>
                <c:formatCode>General</c:formatCode>
                <c:ptCount val="4"/>
                <c:pt idx="0">
                  <c:v>0.25</c:v>
                </c:pt>
                <c:pt idx="1">
                  <c:v>0.26</c:v>
                </c:pt>
                <c:pt idx="2">
                  <c:v>0.27</c:v>
                </c:pt>
                <c:pt idx="3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B46-E44F-ADBD-A61A802CD1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296079"/>
        <c:axId val="1"/>
      </c:lineChart>
      <c:catAx>
        <c:axId val="31296079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Palatino" pitchFamily="2" charset="77"/>
                    <a:ea typeface="Palatino" pitchFamily="2" charset="77"/>
                    <a:cs typeface="Arial"/>
                  </a:defRPr>
                </a:pPr>
                <a:r>
                  <a:rPr lang="en-US" sz="1000">
                    <a:latin typeface="Palatino" pitchFamily="2" charset="77"/>
                    <a:ea typeface="Palatino" pitchFamily="2" charset="77"/>
                  </a:rPr>
                  <a:t>dias</a:t>
                </a:r>
              </a:p>
            </c:rich>
          </c:tx>
          <c:layout>
            <c:manualLayout>
              <c:xMode val="edge"/>
              <c:yMode val="edge"/>
              <c:x val="0.39449541284403672"/>
              <c:y val="0.85869565217391308"/>
            </c:manualLayout>
          </c:layout>
          <c:overlay val="0"/>
          <c:spPr>
            <a:noFill/>
            <a:ln w="25137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42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Arial"/>
              </a:defRPr>
            </a:pPr>
            <a:endParaRPr lang="es-ES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3142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Palatino" pitchFamily="2" charset="77"/>
                    <a:ea typeface="Palatino" pitchFamily="2" charset="77"/>
                    <a:cs typeface="Arial"/>
                  </a:defRPr>
                </a:pPr>
                <a:r>
                  <a:rPr lang="en-US" sz="1000">
                    <a:latin typeface="Palatino" pitchFamily="2" charset="77"/>
                    <a:ea typeface="Palatino" pitchFamily="2" charset="77"/>
                  </a:rPr>
                  <a:t>actividad</a:t>
                </a:r>
              </a:p>
            </c:rich>
          </c:tx>
          <c:layout>
            <c:manualLayout>
              <c:xMode val="edge"/>
              <c:yMode val="edge"/>
              <c:x val="2.7522935779816515E-2"/>
              <c:y val="0.35869565217391303"/>
            </c:manualLayout>
          </c:layout>
          <c:overlay val="0"/>
          <c:spPr>
            <a:noFill/>
            <a:ln w="25137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42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1" i="0" u="none" strike="noStrike" baseline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Arial"/>
              </a:defRPr>
            </a:pPr>
            <a:endParaRPr lang="es-ES"/>
          </a:p>
        </c:txPr>
        <c:crossAx val="31296079"/>
        <c:crosses val="autoZero"/>
        <c:crossBetween val="midCat"/>
      </c:valAx>
      <c:spPr>
        <a:solidFill>
          <a:srgbClr val="C0C0C0"/>
        </a:solidFill>
        <a:ln w="12568">
          <a:solidFill>
            <a:srgbClr val="808080"/>
          </a:solidFill>
          <a:prstDash val="solid"/>
        </a:ln>
      </c:spPr>
    </c:plotArea>
    <c:legend>
      <c:legendPos val="r"/>
      <c:legendEntry>
        <c:idx val="0"/>
        <c:txPr>
          <a:bodyPr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Arial"/>
              </a:defRPr>
            </a:pPr>
            <a:endParaRPr lang="es-ES"/>
          </a:p>
        </c:txPr>
      </c:legendEntry>
      <c:legendEntry>
        <c:idx val="1"/>
        <c:txPr>
          <a:bodyPr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Palatino" pitchFamily="2" charset="77"/>
                <a:ea typeface="Palatino" pitchFamily="2" charset="77"/>
                <a:cs typeface="Arial"/>
              </a:defRPr>
            </a:pPr>
            <a:endParaRPr lang="es-ES"/>
          </a:p>
        </c:txPr>
      </c:legendEntry>
      <c:layout>
        <c:manualLayout>
          <c:xMode val="edge"/>
          <c:yMode val="edge"/>
          <c:x val="0.75840978593272168"/>
          <c:y val="0.40760869565217389"/>
          <c:w val="0.22935779816513763"/>
          <c:h val="0.16847826086956522"/>
        </c:manualLayout>
      </c:layout>
      <c:overlay val="0"/>
      <c:spPr>
        <a:solidFill>
          <a:srgbClr val="FFFFFF"/>
        </a:solidFill>
        <a:ln w="3142">
          <a:solidFill>
            <a:srgbClr val="000000"/>
          </a:solidFill>
          <a:prstDash val="solid"/>
        </a:ln>
      </c:spPr>
      <c:txPr>
        <a:bodyPr/>
        <a:lstStyle/>
        <a:p>
          <a:pPr>
            <a:defRPr sz="975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64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FAD61-651D-6A48-9612-7296D4773355}" type="datetimeFigureOut">
              <a:rPr lang="es-ES" smtClean="0"/>
              <a:t>3/6/24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4C62-ED7D-CD4F-85BC-6040BD648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6951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FAD61-651D-6A48-9612-7296D4773355}" type="datetimeFigureOut">
              <a:rPr lang="es-ES" smtClean="0"/>
              <a:t>3/6/24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4C62-ED7D-CD4F-85BC-6040BD648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3363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FAD61-651D-6A48-9612-7296D4773355}" type="datetimeFigureOut">
              <a:rPr lang="es-ES" smtClean="0"/>
              <a:t>3/6/24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4C62-ED7D-CD4F-85BC-6040BD648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2968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FAD61-651D-6A48-9612-7296D4773355}" type="datetimeFigureOut">
              <a:rPr lang="es-ES" smtClean="0"/>
              <a:t>3/6/24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4C62-ED7D-CD4F-85BC-6040BD648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850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FAD61-651D-6A48-9612-7296D4773355}" type="datetimeFigureOut">
              <a:rPr lang="es-ES" smtClean="0"/>
              <a:t>3/6/24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4C62-ED7D-CD4F-85BC-6040BD648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793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FAD61-651D-6A48-9612-7296D4773355}" type="datetimeFigureOut">
              <a:rPr lang="es-ES" smtClean="0"/>
              <a:t>3/6/24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4C62-ED7D-CD4F-85BC-6040BD648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3517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FAD61-651D-6A48-9612-7296D4773355}" type="datetimeFigureOut">
              <a:rPr lang="es-ES" smtClean="0"/>
              <a:t>3/6/24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4C62-ED7D-CD4F-85BC-6040BD648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9465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FAD61-651D-6A48-9612-7296D4773355}" type="datetimeFigureOut">
              <a:rPr lang="es-ES" smtClean="0"/>
              <a:t>3/6/24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4C62-ED7D-CD4F-85BC-6040BD648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2403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FAD61-651D-6A48-9612-7296D4773355}" type="datetimeFigureOut">
              <a:rPr lang="es-ES" smtClean="0"/>
              <a:t>3/6/24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4C62-ED7D-CD4F-85BC-6040BD648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1538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FAD61-651D-6A48-9612-7296D4773355}" type="datetimeFigureOut">
              <a:rPr lang="es-ES" smtClean="0"/>
              <a:t>3/6/24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4C62-ED7D-CD4F-85BC-6040BD648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009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FAD61-651D-6A48-9612-7296D4773355}" type="datetimeFigureOut">
              <a:rPr lang="es-ES" smtClean="0"/>
              <a:t>3/6/24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4C62-ED7D-CD4F-85BC-6040BD648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0610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FAD61-651D-6A48-9612-7296D4773355}" type="datetimeFigureOut">
              <a:rPr lang="es-ES" smtClean="0"/>
              <a:t>3/6/24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F4C62-ED7D-CD4F-85BC-6040BD648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6392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emf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2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emf"/><Relationship Id="rId3" Type="http://schemas.openxmlformats.org/officeDocument/2006/relationships/image" Target="../media/image53.jpeg"/><Relationship Id="rId7" Type="http://schemas.openxmlformats.org/officeDocument/2006/relationships/image" Target="../media/image57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00F2CDE5-3558-4DAB-47F4-F5B72BE6E9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0" r="19989" b="4713"/>
          <a:stretch/>
        </p:blipFill>
        <p:spPr>
          <a:xfrm>
            <a:off x="0" y="0"/>
            <a:ext cx="6214754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D6D059B-0808-89B8-2AC9-4AB8673CB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28268"/>
            <a:ext cx="3906402" cy="2952328"/>
          </a:xfrm>
          <a:prstGeom prst="rect">
            <a:avLst/>
          </a:prstGeom>
        </p:spPr>
      </p:pic>
      <p:sp>
        <p:nvSpPr>
          <p:cNvPr id="14" name="CuadroTexto 3">
            <a:extLst>
              <a:ext uri="{FF2B5EF4-FFF2-40B4-BE49-F238E27FC236}">
                <a16:creationId xmlns:a16="http://schemas.microsoft.com/office/drawing/2014/main" id="{BC95D89B-2EC0-D130-09F4-DAE44CB73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8824" y="3306791"/>
            <a:ext cx="434274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1100" dirty="0">
                <a:latin typeface="Palatino" pitchFamily="2" charset="77"/>
                <a:ea typeface="Palatino" pitchFamily="2" charset="77"/>
              </a:rPr>
              <a:t>Catedrático de la UCM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1100" dirty="0">
                <a:latin typeface="Palatino" pitchFamily="2" charset="77"/>
                <a:ea typeface="Palatino" pitchFamily="2" charset="77"/>
              </a:rPr>
              <a:t>Presidente de la Real Academia de Doctores de España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1100" dirty="0">
                <a:latin typeface="Palatino" pitchFamily="2" charset="77"/>
                <a:ea typeface="Palatino" pitchFamily="2" charset="77"/>
              </a:rPr>
              <a:t>Presidente de la Academia de Ciencias Odontológicas de España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1100" dirty="0">
                <a:latin typeface="Palatino" pitchFamily="2" charset="77"/>
                <a:ea typeface="Palatino" pitchFamily="2" charset="77"/>
              </a:rPr>
              <a:t>Académico Correspondiente de la Academia Nacional de Medicina</a:t>
            </a:r>
          </a:p>
        </p:txBody>
      </p:sp>
      <p:sp>
        <p:nvSpPr>
          <p:cNvPr id="15" name="1 Título">
            <a:extLst>
              <a:ext uri="{FF2B5EF4-FFF2-40B4-BE49-F238E27FC236}">
                <a16:creationId xmlns:a16="http://schemas.microsoft.com/office/drawing/2014/main" id="{DFB0DDBB-EF00-FDD4-3ACD-212E5F50198E}"/>
              </a:ext>
            </a:extLst>
          </p:cNvPr>
          <p:cNvSpPr txBox="1">
            <a:spLocks/>
          </p:cNvSpPr>
          <p:nvPr/>
        </p:nvSpPr>
        <p:spPr>
          <a:xfrm>
            <a:off x="5126164" y="4647337"/>
            <a:ext cx="3223921" cy="884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ES" sz="1800" b="1" dirty="0">
                <a:latin typeface="Palatino" pitchFamily="2" charset="77"/>
                <a:ea typeface="Palatino" pitchFamily="2" charset="77"/>
              </a:rPr>
              <a:t>Periodontitis y Diabetes.</a:t>
            </a:r>
            <a:br>
              <a:rPr lang="es-ES" sz="1800" dirty="0">
                <a:latin typeface="Palatino" pitchFamily="2" charset="77"/>
                <a:ea typeface="Palatino" pitchFamily="2" charset="77"/>
              </a:rPr>
            </a:br>
            <a:r>
              <a:rPr lang="es-ES" sz="1800" dirty="0">
                <a:latin typeface="Palatino" pitchFamily="2" charset="77"/>
                <a:ea typeface="Palatino" pitchFamily="2" charset="77"/>
              </a:rPr>
              <a:t>Una relación bidireccional.</a:t>
            </a:r>
            <a:endParaRPr lang="es-ES" sz="1800" b="1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16" name="Picture 59" descr="ucm_logo">
            <a:extLst>
              <a:ext uri="{FF2B5EF4-FFF2-40B4-BE49-F238E27FC236}">
                <a16:creationId xmlns:a16="http://schemas.microsoft.com/office/drawing/2014/main" id="{A8B47A55-2F8A-7A2A-42D5-78BAC63C9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093" y="161527"/>
            <a:ext cx="638951" cy="766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5131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49E5FC1-495B-B406-2F14-9515163208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98AEEB2F-36D0-A88E-D1A0-970A45657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Diabetes. Complicaciones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263EE02-2B9B-D905-5F1A-81D18EA0E5C3}"/>
              </a:ext>
            </a:extLst>
          </p:cNvPr>
          <p:cNvSpPr txBox="1">
            <a:spLocks/>
          </p:cNvSpPr>
          <p:nvPr/>
        </p:nvSpPr>
        <p:spPr>
          <a:xfrm>
            <a:off x="406400" y="1162050"/>
            <a:ext cx="8432800" cy="5035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Crónicas</a:t>
            </a:r>
          </a:p>
          <a:p>
            <a:pPr marL="0" indent="0">
              <a:lnSpc>
                <a:spcPct val="80000"/>
              </a:lnSpc>
              <a:buClr>
                <a:srgbClr val="FF0000"/>
              </a:buClr>
              <a:buSzPct val="110000"/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 err="1">
                <a:latin typeface="Palatino" pitchFamily="2" charset="77"/>
                <a:ea typeface="Palatino" pitchFamily="2" charset="77"/>
              </a:rPr>
              <a:t>Macrovasculares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 (riesgo enfermedad cardiovascular)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Microvasculares</a:t>
            </a:r>
          </a:p>
          <a:p>
            <a:pPr lvl="2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Nefropatía</a:t>
            </a:r>
          </a:p>
          <a:p>
            <a:pPr lvl="2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Retinopatía</a:t>
            </a:r>
          </a:p>
          <a:p>
            <a:pPr lvl="2"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lvl="2"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lvl="2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Neuropatía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Agudas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Cetoacidosis diabética.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Estado hiperosmolar hiperglucémico.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Hipoglucemia.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680A0EE-2F2D-8D6A-EDB2-B33CED271042}"/>
              </a:ext>
            </a:extLst>
          </p:cNvPr>
          <p:cNvSpPr txBox="1">
            <a:spLocks/>
          </p:cNvSpPr>
          <p:nvPr/>
        </p:nvSpPr>
        <p:spPr>
          <a:xfrm>
            <a:off x="3184252" y="2961482"/>
            <a:ext cx="1629048" cy="639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Periférica.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Autóctona.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8" name="Abrir llave 7">
            <a:extLst>
              <a:ext uri="{FF2B5EF4-FFF2-40B4-BE49-F238E27FC236}">
                <a16:creationId xmlns:a16="http://schemas.microsoft.com/office/drawing/2014/main" id="{CF983F15-B702-6B32-A785-E65233B92CA2}"/>
              </a:ext>
            </a:extLst>
          </p:cNvPr>
          <p:cNvSpPr/>
          <p:nvPr/>
        </p:nvSpPr>
        <p:spPr>
          <a:xfrm>
            <a:off x="2921000" y="2721608"/>
            <a:ext cx="263252" cy="1119509"/>
          </a:xfrm>
          <a:prstGeom prst="leftBrac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2020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E81125B-F311-3F77-1BC9-C513891997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EEB9A3D2-120A-B902-B2E8-66E10A729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Diabetes. Complicaciones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6E14C5A-7E1A-3B46-30EE-058B30CCD2DF}"/>
              </a:ext>
            </a:extLst>
          </p:cNvPr>
          <p:cNvSpPr txBox="1">
            <a:spLocks/>
          </p:cNvSpPr>
          <p:nvPr/>
        </p:nvSpPr>
        <p:spPr>
          <a:xfrm>
            <a:off x="406400" y="1162050"/>
            <a:ext cx="8432800" cy="5035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Orales</a:t>
            </a:r>
          </a:p>
          <a:p>
            <a:pPr marL="0" indent="0">
              <a:lnSpc>
                <a:spcPct val="80000"/>
              </a:lnSpc>
              <a:buClr>
                <a:srgbClr val="FF0000"/>
              </a:buClr>
              <a:buSzPct val="110000"/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Enfermedad periodontal (Loe 1993) 6º complicación de la diabetes.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Caries.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Candidiasis oral.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Xerostomía.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Liquen plano, leucoplasia y reacciones liquenoides.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Alteraciones de desarrollo dental.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Alteraciones de cicatrización.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Halitosis cetónica.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marL="0" indent="0">
              <a:lnSpc>
                <a:spcPct val="80000"/>
              </a:lnSpc>
              <a:buClr>
                <a:srgbClr val="FF0000"/>
              </a:buClr>
              <a:buSzPct val="110000"/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93041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A9C62FC-3670-FE36-91DD-CC4351A5DD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D6985164-D7B4-11A6-82AF-70F3EEB90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Diabetes. Tratamiento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1804366-74A2-A89D-014D-8AAB7FD641D2}"/>
              </a:ext>
            </a:extLst>
          </p:cNvPr>
          <p:cNvSpPr txBox="1">
            <a:spLocks/>
          </p:cNvSpPr>
          <p:nvPr/>
        </p:nvSpPr>
        <p:spPr>
          <a:xfrm>
            <a:off x="755514" y="1898650"/>
            <a:ext cx="8432800" cy="39941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Tipo 1</a:t>
            </a:r>
          </a:p>
          <a:p>
            <a:pPr marL="0" indent="0">
              <a:lnSpc>
                <a:spcPct val="80000"/>
              </a:lnSpc>
              <a:buClr>
                <a:srgbClr val="FF0000"/>
              </a:buClr>
              <a:buSzPct val="110000"/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Tratamiento diario con insulina.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Inyección.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Nuevas modalidades.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Tipo 2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Reducción de peso.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Ejercicio.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Mejora y adaptación de la dieta.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Medicación oral.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Terapia con insulina a largo plazo.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9 CuadroTexto">
            <a:extLst>
              <a:ext uri="{FF2B5EF4-FFF2-40B4-BE49-F238E27FC236}">
                <a16:creationId xmlns:a16="http://schemas.microsoft.com/office/drawing/2014/main" id="{C80CA14F-C73F-BEDF-60FE-779465FD0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" y="1145424"/>
            <a:ext cx="67691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PODEMOS CONTROLARLA PERO NO CURARLA</a:t>
            </a:r>
          </a:p>
        </p:txBody>
      </p:sp>
    </p:spTree>
    <p:extLst>
      <p:ext uri="{BB962C8B-B14F-4D97-AF65-F5344CB8AC3E}">
        <p14:creationId xmlns:p14="http://schemas.microsoft.com/office/powerpoint/2010/main" val="2307507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BBDFCFA-3509-B1AD-0F26-B5F93A8134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D4387254-007D-BF5C-FFB9-F9B38AB58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Enfermedad Periodontal. Concepto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E2612F0-21D0-6FB6-7CC4-143DDBD9C3AA}"/>
              </a:ext>
            </a:extLst>
          </p:cNvPr>
          <p:cNvSpPr txBox="1">
            <a:spLocks/>
          </p:cNvSpPr>
          <p:nvPr/>
        </p:nvSpPr>
        <p:spPr>
          <a:xfrm>
            <a:off x="755514" y="2000250"/>
            <a:ext cx="4578486" cy="44640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Gingivitis</a:t>
            </a:r>
          </a:p>
          <a:p>
            <a:pPr marL="0" indent="0">
              <a:lnSpc>
                <a:spcPct val="80000"/>
              </a:lnSpc>
              <a:buClr>
                <a:srgbClr val="FF0000"/>
              </a:buClr>
              <a:buSzPct val="110000"/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Cuando se afecta únicamente a la encía, causando un proceso inflamatorio </a:t>
            </a:r>
            <a:r>
              <a:rPr lang="es-ES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reversible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.</a:t>
            </a:r>
          </a:p>
          <a:p>
            <a:pPr marL="457200" lvl="1" indent="0">
              <a:lnSpc>
                <a:spcPct val="80000"/>
              </a:lnSpc>
              <a:buClr>
                <a:srgbClr val="FF0000"/>
              </a:buClr>
              <a:buSzPct val="110000"/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Periodontitis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Además de la inflamación de la encía, se produce destrucción más profunda que afecta a otros tejidos del periodonto: hueso alveolar, cemento del diente y ligamento periodontal. Es </a:t>
            </a:r>
            <a:r>
              <a:rPr lang="es-ES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irreversible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9 CuadroTexto">
            <a:extLst>
              <a:ext uri="{FF2B5EF4-FFF2-40B4-BE49-F238E27FC236}">
                <a16:creationId xmlns:a16="http://schemas.microsoft.com/office/drawing/2014/main" id="{717B5F47-658A-5DC3-32A4-E5485C51C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" y="920674"/>
            <a:ext cx="84328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lang="es-ES" altLang="es-ES" sz="1800" dirty="0">
                <a:latin typeface="Palatino" pitchFamily="2" charset="77"/>
                <a:ea typeface="Palatino" pitchFamily="2" charset="77"/>
                <a:cs typeface="Calibri" panose="020F0502020204030204" pitchFamily="34" charset="0"/>
              </a:rPr>
              <a:t>La enfermedad periodontal (EP) es una patología de etiología infeccioso-inflamatoria que afecta a los tejidos de soporte del diente.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s-ES" altLang="es-ES" sz="1800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8" name="Picture 2" descr="C:\Users\rnicolas\Documents\PERSONAL\MARISA\220px-Gingivitis_before_and_after-2.jpg">
            <a:extLst>
              <a:ext uri="{FF2B5EF4-FFF2-40B4-BE49-F238E27FC236}">
                <a16:creationId xmlns:a16="http://schemas.microsoft.com/office/drawing/2014/main" id="{53E09625-A08E-31BC-49C4-C78E56741A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60" b="53226"/>
          <a:stretch/>
        </p:blipFill>
        <p:spPr bwMode="auto">
          <a:xfrm>
            <a:off x="6284638" y="1936776"/>
            <a:ext cx="2859361" cy="2004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Users\rnicolas\Documents\PERSONAL\MARISA\periodontitis.jpg">
            <a:extLst>
              <a:ext uri="{FF2B5EF4-FFF2-40B4-BE49-F238E27FC236}">
                <a16:creationId xmlns:a16="http://schemas.microsoft.com/office/drawing/2014/main" id="{ED8B8370-4F6B-F1B4-6B0F-80EDC610C6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50"/>
          <a:stretch/>
        </p:blipFill>
        <p:spPr bwMode="auto">
          <a:xfrm>
            <a:off x="6284639" y="3940847"/>
            <a:ext cx="2859361" cy="219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13A5F7AE-1210-C910-691D-921163D05D21}"/>
              </a:ext>
            </a:extLst>
          </p:cNvPr>
          <p:cNvSpPr/>
          <p:nvPr/>
        </p:nvSpPr>
        <p:spPr>
          <a:xfrm flipH="1">
            <a:off x="6217345" y="3421414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4919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0E8181F-B924-8CD1-23A1-81CF0B3E96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52A4682D-B6B0-E21E-30B6-0FC3D0FFB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Enfermedad Periodontal. Epidemiología</a:t>
            </a:r>
          </a:p>
        </p:txBody>
      </p:sp>
      <p:sp>
        <p:nvSpPr>
          <p:cNvPr id="55" name="Rectangle 3">
            <a:extLst>
              <a:ext uri="{FF2B5EF4-FFF2-40B4-BE49-F238E27FC236}">
                <a16:creationId xmlns:a16="http://schemas.microsoft.com/office/drawing/2014/main" id="{0CD27CB3-3A99-852C-78F3-56E5C80065F2}"/>
              </a:ext>
            </a:extLst>
          </p:cNvPr>
          <p:cNvSpPr txBox="1">
            <a:spLocks/>
          </p:cNvSpPr>
          <p:nvPr/>
        </p:nvSpPr>
        <p:spPr>
          <a:xfrm>
            <a:off x="755514" y="1898650"/>
            <a:ext cx="4057786" cy="36766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En adultos entre 35 – 44 años</a:t>
            </a:r>
          </a:p>
          <a:p>
            <a:pPr marL="0" indent="0">
              <a:lnSpc>
                <a:spcPct val="80000"/>
              </a:lnSpc>
              <a:buClr>
                <a:srgbClr val="FF0000"/>
              </a:buClr>
              <a:buSzPct val="110000"/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El 14,8% tiene las encías sanas.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El 59,8% tiene gingivitis.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El 25,4% periodontitis.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En adultos, entre 65– 74 años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El 10,3% tiene las encías sanas.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El 51,6% tiene gingivitis.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El 38% tiene periodontitis.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6" name="9 CuadroTexto">
            <a:extLst>
              <a:ext uri="{FF2B5EF4-FFF2-40B4-BE49-F238E27FC236}">
                <a16:creationId xmlns:a16="http://schemas.microsoft.com/office/drawing/2014/main" id="{B19BEC60-9DA5-11FC-199B-61FB486CC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" y="1145424"/>
            <a:ext cx="56230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ENFERMEDAD PERIODONTAL EN ESPAÑA</a:t>
            </a:r>
          </a:p>
        </p:txBody>
      </p:sp>
      <p:sp>
        <p:nvSpPr>
          <p:cNvPr id="57" name="9 CuadroTexto">
            <a:extLst>
              <a:ext uri="{FF2B5EF4-FFF2-40B4-BE49-F238E27FC236}">
                <a16:creationId xmlns:a16="http://schemas.microsoft.com/office/drawing/2014/main" id="{F2640BBC-6202-3268-828E-50873FAA12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5712576"/>
            <a:ext cx="758838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8 de cada 10 españoles &gt; 35 años sufren problemas en sus encías, según la Encuesta nacional de salud.</a:t>
            </a:r>
          </a:p>
        </p:txBody>
      </p:sp>
      <p:grpSp>
        <p:nvGrpSpPr>
          <p:cNvPr id="142" name="Group 2">
            <a:extLst>
              <a:ext uri="{FF2B5EF4-FFF2-40B4-BE49-F238E27FC236}">
                <a16:creationId xmlns:a16="http://schemas.microsoft.com/office/drawing/2014/main" id="{D1041C2B-AF10-126A-0F99-69AD7EB06624}"/>
              </a:ext>
            </a:extLst>
          </p:cNvPr>
          <p:cNvGrpSpPr>
            <a:grpSpLocks/>
          </p:cNvGrpSpPr>
          <p:nvPr/>
        </p:nvGrpSpPr>
        <p:grpSpPr bwMode="auto">
          <a:xfrm>
            <a:off x="5418137" y="1898650"/>
            <a:ext cx="3135313" cy="3048000"/>
            <a:chOff x="2208" y="1440"/>
            <a:chExt cx="1852" cy="1920"/>
          </a:xfrm>
        </p:grpSpPr>
        <p:sp>
          <p:nvSpPr>
            <p:cNvPr id="143" name="Oval 3">
              <a:extLst>
                <a:ext uri="{FF2B5EF4-FFF2-40B4-BE49-F238E27FC236}">
                  <a16:creationId xmlns:a16="http://schemas.microsoft.com/office/drawing/2014/main" id="{6186AF10-7839-6884-F032-76865AF454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1446"/>
              <a:ext cx="1852" cy="191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6699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es-ES" sz="1800"/>
            </a:p>
          </p:txBody>
        </p:sp>
        <p:grpSp>
          <p:nvGrpSpPr>
            <p:cNvPr id="144" name="Group 4">
              <a:extLst>
                <a:ext uri="{FF2B5EF4-FFF2-40B4-BE49-F238E27FC236}">
                  <a16:creationId xmlns:a16="http://schemas.microsoft.com/office/drawing/2014/main" id="{53B1A052-7D10-92F5-4410-28F8FB97AF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20" y="1440"/>
              <a:ext cx="1517" cy="1873"/>
              <a:chOff x="1349" y="1682"/>
              <a:chExt cx="1320" cy="1600"/>
            </a:xfrm>
          </p:grpSpPr>
          <p:grpSp>
            <p:nvGrpSpPr>
              <p:cNvPr id="145" name="Group 5">
                <a:extLst>
                  <a:ext uri="{FF2B5EF4-FFF2-40B4-BE49-F238E27FC236}">
                    <a16:creationId xmlns:a16="http://schemas.microsoft.com/office/drawing/2014/main" id="{F43569D1-432F-E080-585E-0B32F58CDBF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49" y="1824"/>
                <a:ext cx="625" cy="1458"/>
                <a:chOff x="1349" y="1824"/>
                <a:chExt cx="625" cy="1458"/>
              </a:xfrm>
            </p:grpSpPr>
            <p:grpSp>
              <p:nvGrpSpPr>
                <p:cNvPr id="160" name="Group 6">
                  <a:extLst>
                    <a:ext uri="{FF2B5EF4-FFF2-40B4-BE49-F238E27FC236}">
                      <a16:creationId xmlns:a16="http://schemas.microsoft.com/office/drawing/2014/main" id="{B724875D-0327-59AD-F899-3AB8765E6C7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529" y="2660"/>
                  <a:ext cx="442" cy="622"/>
                  <a:chOff x="1529" y="2660"/>
                  <a:chExt cx="442" cy="622"/>
                </a:xfrm>
              </p:grpSpPr>
              <p:sp>
                <p:nvSpPr>
                  <p:cNvPr id="182" name="Freeform 7">
                    <a:extLst>
                      <a:ext uri="{FF2B5EF4-FFF2-40B4-BE49-F238E27FC236}">
                        <a16:creationId xmlns:a16="http://schemas.microsoft.com/office/drawing/2014/main" id="{16B3F62C-A3A3-0C8A-64FC-0E6F3FE0DF3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529" y="2660"/>
                    <a:ext cx="442" cy="602"/>
                  </a:xfrm>
                  <a:custGeom>
                    <a:avLst/>
                    <a:gdLst>
                      <a:gd name="T0" fmla="*/ 100 w 442"/>
                      <a:gd name="T1" fmla="*/ 0 h 602"/>
                      <a:gd name="T2" fmla="*/ 106 w 442"/>
                      <a:gd name="T3" fmla="*/ 13 h 602"/>
                      <a:gd name="T4" fmla="*/ 117 w 442"/>
                      <a:gd name="T5" fmla="*/ 1 h 602"/>
                      <a:gd name="T6" fmla="*/ 133 w 442"/>
                      <a:gd name="T7" fmla="*/ 12 h 602"/>
                      <a:gd name="T8" fmla="*/ 172 w 442"/>
                      <a:gd name="T9" fmla="*/ 19 h 602"/>
                      <a:gd name="T10" fmla="*/ 190 w 442"/>
                      <a:gd name="T11" fmla="*/ 24 h 602"/>
                      <a:gd name="T12" fmla="*/ 207 w 442"/>
                      <a:gd name="T13" fmla="*/ 40 h 602"/>
                      <a:gd name="T14" fmla="*/ 236 w 442"/>
                      <a:gd name="T15" fmla="*/ 67 h 602"/>
                      <a:gd name="T16" fmla="*/ 264 w 442"/>
                      <a:gd name="T17" fmla="*/ 71 h 602"/>
                      <a:gd name="T18" fmla="*/ 293 w 442"/>
                      <a:gd name="T19" fmla="*/ 98 h 602"/>
                      <a:gd name="T20" fmla="*/ 286 w 442"/>
                      <a:gd name="T21" fmla="*/ 129 h 602"/>
                      <a:gd name="T22" fmla="*/ 308 w 442"/>
                      <a:gd name="T23" fmla="*/ 132 h 602"/>
                      <a:gd name="T24" fmla="*/ 339 w 442"/>
                      <a:gd name="T25" fmla="*/ 132 h 602"/>
                      <a:gd name="T26" fmla="*/ 377 w 442"/>
                      <a:gd name="T27" fmla="*/ 144 h 602"/>
                      <a:gd name="T28" fmla="*/ 423 w 442"/>
                      <a:gd name="T29" fmla="*/ 160 h 602"/>
                      <a:gd name="T30" fmla="*/ 440 w 442"/>
                      <a:gd name="T31" fmla="*/ 189 h 602"/>
                      <a:gd name="T32" fmla="*/ 413 w 442"/>
                      <a:gd name="T33" fmla="*/ 223 h 602"/>
                      <a:gd name="T34" fmla="*/ 406 w 442"/>
                      <a:gd name="T35" fmla="*/ 259 h 602"/>
                      <a:gd name="T36" fmla="*/ 397 w 442"/>
                      <a:gd name="T37" fmla="*/ 303 h 602"/>
                      <a:gd name="T38" fmla="*/ 371 w 442"/>
                      <a:gd name="T39" fmla="*/ 326 h 602"/>
                      <a:gd name="T40" fmla="*/ 324 w 442"/>
                      <a:gd name="T41" fmla="*/ 342 h 602"/>
                      <a:gd name="T42" fmla="*/ 320 w 442"/>
                      <a:gd name="T43" fmla="*/ 365 h 602"/>
                      <a:gd name="T44" fmla="*/ 287 w 442"/>
                      <a:gd name="T45" fmla="*/ 417 h 602"/>
                      <a:gd name="T46" fmla="*/ 237 w 442"/>
                      <a:gd name="T47" fmla="*/ 419 h 602"/>
                      <a:gd name="T48" fmla="*/ 243 w 442"/>
                      <a:gd name="T49" fmla="*/ 461 h 602"/>
                      <a:gd name="T50" fmla="*/ 196 w 442"/>
                      <a:gd name="T51" fmla="*/ 494 h 602"/>
                      <a:gd name="T52" fmla="*/ 184 w 442"/>
                      <a:gd name="T53" fmla="*/ 516 h 602"/>
                      <a:gd name="T54" fmla="*/ 173 w 442"/>
                      <a:gd name="T55" fmla="*/ 567 h 602"/>
                      <a:gd name="T56" fmla="*/ 155 w 442"/>
                      <a:gd name="T57" fmla="*/ 595 h 602"/>
                      <a:gd name="T58" fmla="*/ 117 w 442"/>
                      <a:gd name="T59" fmla="*/ 550 h 602"/>
                      <a:gd name="T60" fmla="*/ 102 w 442"/>
                      <a:gd name="T61" fmla="*/ 448 h 602"/>
                      <a:gd name="T62" fmla="*/ 104 w 442"/>
                      <a:gd name="T63" fmla="*/ 381 h 602"/>
                      <a:gd name="T64" fmla="*/ 101 w 442"/>
                      <a:gd name="T65" fmla="*/ 277 h 602"/>
                      <a:gd name="T66" fmla="*/ 79 w 442"/>
                      <a:gd name="T67" fmla="*/ 252 h 602"/>
                      <a:gd name="T68" fmla="*/ 57 w 442"/>
                      <a:gd name="T69" fmla="*/ 251 h 602"/>
                      <a:gd name="T70" fmla="*/ 46 w 442"/>
                      <a:gd name="T71" fmla="*/ 228 h 602"/>
                      <a:gd name="T72" fmla="*/ 34 w 442"/>
                      <a:gd name="T73" fmla="*/ 201 h 602"/>
                      <a:gd name="T74" fmla="*/ 23 w 442"/>
                      <a:gd name="T75" fmla="*/ 179 h 602"/>
                      <a:gd name="T76" fmla="*/ 12 w 442"/>
                      <a:gd name="T77" fmla="*/ 155 h 602"/>
                      <a:gd name="T78" fmla="*/ 12 w 442"/>
                      <a:gd name="T79" fmla="*/ 129 h 602"/>
                      <a:gd name="T80" fmla="*/ 8 w 442"/>
                      <a:gd name="T81" fmla="*/ 106 h 602"/>
                      <a:gd name="T82" fmla="*/ 32 w 442"/>
                      <a:gd name="T83" fmla="*/ 83 h 602"/>
                      <a:gd name="T84" fmla="*/ 45 w 442"/>
                      <a:gd name="T85" fmla="*/ 51 h 602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w 442"/>
                      <a:gd name="T130" fmla="*/ 0 h 602"/>
                      <a:gd name="T131" fmla="*/ 442 w 442"/>
                      <a:gd name="T132" fmla="*/ 602 h 602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T129" t="T130" r="T131" b="T132"/>
                    <a:pathLst>
                      <a:path w="442" h="602">
                        <a:moveTo>
                          <a:pt x="52" y="16"/>
                        </a:moveTo>
                        <a:lnTo>
                          <a:pt x="78" y="0"/>
                        </a:lnTo>
                        <a:lnTo>
                          <a:pt x="100" y="0"/>
                        </a:lnTo>
                        <a:lnTo>
                          <a:pt x="106" y="1"/>
                        </a:lnTo>
                        <a:lnTo>
                          <a:pt x="106" y="7"/>
                        </a:lnTo>
                        <a:lnTo>
                          <a:pt x="106" y="13"/>
                        </a:lnTo>
                        <a:lnTo>
                          <a:pt x="111" y="16"/>
                        </a:lnTo>
                        <a:lnTo>
                          <a:pt x="115" y="10"/>
                        </a:lnTo>
                        <a:lnTo>
                          <a:pt x="117" y="1"/>
                        </a:lnTo>
                        <a:lnTo>
                          <a:pt x="123" y="1"/>
                        </a:lnTo>
                        <a:lnTo>
                          <a:pt x="126" y="7"/>
                        </a:lnTo>
                        <a:lnTo>
                          <a:pt x="133" y="12"/>
                        </a:lnTo>
                        <a:lnTo>
                          <a:pt x="141" y="16"/>
                        </a:lnTo>
                        <a:lnTo>
                          <a:pt x="161" y="16"/>
                        </a:lnTo>
                        <a:lnTo>
                          <a:pt x="172" y="19"/>
                        </a:lnTo>
                        <a:lnTo>
                          <a:pt x="176" y="20"/>
                        </a:lnTo>
                        <a:lnTo>
                          <a:pt x="181" y="20"/>
                        </a:lnTo>
                        <a:lnTo>
                          <a:pt x="190" y="24"/>
                        </a:lnTo>
                        <a:lnTo>
                          <a:pt x="193" y="30"/>
                        </a:lnTo>
                        <a:lnTo>
                          <a:pt x="193" y="36"/>
                        </a:lnTo>
                        <a:lnTo>
                          <a:pt x="207" y="40"/>
                        </a:lnTo>
                        <a:lnTo>
                          <a:pt x="216" y="51"/>
                        </a:lnTo>
                        <a:lnTo>
                          <a:pt x="228" y="61"/>
                        </a:lnTo>
                        <a:lnTo>
                          <a:pt x="236" y="67"/>
                        </a:lnTo>
                        <a:lnTo>
                          <a:pt x="242" y="67"/>
                        </a:lnTo>
                        <a:lnTo>
                          <a:pt x="254" y="67"/>
                        </a:lnTo>
                        <a:lnTo>
                          <a:pt x="264" y="71"/>
                        </a:lnTo>
                        <a:lnTo>
                          <a:pt x="272" y="82"/>
                        </a:lnTo>
                        <a:lnTo>
                          <a:pt x="286" y="89"/>
                        </a:lnTo>
                        <a:lnTo>
                          <a:pt x="293" y="98"/>
                        </a:lnTo>
                        <a:lnTo>
                          <a:pt x="297" y="111"/>
                        </a:lnTo>
                        <a:lnTo>
                          <a:pt x="291" y="116"/>
                        </a:lnTo>
                        <a:lnTo>
                          <a:pt x="286" y="129"/>
                        </a:lnTo>
                        <a:lnTo>
                          <a:pt x="293" y="136"/>
                        </a:lnTo>
                        <a:lnTo>
                          <a:pt x="298" y="139"/>
                        </a:lnTo>
                        <a:lnTo>
                          <a:pt x="308" y="132"/>
                        </a:lnTo>
                        <a:lnTo>
                          <a:pt x="320" y="129"/>
                        </a:lnTo>
                        <a:lnTo>
                          <a:pt x="331" y="132"/>
                        </a:lnTo>
                        <a:lnTo>
                          <a:pt x="339" y="132"/>
                        </a:lnTo>
                        <a:lnTo>
                          <a:pt x="352" y="137"/>
                        </a:lnTo>
                        <a:lnTo>
                          <a:pt x="364" y="144"/>
                        </a:lnTo>
                        <a:lnTo>
                          <a:pt x="377" y="144"/>
                        </a:lnTo>
                        <a:lnTo>
                          <a:pt x="392" y="145"/>
                        </a:lnTo>
                        <a:lnTo>
                          <a:pt x="407" y="156"/>
                        </a:lnTo>
                        <a:lnTo>
                          <a:pt x="423" y="160"/>
                        </a:lnTo>
                        <a:lnTo>
                          <a:pt x="434" y="165"/>
                        </a:lnTo>
                        <a:lnTo>
                          <a:pt x="441" y="176"/>
                        </a:lnTo>
                        <a:lnTo>
                          <a:pt x="440" y="189"/>
                        </a:lnTo>
                        <a:lnTo>
                          <a:pt x="431" y="201"/>
                        </a:lnTo>
                        <a:lnTo>
                          <a:pt x="423" y="211"/>
                        </a:lnTo>
                        <a:lnTo>
                          <a:pt x="413" y="223"/>
                        </a:lnTo>
                        <a:lnTo>
                          <a:pt x="409" y="236"/>
                        </a:lnTo>
                        <a:lnTo>
                          <a:pt x="398" y="245"/>
                        </a:lnTo>
                        <a:lnTo>
                          <a:pt x="406" y="259"/>
                        </a:lnTo>
                        <a:lnTo>
                          <a:pt x="405" y="276"/>
                        </a:lnTo>
                        <a:lnTo>
                          <a:pt x="397" y="290"/>
                        </a:lnTo>
                        <a:lnTo>
                          <a:pt x="397" y="303"/>
                        </a:lnTo>
                        <a:lnTo>
                          <a:pt x="390" y="316"/>
                        </a:lnTo>
                        <a:lnTo>
                          <a:pt x="382" y="322"/>
                        </a:lnTo>
                        <a:lnTo>
                          <a:pt x="371" y="326"/>
                        </a:lnTo>
                        <a:lnTo>
                          <a:pt x="359" y="326"/>
                        </a:lnTo>
                        <a:lnTo>
                          <a:pt x="339" y="330"/>
                        </a:lnTo>
                        <a:lnTo>
                          <a:pt x="324" y="342"/>
                        </a:lnTo>
                        <a:lnTo>
                          <a:pt x="316" y="352"/>
                        </a:lnTo>
                        <a:lnTo>
                          <a:pt x="312" y="358"/>
                        </a:lnTo>
                        <a:lnTo>
                          <a:pt x="320" y="365"/>
                        </a:lnTo>
                        <a:lnTo>
                          <a:pt x="320" y="375"/>
                        </a:lnTo>
                        <a:lnTo>
                          <a:pt x="299" y="392"/>
                        </a:lnTo>
                        <a:lnTo>
                          <a:pt x="287" y="417"/>
                        </a:lnTo>
                        <a:lnTo>
                          <a:pt x="269" y="430"/>
                        </a:lnTo>
                        <a:lnTo>
                          <a:pt x="255" y="431"/>
                        </a:lnTo>
                        <a:lnTo>
                          <a:pt x="237" y="419"/>
                        </a:lnTo>
                        <a:lnTo>
                          <a:pt x="236" y="436"/>
                        </a:lnTo>
                        <a:lnTo>
                          <a:pt x="244" y="445"/>
                        </a:lnTo>
                        <a:lnTo>
                          <a:pt x="243" y="461"/>
                        </a:lnTo>
                        <a:lnTo>
                          <a:pt x="218" y="475"/>
                        </a:lnTo>
                        <a:lnTo>
                          <a:pt x="207" y="472"/>
                        </a:lnTo>
                        <a:lnTo>
                          <a:pt x="196" y="494"/>
                        </a:lnTo>
                        <a:lnTo>
                          <a:pt x="184" y="496"/>
                        </a:lnTo>
                        <a:lnTo>
                          <a:pt x="179" y="506"/>
                        </a:lnTo>
                        <a:lnTo>
                          <a:pt x="184" y="516"/>
                        </a:lnTo>
                        <a:lnTo>
                          <a:pt x="174" y="530"/>
                        </a:lnTo>
                        <a:lnTo>
                          <a:pt x="182" y="551"/>
                        </a:lnTo>
                        <a:lnTo>
                          <a:pt x="173" y="567"/>
                        </a:lnTo>
                        <a:lnTo>
                          <a:pt x="165" y="583"/>
                        </a:lnTo>
                        <a:lnTo>
                          <a:pt x="174" y="595"/>
                        </a:lnTo>
                        <a:lnTo>
                          <a:pt x="155" y="595"/>
                        </a:lnTo>
                        <a:lnTo>
                          <a:pt x="140" y="601"/>
                        </a:lnTo>
                        <a:lnTo>
                          <a:pt x="122" y="572"/>
                        </a:lnTo>
                        <a:lnTo>
                          <a:pt x="117" y="550"/>
                        </a:lnTo>
                        <a:lnTo>
                          <a:pt x="117" y="500"/>
                        </a:lnTo>
                        <a:lnTo>
                          <a:pt x="100" y="480"/>
                        </a:lnTo>
                        <a:lnTo>
                          <a:pt x="102" y="448"/>
                        </a:lnTo>
                        <a:lnTo>
                          <a:pt x="110" y="427"/>
                        </a:lnTo>
                        <a:lnTo>
                          <a:pt x="105" y="405"/>
                        </a:lnTo>
                        <a:lnTo>
                          <a:pt x="104" y="381"/>
                        </a:lnTo>
                        <a:lnTo>
                          <a:pt x="106" y="322"/>
                        </a:lnTo>
                        <a:lnTo>
                          <a:pt x="112" y="295"/>
                        </a:lnTo>
                        <a:lnTo>
                          <a:pt x="101" y="277"/>
                        </a:lnTo>
                        <a:lnTo>
                          <a:pt x="89" y="267"/>
                        </a:lnTo>
                        <a:lnTo>
                          <a:pt x="80" y="261"/>
                        </a:lnTo>
                        <a:lnTo>
                          <a:pt x="79" y="252"/>
                        </a:lnTo>
                        <a:lnTo>
                          <a:pt x="71" y="253"/>
                        </a:lnTo>
                        <a:lnTo>
                          <a:pt x="60" y="255"/>
                        </a:lnTo>
                        <a:lnTo>
                          <a:pt x="57" y="251"/>
                        </a:lnTo>
                        <a:lnTo>
                          <a:pt x="49" y="244"/>
                        </a:lnTo>
                        <a:lnTo>
                          <a:pt x="45" y="232"/>
                        </a:lnTo>
                        <a:lnTo>
                          <a:pt x="46" y="228"/>
                        </a:lnTo>
                        <a:lnTo>
                          <a:pt x="42" y="214"/>
                        </a:lnTo>
                        <a:lnTo>
                          <a:pt x="35" y="203"/>
                        </a:lnTo>
                        <a:lnTo>
                          <a:pt x="34" y="201"/>
                        </a:lnTo>
                        <a:lnTo>
                          <a:pt x="34" y="196"/>
                        </a:lnTo>
                        <a:lnTo>
                          <a:pt x="31" y="191"/>
                        </a:lnTo>
                        <a:lnTo>
                          <a:pt x="23" y="179"/>
                        </a:lnTo>
                        <a:lnTo>
                          <a:pt x="22" y="173"/>
                        </a:lnTo>
                        <a:lnTo>
                          <a:pt x="12" y="167"/>
                        </a:lnTo>
                        <a:lnTo>
                          <a:pt x="12" y="155"/>
                        </a:lnTo>
                        <a:lnTo>
                          <a:pt x="6" y="146"/>
                        </a:lnTo>
                        <a:lnTo>
                          <a:pt x="0" y="137"/>
                        </a:lnTo>
                        <a:lnTo>
                          <a:pt x="12" y="129"/>
                        </a:lnTo>
                        <a:lnTo>
                          <a:pt x="21" y="123"/>
                        </a:lnTo>
                        <a:lnTo>
                          <a:pt x="12" y="118"/>
                        </a:lnTo>
                        <a:lnTo>
                          <a:pt x="8" y="106"/>
                        </a:lnTo>
                        <a:lnTo>
                          <a:pt x="11" y="97"/>
                        </a:lnTo>
                        <a:lnTo>
                          <a:pt x="21" y="88"/>
                        </a:lnTo>
                        <a:lnTo>
                          <a:pt x="32" y="83"/>
                        </a:lnTo>
                        <a:lnTo>
                          <a:pt x="41" y="68"/>
                        </a:lnTo>
                        <a:lnTo>
                          <a:pt x="46" y="60"/>
                        </a:lnTo>
                        <a:lnTo>
                          <a:pt x="45" y="51"/>
                        </a:lnTo>
                        <a:lnTo>
                          <a:pt x="45" y="40"/>
                        </a:lnTo>
                        <a:lnTo>
                          <a:pt x="52" y="16"/>
                        </a:lnTo>
                      </a:path>
                    </a:pathLst>
                  </a:custGeom>
                  <a:solidFill>
                    <a:schemeClr val="accent1"/>
                  </a:solidFill>
                  <a:ln w="12700" cap="rnd" cmpd="sng">
                    <a:solidFill>
                      <a:srgbClr val="0066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83" name="Freeform 8">
                    <a:extLst>
                      <a:ext uri="{FF2B5EF4-FFF2-40B4-BE49-F238E27FC236}">
                        <a16:creationId xmlns:a16="http://schemas.microsoft.com/office/drawing/2014/main" id="{139FF6C9-8795-6D03-7E3B-4D739389F2E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685" y="3263"/>
                    <a:ext cx="50" cy="19"/>
                  </a:xfrm>
                  <a:custGeom>
                    <a:avLst/>
                    <a:gdLst>
                      <a:gd name="T0" fmla="*/ 16 w 50"/>
                      <a:gd name="T1" fmla="*/ 0 h 19"/>
                      <a:gd name="T2" fmla="*/ 0 w 50"/>
                      <a:gd name="T3" fmla="*/ 10 h 19"/>
                      <a:gd name="T4" fmla="*/ 10 w 50"/>
                      <a:gd name="T5" fmla="*/ 18 h 19"/>
                      <a:gd name="T6" fmla="*/ 31 w 50"/>
                      <a:gd name="T7" fmla="*/ 17 h 19"/>
                      <a:gd name="T8" fmla="*/ 49 w 50"/>
                      <a:gd name="T9" fmla="*/ 18 h 19"/>
                      <a:gd name="T10" fmla="*/ 32 w 50"/>
                      <a:gd name="T11" fmla="*/ 8 h 19"/>
                      <a:gd name="T12" fmla="*/ 16 w 50"/>
                      <a:gd name="T13" fmla="*/ 0 h 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50"/>
                      <a:gd name="T22" fmla="*/ 0 h 19"/>
                      <a:gd name="T23" fmla="*/ 50 w 50"/>
                      <a:gd name="T24" fmla="*/ 19 h 19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50" h="19">
                        <a:moveTo>
                          <a:pt x="16" y="0"/>
                        </a:moveTo>
                        <a:lnTo>
                          <a:pt x="0" y="10"/>
                        </a:lnTo>
                        <a:lnTo>
                          <a:pt x="10" y="18"/>
                        </a:lnTo>
                        <a:lnTo>
                          <a:pt x="31" y="17"/>
                        </a:lnTo>
                        <a:lnTo>
                          <a:pt x="49" y="18"/>
                        </a:lnTo>
                        <a:lnTo>
                          <a:pt x="32" y="8"/>
                        </a:lnTo>
                        <a:lnTo>
                          <a:pt x="16" y="0"/>
                        </a:lnTo>
                      </a:path>
                    </a:pathLst>
                  </a:custGeom>
                  <a:solidFill>
                    <a:schemeClr val="accent1"/>
                  </a:solidFill>
                  <a:ln w="12700" cap="rnd" cmpd="sng">
                    <a:solidFill>
                      <a:srgbClr val="0066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</p:grpSp>
            <p:grpSp>
              <p:nvGrpSpPr>
                <p:cNvPr id="161" name="Group 9">
                  <a:extLst>
                    <a:ext uri="{FF2B5EF4-FFF2-40B4-BE49-F238E27FC236}">
                      <a16:creationId xmlns:a16="http://schemas.microsoft.com/office/drawing/2014/main" id="{3486CD2A-2F89-7D88-57C4-005856E520C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349" y="1883"/>
                  <a:ext cx="625" cy="816"/>
                  <a:chOff x="1349" y="1883"/>
                  <a:chExt cx="625" cy="816"/>
                </a:xfrm>
              </p:grpSpPr>
              <p:sp>
                <p:nvSpPr>
                  <p:cNvPr id="169" name="Freeform 10">
                    <a:extLst>
                      <a:ext uri="{FF2B5EF4-FFF2-40B4-BE49-F238E27FC236}">
                        <a16:creationId xmlns:a16="http://schemas.microsoft.com/office/drawing/2014/main" id="{13EFBFD0-41C3-03A9-3966-B44B237CE28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690" y="2157"/>
                    <a:ext cx="19" cy="24"/>
                  </a:xfrm>
                  <a:custGeom>
                    <a:avLst/>
                    <a:gdLst>
                      <a:gd name="T0" fmla="*/ 0 w 19"/>
                      <a:gd name="T1" fmla="*/ 16 h 24"/>
                      <a:gd name="T2" fmla="*/ 18 w 19"/>
                      <a:gd name="T3" fmla="*/ 23 h 24"/>
                      <a:gd name="T4" fmla="*/ 17 w 19"/>
                      <a:gd name="T5" fmla="*/ 15 h 24"/>
                      <a:gd name="T6" fmla="*/ 18 w 19"/>
                      <a:gd name="T7" fmla="*/ 4 h 24"/>
                      <a:gd name="T8" fmla="*/ 9 w 19"/>
                      <a:gd name="T9" fmla="*/ 0 h 24"/>
                      <a:gd name="T10" fmla="*/ 6 w 19"/>
                      <a:gd name="T11" fmla="*/ 8 h 24"/>
                      <a:gd name="T12" fmla="*/ 0 w 19"/>
                      <a:gd name="T13" fmla="*/ 16 h 2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9"/>
                      <a:gd name="T22" fmla="*/ 0 h 24"/>
                      <a:gd name="T23" fmla="*/ 19 w 19"/>
                      <a:gd name="T24" fmla="*/ 24 h 2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9" h="24">
                        <a:moveTo>
                          <a:pt x="0" y="16"/>
                        </a:moveTo>
                        <a:lnTo>
                          <a:pt x="18" y="23"/>
                        </a:lnTo>
                        <a:lnTo>
                          <a:pt x="17" y="15"/>
                        </a:lnTo>
                        <a:lnTo>
                          <a:pt x="18" y="4"/>
                        </a:lnTo>
                        <a:lnTo>
                          <a:pt x="9" y="0"/>
                        </a:lnTo>
                        <a:lnTo>
                          <a:pt x="6" y="8"/>
                        </a:lnTo>
                        <a:lnTo>
                          <a:pt x="0" y="16"/>
                        </a:lnTo>
                      </a:path>
                    </a:pathLst>
                  </a:custGeom>
                  <a:solidFill>
                    <a:schemeClr val="accent1"/>
                  </a:solidFill>
                  <a:ln w="12700" cap="rnd" cmpd="sng">
                    <a:solidFill>
                      <a:srgbClr val="0066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grpSp>
                <p:nvGrpSpPr>
                  <p:cNvPr id="170" name="Group 11">
                    <a:extLst>
                      <a:ext uri="{FF2B5EF4-FFF2-40B4-BE49-F238E27FC236}">
                        <a16:creationId xmlns:a16="http://schemas.microsoft.com/office/drawing/2014/main" id="{69280BC0-9652-5F05-C9A9-0FCCDFF71C9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9" y="1883"/>
                    <a:ext cx="625" cy="816"/>
                    <a:chOff x="1349" y="1883"/>
                    <a:chExt cx="625" cy="816"/>
                  </a:xfrm>
                </p:grpSpPr>
                <p:sp>
                  <p:nvSpPr>
                    <p:cNvPr id="171" name="Freeform 12">
                      <a:extLst>
                        <a:ext uri="{FF2B5EF4-FFF2-40B4-BE49-F238E27FC236}">
                          <a16:creationId xmlns:a16="http://schemas.microsoft.com/office/drawing/2014/main" id="{036B3682-A1F5-4CF5-1D7E-7BB7B274AFA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349" y="1883"/>
                      <a:ext cx="447" cy="816"/>
                    </a:xfrm>
                    <a:custGeom>
                      <a:avLst/>
                      <a:gdLst>
                        <a:gd name="T0" fmla="*/ 195 w 447"/>
                        <a:gd name="T1" fmla="*/ 781 h 816"/>
                        <a:gd name="T2" fmla="*/ 184 w 447"/>
                        <a:gd name="T3" fmla="*/ 742 h 816"/>
                        <a:gd name="T4" fmla="*/ 182 w 447"/>
                        <a:gd name="T5" fmla="*/ 707 h 816"/>
                        <a:gd name="T6" fmla="*/ 153 w 447"/>
                        <a:gd name="T7" fmla="*/ 683 h 816"/>
                        <a:gd name="T8" fmla="*/ 146 w 447"/>
                        <a:gd name="T9" fmla="*/ 646 h 816"/>
                        <a:gd name="T10" fmla="*/ 114 w 447"/>
                        <a:gd name="T11" fmla="*/ 659 h 816"/>
                        <a:gd name="T12" fmla="*/ 96 w 447"/>
                        <a:gd name="T13" fmla="*/ 610 h 816"/>
                        <a:gd name="T14" fmla="*/ 112 w 447"/>
                        <a:gd name="T15" fmla="*/ 579 h 816"/>
                        <a:gd name="T16" fmla="*/ 143 w 447"/>
                        <a:gd name="T17" fmla="*/ 555 h 816"/>
                        <a:gd name="T18" fmla="*/ 171 w 447"/>
                        <a:gd name="T19" fmla="*/ 575 h 816"/>
                        <a:gd name="T20" fmla="*/ 202 w 447"/>
                        <a:gd name="T21" fmla="*/ 575 h 816"/>
                        <a:gd name="T22" fmla="*/ 222 w 447"/>
                        <a:gd name="T23" fmla="*/ 617 h 816"/>
                        <a:gd name="T24" fmla="*/ 237 w 447"/>
                        <a:gd name="T25" fmla="*/ 637 h 816"/>
                        <a:gd name="T26" fmla="*/ 239 w 447"/>
                        <a:gd name="T27" fmla="*/ 602 h 816"/>
                        <a:gd name="T28" fmla="*/ 245 w 447"/>
                        <a:gd name="T29" fmla="*/ 568 h 816"/>
                        <a:gd name="T30" fmla="*/ 272 w 447"/>
                        <a:gd name="T31" fmla="*/ 563 h 816"/>
                        <a:gd name="T32" fmla="*/ 302 w 447"/>
                        <a:gd name="T33" fmla="*/ 540 h 816"/>
                        <a:gd name="T34" fmla="*/ 317 w 447"/>
                        <a:gd name="T35" fmla="*/ 509 h 816"/>
                        <a:gd name="T36" fmla="*/ 340 w 447"/>
                        <a:gd name="T37" fmla="*/ 492 h 816"/>
                        <a:gd name="T38" fmla="*/ 388 w 447"/>
                        <a:gd name="T39" fmla="*/ 474 h 816"/>
                        <a:gd name="T40" fmla="*/ 389 w 447"/>
                        <a:gd name="T41" fmla="*/ 464 h 816"/>
                        <a:gd name="T42" fmla="*/ 378 w 447"/>
                        <a:gd name="T43" fmla="*/ 434 h 816"/>
                        <a:gd name="T44" fmla="*/ 444 w 447"/>
                        <a:gd name="T45" fmla="*/ 409 h 816"/>
                        <a:gd name="T46" fmla="*/ 425 w 447"/>
                        <a:gd name="T47" fmla="*/ 376 h 816"/>
                        <a:gd name="T48" fmla="*/ 407 w 447"/>
                        <a:gd name="T49" fmla="*/ 359 h 816"/>
                        <a:gd name="T50" fmla="*/ 368 w 447"/>
                        <a:gd name="T51" fmla="*/ 311 h 816"/>
                        <a:gd name="T52" fmla="*/ 340 w 447"/>
                        <a:gd name="T53" fmla="*/ 371 h 816"/>
                        <a:gd name="T54" fmla="*/ 322 w 447"/>
                        <a:gd name="T55" fmla="*/ 391 h 816"/>
                        <a:gd name="T56" fmla="*/ 313 w 447"/>
                        <a:gd name="T57" fmla="*/ 372 h 816"/>
                        <a:gd name="T58" fmla="*/ 280 w 447"/>
                        <a:gd name="T59" fmla="*/ 321 h 816"/>
                        <a:gd name="T60" fmla="*/ 321 w 447"/>
                        <a:gd name="T61" fmla="*/ 280 h 816"/>
                        <a:gd name="T62" fmla="*/ 361 w 447"/>
                        <a:gd name="T63" fmla="*/ 269 h 816"/>
                        <a:gd name="T64" fmla="*/ 374 w 447"/>
                        <a:gd name="T65" fmla="*/ 251 h 816"/>
                        <a:gd name="T66" fmla="*/ 347 w 447"/>
                        <a:gd name="T67" fmla="*/ 246 h 816"/>
                        <a:gd name="T68" fmla="*/ 347 w 447"/>
                        <a:gd name="T69" fmla="*/ 221 h 816"/>
                        <a:gd name="T70" fmla="*/ 296 w 447"/>
                        <a:gd name="T71" fmla="*/ 141 h 816"/>
                        <a:gd name="T72" fmla="*/ 287 w 447"/>
                        <a:gd name="T73" fmla="*/ 71 h 816"/>
                        <a:gd name="T74" fmla="*/ 259 w 447"/>
                        <a:gd name="T75" fmla="*/ 20 h 816"/>
                        <a:gd name="T76" fmla="*/ 231 w 447"/>
                        <a:gd name="T77" fmla="*/ 22 h 816"/>
                        <a:gd name="T78" fmla="*/ 200 w 447"/>
                        <a:gd name="T79" fmla="*/ 11 h 816"/>
                        <a:gd name="T80" fmla="*/ 143 w 447"/>
                        <a:gd name="T81" fmla="*/ 42 h 816"/>
                        <a:gd name="T82" fmla="*/ 140 w 447"/>
                        <a:gd name="T83" fmla="*/ 56 h 816"/>
                        <a:gd name="T84" fmla="*/ 171 w 447"/>
                        <a:gd name="T85" fmla="*/ 85 h 816"/>
                        <a:gd name="T86" fmla="*/ 174 w 447"/>
                        <a:gd name="T87" fmla="*/ 130 h 816"/>
                        <a:gd name="T88" fmla="*/ 129 w 447"/>
                        <a:gd name="T89" fmla="*/ 206 h 816"/>
                        <a:gd name="T90" fmla="*/ 92 w 447"/>
                        <a:gd name="T91" fmla="*/ 268 h 816"/>
                        <a:gd name="T92" fmla="*/ 61 w 447"/>
                        <a:gd name="T93" fmla="*/ 300 h 816"/>
                        <a:gd name="T94" fmla="*/ 24 w 447"/>
                        <a:gd name="T95" fmla="*/ 357 h 816"/>
                        <a:gd name="T96" fmla="*/ 8 w 447"/>
                        <a:gd name="T97" fmla="*/ 389 h 816"/>
                        <a:gd name="T98" fmla="*/ 9 w 447"/>
                        <a:gd name="T99" fmla="*/ 438 h 816"/>
                        <a:gd name="T100" fmla="*/ 4 w 447"/>
                        <a:gd name="T101" fmla="*/ 509 h 816"/>
                        <a:gd name="T102" fmla="*/ 13 w 447"/>
                        <a:gd name="T103" fmla="*/ 500 h 816"/>
                        <a:gd name="T104" fmla="*/ 24 w 447"/>
                        <a:gd name="T105" fmla="*/ 470 h 816"/>
                        <a:gd name="T106" fmla="*/ 20 w 447"/>
                        <a:gd name="T107" fmla="*/ 516 h 816"/>
                        <a:gd name="T108" fmla="*/ 31 w 447"/>
                        <a:gd name="T109" fmla="*/ 568 h 816"/>
                        <a:gd name="T110" fmla="*/ 31 w 447"/>
                        <a:gd name="T111" fmla="*/ 612 h 816"/>
                        <a:gd name="T112" fmla="*/ 68 w 447"/>
                        <a:gd name="T113" fmla="*/ 667 h 816"/>
                        <a:gd name="T114" fmla="*/ 99 w 447"/>
                        <a:gd name="T115" fmla="*/ 687 h 816"/>
                        <a:gd name="T116" fmla="*/ 136 w 447"/>
                        <a:gd name="T117" fmla="*/ 725 h 816"/>
                        <a:gd name="T118" fmla="*/ 159 w 447"/>
                        <a:gd name="T119" fmla="*/ 761 h 816"/>
                        <a:gd name="T120" fmla="*/ 201 w 447"/>
                        <a:gd name="T121" fmla="*/ 803 h 816"/>
                        <a:gd name="T122" fmla="*/ 225 w 447"/>
                        <a:gd name="T123" fmla="*/ 815 h 81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60000 65536"/>
                        <a:gd name="T169" fmla="*/ 0 60000 65536"/>
                        <a:gd name="T170" fmla="*/ 0 60000 65536"/>
                        <a:gd name="T171" fmla="*/ 0 60000 65536"/>
                        <a:gd name="T172" fmla="*/ 0 60000 65536"/>
                        <a:gd name="T173" fmla="*/ 0 60000 65536"/>
                        <a:gd name="T174" fmla="*/ 0 60000 65536"/>
                        <a:gd name="T175" fmla="*/ 0 60000 65536"/>
                        <a:gd name="T176" fmla="*/ 0 60000 65536"/>
                        <a:gd name="T177" fmla="*/ 0 60000 65536"/>
                        <a:gd name="T178" fmla="*/ 0 60000 65536"/>
                        <a:gd name="T179" fmla="*/ 0 60000 65536"/>
                        <a:gd name="T180" fmla="*/ 0 60000 65536"/>
                        <a:gd name="T181" fmla="*/ 0 60000 65536"/>
                        <a:gd name="T182" fmla="*/ 0 60000 65536"/>
                        <a:gd name="T183" fmla="*/ 0 60000 65536"/>
                        <a:gd name="T184" fmla="*/ 0 60000 65536"/>
                        <a:gd name="T185" fmla="*/ 0 60000 65536"/>
                        <a:gd name="T186" fmla="*/ 0 w 447"/>
                        <a:gd name="T187" fmla="*/ 0 h 816"/>
                        <a:gd name="T188" fmla="*/ 447 w 447"/>
                        <a:gd name="T189" fmla="*/ 816 h 816"/>
                      </a:gdLst>
                      <a:ahLst/>
                      <a:cxnLst>
                        <a:cxn ang="T124">
                          <a:pos x="T0" y="T1"/>
                        </a:cxn>
                        <a:cxn ang="T125">
                          <a:pos x="T2" y="T3"/>
                        </a:cxn>
                        <a:cxn ang="T126">
                          <a:pos x="T4" y="T5"/>
                        </a:cxn>
                        <a:cxn ang="T127">
                          <a:pos x="T6" y="T7"/>
                        </a:cxn>
                        <a:cxn ang="T128">
                          <a:pos x="T8" y="T9"/>
                        </a:cxn>
                        <a:cxn ang="T129">
                          <a:pos x="T10" y="T11"/>
                        </a:cxn>
                        <a:cxn ang="T130">
                          <a:pos x="T12" y="T13"/>
                        </a:cxn>
                        <a:cxn ang="T131">
                          <a:pos x="T14" y="T15"/>
                        </a:cxn>
                        <a:cxn ang="T132">
                          <a:pos x="T16" y="T17"/>
                        </a:cxn>
                        <a:cxn ang="T133">
                          <a:pos x="T18" y="T19"/>
                        </a:cxn>
                        <a:cxn ang="T134">
                          <a:pos x="T20" y="T21"/>
                        </a:cxn>
                        <a:cxn ang="T135">
                          <a:pos x="T22" y="T23"/>
                        </a:cxn>
                        <a:cxn ang="T136">
                          <a:pos x="T24" y="T25"/>
                        </a:cxn>
                        <a:cxn ang="T137">
                          <a:pos x="T26" y="T27"/>
                        </a:cxn>
                        <a:cxn ang="T138">
                          <a:pos x="T28" y="T29"/>
                        </a:cxn>
                        <a:cxn ang="T139">
                          <a:pos x="T30" y="T31"/>
                        </a:cxn>
                        <a:cxn ang="T140">
                          <a:pos x="T32" y="T33"/>
                        </a:cxn>
                        <a:cxn ang="T141">
                          <a:pos x="T34" y="T35"/>
                        </a:cxn>
                        <a:cxn ang="T142">
                          <a:pos x="T36" y="T37"/>
                        </a:cxn>
                        <a:cxn ang="T143">
                          <a:pos x="T38" y="T39"/>
                        </a:cxn>
                        <a:cxn ang="T144">
                          <a:pos x="T40" y="T41"/>
                        </a:cxn>
                        <a:cxn ang="T145">
                          <a:pos x="T42" y="T43"/>
                        </a:cxn>
                        <a:cxn ang="T146">
                          <a:pos x="T44" y="T45"/>
                        </a:cxn>
                        <a:cxn ang="T147">
                          <a:pos x="T46" y="T47"/>
                        </a:cxn>
                        <a:cxn ang="T148">
                          <a:pos x="T48" y="T49"/>
                        </a:cxn>
                        <a:cxn ang="T149">
                          <a:pos x="T50" y="T51"/>
                        </a:cxn>
                        <a:cxn ang="T150">
                          <a:pos x="T52" y="T53"/>
                        </a:cxn>
                        <a:cxn ang="T151">
                          <a:pos x="T54" y="T55"/>
                        </a:cxn>
                        <a:cxn ang="T152">
                          <a:pos x="T56" y="T57"/>
                        </a:cxn>
                        <a:cxn ang="T153">
                          <a:pos x="T58" y="T59"/>
                        </a:cxn>
                        <a:cxn ang="T154">
                          <a:pos x="T60" y="T61"/>
                        </a:cxn>
                        <a:cxn ang="T155">
                          <a:pos x="T62" y="T63"/>
                        </a:cxn>
                        <a:cxn ang="T156">
                          <a:pos x="T64" y="T65"/>
                        </a:cxn>
                        <a:cxn ang="T157">
                          <a:pos x="T66" y="T67"/>
                        </a:cxn>
                        <a:cxn ang="T158">
                          <a:pos x="T68" y="T69"/>
                        </a:cxn>
                        <a:cxn ang="T159">
                          <a:pos x="T70" y="T71"/>
                        </a:cxn>
                        <a:cxn ang="T160">
                          <a:pos x="T72" y="T73"/>
                        </a:cxn>
                        <a:cxn ang="T161">
                          <a:pos x="T74" y="T75"/>
                        </a:cxn>
                        <a:cxn ang="T162">
                          <a:pos x="T76" y="T77"/>
                        </a:cxn>
                        <a:cxn ang="T163">
                          <a:pos x="T78" y="T79"/>
                        </a:cxn>
                        <a:cxn ang="T164">
                          <a:pos x="T80" y="T81"/>
                        </a:cxn>
                        <a:cxn ang="T165">
                          <a:pos x="T82" y="T83"/>
                        </a:cxn>
                        <a:cxn ang="T166">
                          <a:pos x="T84" y="T85"/>
                        </a:cxn>
                        <a:cxn ang="T167">
                          <a:pos x="T86" y="T87"/>
                        </a:cxn>
                        <a:cxn ang="T168">
                          <a:pos x="T88" y="T89"/>
                        </a:cxn>
                        <a:cxn ang="T169">
                          <a:pos x="T90" y="T91"/>
                        </a:cxn>
                        <a:cxn ang="T170">
                          <a:pos x="T92" y="T93"/>
                        </a:cxn>
                        <a:cxn ang="T171">
                          <a:pos x="T94" y="T95"/>
                        </a:cxn>
                        <a:cxn ang="T172">
                          <a:pos x="T96" y="T97"/>
                        </a:cxn>
                        <a:cxn ang="T173">
                          <a:pos x="T98" y="T99"/>
                        </a:cxn>
                        <a:cxn ang="T174">
                          <a:pos x="T100" y="T101"/>
                        </a:cxn>
                        <a:cxn ang="T175">
                          <a:pos x="T102" y="T103"/>
                        </a:cxn>
                        <a:cxn ang="T176">
                          <a:pos x="T104" y="T105"/>
                        </a:cxn>
                        <a:cxn ang="T177">
                          <a:pos x="T106" y="T107"/>
                        </a:cxn>
                        <a:cxn ang="T178">
                          <a:pos x="T108" y="T109"/>
                        </a:cxn>
                        <a:cxn ang="T179">
                          <a:pos x="T110" y="T111"/>
                        </a:cxn>
                        <a:cxn ang="T180">
                          <a:pos x="T112" y="T113"/>
                        </a:cxn>
                        <a:cxn ang="T181">
                          <a:pos x="T114" y="T115"/>
                        </a:cxn>
                        <a:cxn ang="T182">
                          <a:pos x="T116" y="T117"/>
                        </a:cxn>
                        <a:cxn ang="T183">
                          <a:pos x="T118" y="T119"/>
                        </a:cxn>
                        <a:cxn ang="T184">
                          <a:pos x="T120" y="T121"/>
                        </a:cxn>
                        <a:cxn ang="T185">
                          <a:pos x="T122" y="T123"/>
                        </a:cxn>
                      </a:cxnLst>
                      <a:rect l="T186" t="T187" r="T188" b="T189"/>
                      <a:pathLst>
                        <a:path w="447" h="816">
                          <a:moveTo>
                            <a:pt x="230" y="797"/>
                          </a:moveTo>
                          <a:lnTo>
                            <a:pt x="211" y="779"/>
                          </a:lnTo>
                          <a:lnTo>
                            <a:pt x="195" y="781"/>
                          </a:lnTo>
                          <a:lnTo>
                            <a:pt x="179" y="766"/>
                          </a:lnTo>
                          <a:lnTo>
                            <a:pt x="176" y="749"/>
                          </a:lnTo>
                          <a:lnTo>
                            <a:pt x="184" y="742"/>
                          </a:lnTo>
                          <a:lnTo>
                            <a:pt x="184" y="736"/>
                          </a:lnTo>
                          <a:lnTo>
                            <a:pt x="191" y="727"/>
                          </a:lnTo>
                          <a:lnTo>
                            <a:pt x="182" y="707"/>
                          </a:lnTo>
                          <a:lnTo>
                            <a:pt x="170" y="706"/>
                          </a:lnTo>
                          <a:lnTo>
                            <a:pt x="153" y="692"/>
                          </a:lnTo>
                          <a:lnTo>
                            <a:pt x="153" y="683"/>
                          </a:lnTo>
                          <a:lnTo>
                            <a:pt x="169" y="659"/>
                          </a:lnTo>
                          <a:lnTo>
                            <a:pt x="164" y="654"/>
                          </a:lnTo>
                          <a:lnTo>
                            <a:pt x="146" y="646"/>
                          </a:lnTo>
                          <a:lnTo>
                            <a:pt x="136" y="654"/>
                          </a:lnTo>
                          <a:lnTo>
                            <a:pt x="130" y="661"/>
                          </a:lnTo>
                          <a:lnTo>
                            <a:pt x="114" y="659"/>
                          </a:lnTo>
                          <a:lnTo>
                            <a:pt x="102" y="654"/>
                          </a:lnTo>
                          <a:lnTo>
                            <a:pt x="88" y="629"/>
                          </a:lnTo>
                          <a:lnTo>
                            <a:pt x="96" y="610"/>
                          </a:lnTo>
                          <a:lnTo>
                            <a:pt x="99" y="595"/>
                          </a:lnTo>
                          <a:lnTo>
                            <a:pt x="104" y="587"/>
                          </a:lnTo>
                          <a:lnTo>
                            <a:pt x="112" y="579"/>
                          </a:lnTo>
                          <a:lnTo>
                            <a:pt x="118" y="570"/>
                          </a:lnTo>
                          <a:lnTo>
                            <a:pt x="130" y="561"/>
                          </a:lnTo>
                          <a:lnTo>
                            <a:pt x="143" y="555"/>
                          </a:lnTo>
                          <a:lnTo>
                            <a:pt x="153" y="563"/>
                          </a:lnTo>
                          <a:lnTo>
                            <a:pt x="164" y="565"/>
                          </a:lnTo>
                          <a:lnTo>
                            <a:pt x="171" y="575"/>
                          </a:lnTo>
                          <a:lnTo>
                            <a:pt x="180" y="574"/>
                          </a:lnTo>
                          <a:lnTo>
                            <a:pt x="193" y="570"/>
                          </a:lnTo>
                          <a:lnTo>
                            <a:pt x="202" y="575"/>
                          </a:lnTo>
                          <a:lnTo>
                            <a:pt x="222" y="595"/>
                          </a:lnTo>
                          <a:lnTo>
                            <a:pt x="215" y="610"/>
                          </a:lnTo>
                          <a:lnTo>
                            <a:pt x="222" y="617"/>
                          </a:lnTo>
                          <a:lnTo>
                            <a:pt x="222" y="623"/>
                          </a:lnTo>
                          <a:lnTo>
                            <a:pt x="228" y="630"/>
                          </a:lnTo>
                          <a:lnTo>
                            <a:pt x="237" y="637"/>
                          </a:lnTo>
                          <a:lnTo>
                            <a:pt x="240" y="634"/>
                          </a:lnTo>
                          <a:lnTo>
                            <a:pt x="240" y="620"/>
                          </a:lnTo>
                          <a:lnTo>
                            <a:pt x="239" y="602"/>
                          </a:lnTo>
                          <a:lnTo>
                            <a:pt x="239" y="585"/>
                          </a:lnTo>
                          <a:lnTo>
                            <a:pt x="237" y="579"/>
                          </a:lnTo>
                          <a:lnTo>
                            <a:pt x="245" y="568"/>
                          </a:lnTo>
                          <a:lnTo>
                            <a:pt x="258" y="565"/>
                          </a:lnTo>
                          <a:lnTo>
                            <a:pt x="263" y="560"/>
                          </a:lnTo>
                          <a:lnTo>
                            <a:pt x="272" y="563"/>
                          </a:lnTo>
                          <a:lnTo>
                            <a:pt x="281" y="555"/>
                          </a:lnTo>
                          <a:lnTo>
                            <a:pt x="293" y="544"/>
                          </a:lnTo>
                          <a:lnTo>
                            <a:pt x="302" y="540"/>
                          </a:lnTo>
                          <a:lnTo>
                            <a:pt x="298" y="531"/>
                          </a:lnTo>
                          <a:lnTo>
                            <a:pt x="309" y="518"/>
                          </a:lnTo>
                          <a:lnTo>
                            <a:pt x="317" y="509"/>
                          </a:lnTo>
                          <a:lnTo>
                            <a:pt x="325" y="504"/>
                          </a:lnTo>
                          <a:lnTo>
                            <a:pt x="344" y="506"/>
                          </a:lnTo>
                          <a:lnTo>
                            <a:pt x="340" y="492"/>
                          </a:lnTo>
                          <a:lnTo>
                            <a:pt x="358" y="483"/>
                          </a:lnTo>
                          <a:lnTo>
                            <a:pt x="374" y="476"/>
                          </a:lnTo>
                          <a:lnTo>
                            <a:pt x="388" y="474"/>
                          </a:lnTo>
                          <a:lnTo>
                            <a:pt x="383" y="488"/>
                          </a:lnTo>
                          <a:lnTo>
                            <a:pt x="397" y="473"/>
                          </a:lnTo>
                          <a:lnTo>
                            <a:pt x="389" y="464"/>
                          </a:lnTo>
                          <a:lnTo>
                            <a:pt x="388" y="444"/>
                          </a:lnTo>
                          <a:lnTo>
                            <a:pt x="374" y="444"/>
                          </a:lnTo>
                          <a:lnTo>
                            <a:pt x="378" y="434"/>
                          </a:lnTo>
                          <a:lnTo>
                            <a:pt x="422" y="435"/>
                          </a:lnTo>
                          <a:lnTo>
                            <a:pt x="446" y="419"/>
                          </a:lnTo>
                          <a:lnTo>
                            <a:pt x="444" y="409"/>
                          </a:lnTo>
                          <a:lnTo>
                            <a:pt x="433" y="398"/>
                          </a:lnTo>
                          <a:lnTo>
                            <a:pt x="433" y="380"/>
                          </a:lnTo>
                          <a:lnTo>
                            <a:pt x="425" y="376"/>
                          </a:lnTo>
                          <a:lnTo>
                            <a:pt x="421" y="364"/>
                          </a:lnTo>
                          <a:lnTo>
                            <a:pt x="415" y="357"/>
                          </a:lnTo>
                          <a:lnTo>
                            <a:pt x="407" y="359"/>
                          </a:lnTo>
                          <a:lnTo>
                            <a:pt x="389" y="346"/>
                          </a:lnTo>
                          <a:lnTo>
                            <a:pt x="385" y="330"/>
                          </a:lnTo>
                          <a:lnTo>
                            <a:pt x="368" y="311"/>
                          </a:lnTo>
                          <a:lnTo>
                            <a:pt x="345" y="334"/>
                          </a:lnTo>
                          <a:lnTo>
                            <a:pt x="345" y="362"/>
                          </a:lnTo>
                          <a:lnTo>
                            <a:pt x="340" y="371"/>
                          </a:lnTo>
                          <a:lnTo>
                            <a:pt x="330" y="372"/>
                          </a:lnTo>
                          <a:lnTo>
                            <a:pt x="324" y="376"/>
                          </a:lnTo>
                          <a:lnTo>
                            <a:pt x="322" y="391"/>
                          </a:lnTo>
                          <a:lnTo>
                            <a:pt x="314" y="406"/>
                          </a:lnTo>
                          <a:lnTo>
                            <a:pt x="305" y="391"/>
                          </a:lnTo>
                          <a:lnTo>
                            <a:pt x="313" y="372"/>
                          </a:lnTo>
                          <a:lnTo>
                            <a:pt x="310" y="357"/>
                          </a:lnTo>
                          <a:lnTo>
                            <a:pt x="299" y="351"/>
                          </a:lnTo>
                          <a:lnTo>
                            <a:pt x="280" y="321"/>
                          </a:lnTo>
                          <a:lnTo>
                            <a:pt x="282" y="310"/>
                          </a:lnTo>
                          <a:lnTo>
                            <a:pt x="305" y="280"/>
                          </a:lnTo>
                          <a:lnTo>
                            <a:pt x="321" y="280"/>
                          </a:lnTo>
                          <a:lnTo>
                            <a:pt x="336" y="279"/>
                          </a:lnTo>
                          <a:lnTo>
                            <a:pt x="342" y="266"/>
                          </a:lnTo>
                          <a:lnTo>
                            <a:pt x="361" y="269"/>
                          </a:lnTo>
                          <a:lnTo>
                            <a:pt x="366" y="261"/>
                          </a:lnTo>
                          <a:lnTo>
                            <a:pt x="383" y="262"/>
                          </a:lnTo>
                          <a:lnTo>
                            <a:pt x="374" y="251"/>
                          </a:lnTo>
                          <a:lnTo>
                            <a:pt x="371" y="233"/>
                          </a:lnTo>
                          <a:lnTo>
                            <a:pt x="358" y="252"/>
                          </a:lnTo>
                          <a:lnTo>
                            <a:pt x="347" y="246"/>
                          </a:lnTo>
                          <a:lnTo>
                            <a:pt x="361" y="227"/>
                          </a:lnTo>
                          <a:lnTo>
                            <a:pt x="361" y="207"/>
                          </a:lnTo>
                          <a:lnTo>
                            <a:pt x="347" y="221"/>
                          </a:lnTo>
                          <a:lnTo>
                            <a:pt x="335" y="233"/>
                          </a:lnTo>
                          <a:lnTo>
                            <a:pt x="293" y="201"/>
                          </a:lnTo>
                          <a:lnTo>
                            <a:pt x="296" y="141"/>
                          </a:lnTo>
                          <a:lnTo>
                            <a:pt x="277" y="123"/>
                          </a:lnTo>
                          <a:lnTo>
                            <a:pt x="275" y="99"/>
                          </a:lnTo>
                          <a:lnTo>
                            <a:pt x="287" y="71"/>
                          </a:lnTo>
                          <a:lnTo>
                            <a:pt x="292" y="38"/>
                          </a:lnTo>
                          <a:lnTo>
                            <a:pt x="276" y="21"/>
                          </a:lnTo>
                          <a:lnTo>
                            <a:pt x="259" y="20"/>
                          </a:lnTo>
                          <a:lnTo>
                            <a:pt x="248" y="13"/>
                          </a:lnTo>
                          <a:lnTo>
                            <a:pt x="247" y="0"/>
                          </a:lnTo>
                          <a:lnTo>
                            <a:pt x="231" y="22"/>
                          </a:lnTo>
                          <a:lnTo>
                            <a:pt x="217" y="24"/>
                          </a:lnTo>
                          <a:lnTo>
                            <a:pt x="211" y="6"/>
                          </a:lnTo>
                          <a:lnTo>
                            <a:pt x="200" y="11"/>
                          </a:lnTo>
                          <a:lnTo>
                            <a:pt x="187" y="12"/>
                          </a:lnTo>
                          <a:lnTo>
                            <a:pt x="154" y="47"/>
                          </a:lnTo>
                          <a:lnTo>
                            <a:pt x="143" y="42"/>
                          </a:lnTo>
                          <a:lnTo>
                            <a:pt x="129" y="17"/>
                          </a:lnTo>
                          <a:lnTo>
                            <a:pt x="129" y="38"/>
                          </a:lnTo>
                          <a:lnTo>
                            <a:pt x="140" y="56"/>
                          </a:lnTo>
                          <a:lnTo>
                            <a:pt x="158" y="69"/>
                          </a:lnTo>
                          <a:lnTo>
                            <a:pt x="170" y="71"/>
                          </a:lnTo>
                          <a:lnTo>
                            <a:pt x="171" y="85"/>
                          </a:lnTo>
                          <a:lnTo>
                            <a:pt x="178" y="97"/>
                          </a:lnTo>
                          <a:lnTo>
                            <a:pt x="174" y="108"/>
                          </a:lnTo>
                          <a:lnTo>
                            <a:pt x="174" y="130"/>
                          </a:lnTo>
                          <a:lnTo>
                            <a:pt x="164" y="160"/>
                          </a:lnTo>
                          <a:lnTo>
                            <a:pt x="140" y="204"/>
                          </a:lnTo>
                          <a:lnTo>
                            <a:pt x="129" y="206"/>
                          </a:lnTo>
                          <a:lnTo>
                            <a:pt x="110" y="248"/>
                          </a:lnTo>
                          <a:lnTo>
                            <a:pt x="105" y="272"/>
                          </a:lnTo>
                          <a:lnTo>
                            <a:pt x="92" y="268"/>
                          </a:lnTo>
                          <a:lnTo>
                            <a:pt x="92" y="276"/>
                          </a:lnTo>
                          <a:lnTo>
                            <a:pt x="77" y="291"/>
                          </a:lnTo>
                          <a:lnTo>
                            <a:pt x="61" y="300"/>
                          </a:lnTo>
                          <a:lnTo>
                            <a:pt x="39" y="322"/>
                          </a:lnTo>
                          <a:lnTo>
                            <a:pt x="24" y="342"/>
                          </a:lnTo>
                          <a:lnTo>
                            <a:pt x="24" y="357"/>
                          </a:lnTo>
                          <a:lnTo>
                            <a:pt x="18" y="366"/>
                          </a:lnTo>
                          <a:lnTo>
                            <a:pt x="12" y="375"/>
                          </a:lnTo>
                          <a:lnTo>
                            <a:pt x="8" y="389"/>
                          </a:lnTo>
                          <a:lnTo>
                            <a:pt x="12" y="403"/>
                          </a:lnTo>
                          <a:lnTo>
                            <a:pt x="15" y="426"/>
                          </a:lnTo>
                          <a:lnTo>
                            <a:pt x="9" y="438"/>
                          </a:lnTo>
                          <a:lnTo>
                            <a:pt x="3" y="463"/>
                          </a:lnTo>
                          <a:lnTo>
                            <a:pt x="0" y="493"/>
                          </a:lnTo>
                          <a:lnTo>
                            <a:pt x="4" y="509"/>
                          </a:lnTo>
                          <a:lnTo>
                            <a:pt x="0" y="537"/>
                          </a:lnTo>
                          <a:lnTo>
                            <a:pt x="9" y="547"/>
                          </a:lnTo>
                          <a:lnTo>
                            <a:pt x="13" y="500"/>
                          </a:lnTo>
                          <a:lnTo>
                            <a:pt x="13" y="467"/>
                          </a:lnTo>
                          <a:lnTo>
                            <a:pt x="22" y="454"/>
                          </a:lnTo>
                          <a:lnTo>
                            <a:pt x="24" y="470"/>
                          </a:lnTo>
                          <a:lnTo>
                            <a:pt x="21" y="482"/>
                          </a:lnTo>
                          <a:lnTo>
                            <a:pt x="21" y="494"/>
                          </a:lnTo>
                          <a:lnTo>
                            <a:pt x="20" y="516"/>
                          </a:lnTo>
                          <a:lnTo>
                            <a:pt x="27" y="538"/>
                          </a:lnTo>
                          <a:lnTo>
                            <a:pt x="28" y="559"/>
                          </a:lnTo>
                          <a:lnTo>
                            <a:pt x="31" y="568"/>
                          </a:lnTo>
                          <a:lnTo>
                            <a:pt x="35" y="581"/>
                          </a:lnTo>
                          <a:lnTo>
                            <a:pt x="28" y="595"/>
                          </a:lnTo>
                          <a:lnTo>
                            <a:pt x="31" y="612"/>
                          </a:lnTo>
                          <a:lnTo>
                            <a:pt x="38" y="636"/>
                          </a:lnTo>
                          <a:lnTo>
                            <a:pt x="53" y="648"/>
                          </a:lnTo>
                          <a:lnTo>
                            <a:pt x="68" y="667"/>
                          </a:lnTo>
                          <a:lnTo>
                            <a:pt x="81" y="681"/>
                          </a:lnTo>
                          <a:lnTo>
                            <a:pt x="88" y="678"/>
                          </a:lnTo>
                          <a:lnTo>
                            <a:pt x="99" y="687"/>
                          </a:lnTo>
                          <a:lnTo>
                            <a:pt x="107" y="692"/>
                          </a:lnTo>
                          <a:lnTo>
                            <a:pt x="112" y="704"/>
                          </a:lnTo>
                          <a:lnTo>
                            <a:pt x="136" y="725"/>
                          </a:lnTo>
                          <a:lnTo>
                            <a:pt x="143" y="728"/>
                          </a:lnTo>
                          <a:lnTo>
                            <a:pt x="158" y="740"/>
                          </a:lnTo>
                          <a:lnTo>
                            <a:pt x="159" y="761"/>
                          </a:lnTo>
                          <a:lnTo>
                            <a:pt x="177" y="782"/>
                          </a:lnTo>
                          <a:lnTo>
                            <a:pt x="193" y="800"/>
                          </a:lnTo>
                          <a:lnTo>
                            <a:pt x="201" y="803"/>
                          </a:lnTo>
                          <a:lnTo>
                            <a:pt x="208" y="797"/>
                          </a:lnTo>
                          <a:lnTo>
                            <a:pt x="213" y="794"/>
                          </a:lnTo>
                          <a:lnTo>
                            <a:pt x="225" y="815"/>
                          </a:lnTo>
                          <a:lnTo>
                            <a:pt x="230" y="797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172" name="Freeform 13">
                      <a:extLst>
                        <a:ext uri="{FF2B5EF4-FFF2-40B4-BE49-F238E27FC236}">
                          <a16:creationId xmlns:a16="http://schemas.microsoft.com/office/drawing/2014/main" id="{B42E09AA-7A19-5FBB-5B28-B14CA59DD8D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546" y="2527"/>
                      <a:ext cx="77" cy="52"/>
                    </a:xfrm>
                    <a:custGeom>
                      <a:avLst/>
                      <a:gdLst>
                        <a:gd name="T0" fmla="*/ 2 w 77"/>
                        <a:gd name="T1" fmla="*/ 0 h 52"/>
                        <a:gd name="T2" fmla="*/ 23 w 77"/>
                        <a:gd name="T3" fmla="*/ 4 h 52"/>
                        <a:gd name="T4" fmla="*/ 35 w 77"/>
                        <a:gd name="T5" fmla="*/ 15 h 52"/>
                        <a:gd name="T6" fmla="*/ 43 w 77"/>
                        <a:gd name="T7" fmla="*/ 23 h 52"/>
                        <a:gd name="T8" fmla="*/ 50 w 77"/>
                        <a:gd name="T9" fmla="*/ 25 h 52"/>
                        <a:gd name="T10" fmla="*/ 60 w 77"/>
                        <a:gd name="T11" fmla="*/ 34 h 52"/>
                        <a:gd name="T12" fmla="*/ 68 w 77"/>
                        <a:gd name="T13" fmla="*/ 44 h 52"/>
                        <a:gd name="T14" fmla="*/ 76 w 77"/>
                        <a:gd name="T15" fmla="*/ 51 h 52"/>
                        <a:gd name="T16" fmla="*/ 58 w 77"/>
                        <a:gd name="T17" fmla="*/ 51 h 52"/>
                        <a:gd name="T18" fmla="*/ 48 w 77"/>
                        <a:gd name="T19" fmla="*/ 39 h 52"/>
                        <a:gd name="T20" fmla="*/ 33 w 77"/>
                        <a:gd name="T21" fmla="*/ 35 h 52"/>
                        <a:gd name="T22" fmla="*/ 25 w 77"/>
                        <a:gd name="T23" fmla="*/ 25 h 52"/>
                        <a:gd name="T24" fmla="*/ 10 w 77"/>
                        <a:gd name="T25" fmla="*/ 18 h 52"/>
                        <a:gd name="T26" fmla="*/ 0 w 77"/>
                        <a:gd name="T27" fmla="*/ 13 h 52"/>
                        <a:gd name="T28" fmla="*/ 2 w 77"/>
                        <a:gd name="T29" fmla="*/ 0 h 52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77"/>
                        <a:gd name="T46" fmla="*/ 0 h 52"/>
                        <a:gd name="T47" fmla="*/ 77 w 77"/>
                        <a:gd name="T48" fmla="*/ 52 h 52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77" h="52">
                          <a:moveTo>
                            <a:pt x="2" y="0"/>
                          </a:moveTo>
                          <a:lnTo>
                            <a:pt x="23" y="4"/>
                          </a:lnTo>
                          <a:lnTo>
                            <a:pt x="35" y="15"/>
                          </a:lnTo>
                          <a:lnTo>
                            <a:pt x="43" y="23"/>
                          </a:lnTo>
                          <a:lnTo>
                            <a:pt x="50" y="25"/>
                          </a:lnTo>
                          <a:lnTo>
                            <a:pt x="60" y="34"/>
                          </a:lnTo>
                          <a:lnTo>
                            <a:pt x="68" y="44"/>
                          </a:lnTo>
                          <a:lnTo>
                            <a:pt x="76" y="51"/>
                          </a:lnTo>
                          <a:lnTo>
                            <a:pt x="58" y="51"/>
                          </a:lnTo>
                          <a:lnTo>
                            <a:pt x="48" y="39"/>
                          </a:lnTo>
                          <a:lnTo>
                            <a:pt x="33" y="35"/>
                          </a:lnTo>
                          <a:lnTo>
                            <a:pt x="25" y="25"/>
                          </a:lnTo>
                          <a:lnTo>
                            <a:pt x="10" y="18"/>
                          </a:lnTo>
                          <a:lnTo>
                            <a:pt x="0" y="13"/>
                          </a:lnTo>
                          <a:lnTo>
                            <a:pt x="2" y="0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173" name="Freeform 14">
                      <a:extLst>
                        <a:ext uri="{FF2B5EF4-FFF2-40B4-BE49-F238E27FC236}">
                          <a16:creationId xmlns:a16="http://schemas.microsoft.com/office/drawing/2014/main" id="{A88FFC20-EE9F-8274-67A7-129099553E8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622" y="2581"/>
                      <a:ext cx="45" cy="25"/>
                    </a:xfrm>
                    <a:custGeom>
                      <a:avLst/>
                      <a:gdLst>
                        <a:gd name="T0" fmla="*/ 0 w 45"/>
                        <a:gd name="T1" fmla="*/ 13 h 25"/>
                        <a:gd name="T2" fmla="*/ 13 w 45"/>
                        <a:gd name="T3" fmla="*/ 0 h 25"/>
                        <a:gd name="T4" fmla="*/ 30 w 45"/>
                        <a:gd name="T5" fmla="*/ 3 h 25"/>
                        <a:gd name="T6" fmla="*/ 44 w 45"/>
                        <a:gd name="T7" fmla="*/ 16 h 25"/>
                        <a:gd name="T8" fmla="*/ 44 w 45"/>
                        <a:gd name="T9" fmla="*/ 21 h 25"/>
                        <a:gd name="T10" fmla="*/ 34 w 45"/>
                        <a:gd name="T11" fmla="*/ 24 h 25"/>
                        <a:gd name="T12" fmla="*/ 26 w 45"/>
                        <a:gd name="T13" fmla="*/ 19 h 25"/>
                        <a:gd name="T14" fmla="*/ 13 w 45"/>
                        <a:gd name="T15" fmla="*/ 19 h 25"/>
                        <a:gd name="T16" fmla="*/ 0 w 45"/>
                        <a:gd name="T17" fmla="*/ 13 h 25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45"/>
                        <a:gd name="T28" fmla="*/ 0 h 25"/>
                        <a:gd name="T29" fmla="*/ 45 w 45"/>
                        <a:gd name="T30" fmla="*/ 25 h 25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45" h="25">
                          <a:moveTo>
                            <a:pt x="0" y="13"/>
                          </a:moveTo>
                          <a:lnTo>
                            <a:pt x="13" y="0"/>
                          </a:lnTo>
                          <a:lnTo>
                            <a:pt x="30" y="3"/>
                          </a:lnTo>
                          <a:lnTo>
                            <a:pt x="44" y="16"/>
                          </a:lnTo>
                          <a:lnTo>
                            <a:pt x="44" y="21"/>
                          </a:lnTo>
                          <a:lnTo>
                            <a:pt x="34" y="24"/>
                          </a:lnTo>
                          <a:lnTo>
                            <a:pt x="26" y="19"/>
                          </a:lnTo>
                          <a:lnTo>
                            <a:pt x="13" y="19"/>
                          </a:lnTo>
                          <a:lnTo>
                            <a:pt x="0" y="13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174" name="Freeform 15">
                      <a:extLst>
                        <a:ext uri="{FF2B5EF4-FFF2-40B4-BE49-F238E27FC236}">
                          <a16:creationId xmlns:a16="http://schemas.microsoft.com/office/drawing/2014/main" id="{4947E82D-7D4B-DD37-D1A7-EAA00F9908F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651" y="2036"/>
                      <a:ext cx="44" cy="53"/>
                    </a:xfrm>
                    <a:custGeom>
                      <a:avLst/>
                      <a:gdLst>
                        <a:gd name="T0" fmla="*/ 10 w 44"/>
                        <a:gd name="T1" fmla="*/ 0 h 53"/>
                        <a:gd name="T2" fmla="*/ 21 w 44"/>
                        <a:gd name="T3" fmla="*/ 8 h 53"/>
                        <a:gd name="T4" fmla="*/ 25 w 44"/>
                        <a:gd name="T5" fmla="*/ 8 h 53"/>
                        <a:gd name="T6" fmla="*/ 41 w 44"/>
                        <a:gd name="T7" fmla="*/ 22 h 53"/>
                        <a:gd name="T8" fmla="*/ 43 w 44"/>
                        <a:gd name="T9" fmla="*/ 29 h 53"/>
                        <a:gd name="T10" fmla="*/ 36 w 44"/>
                        <a:gd name="T11" fmla="*/ 34 h 53"/>
                        <a:gd name="T12" fmla="*/ 36 w 44"/>
                        <a:gd name="T13" fmla="*/ 37 h 53"/>
                        <a:gd name="T14" fmla="*/ 32 w 44"/>
                        <a:gd name="T15" fmla="*/ 39 h 53"/>
                        <a:gd name="T16" fmla="*/ 32 w 44"/>
                        <a:gd name="T17" fmla="*/ 41 h 53"/>
                        <a:gd name="T18" fmla="*/ 26 w 44"/>
                        <a:gd name="T19" fmla="*/ 52 h 53"/>
                        <a:gd name="T20" fmla="*/ 18 w 44"/>
                        <a:gd name="T21" fmla="*/ 46 h 53"/>
                        <a:gd name="T22" fmla="*/ 12 w 44"/>
                        <a:gd name="T23" fmla="*/ 48 h 53"/>
                        <a:gd name="T24" fmla="*/ 0 w 44"/>
                        <a:gd name="T25" fmla="*/ 31 h 53"/>
                        <a:gd name="T26" fmla="*/ 8 w 44"/>
                        <a:gd name="T27" fmla="*/ 18 h 53"/>
                        <a:gd name="T28" fmla="*/ 10 w 44"/>
                        <a:gd name="T29" fmla="*/ 0 h 53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44"/>
                        <a:gd name="T46" fmla="*/ 0 h 53"/>
                        <a:gd name="T47" fmla="*/ 44 w 44"/>
                        <a:gd name="T48" fmla="*/ 53 h 53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44" h="53">
                          <a:moveTo>
                            <a:pt x="10" y="0"/>
                          </a:moveTo>
                          <a:lnTo>
                            <a:pt x="21" y="8"/>
                          </a:lnTo>
                          <a:lnTo>
                            <a:pt x="25" y="8"/>
                          </a:lnTo>
                          <a:lnTo>
                            <a:pt x="41" y="22"/>
                          </a:lnTo>
                          <a:lnTo>
                            <a:pt x="43" y="29"/>
                          </a:lnTo>
                          <a:lnTo>
                            <a:pt x="36" y="34"/>
                          </a:lnTo>
                          <a:lnTo>
                            <a:pt x="36" y="37"/>
                          </a:lnTo>
                          <a:lnTo>
                            <a:pt x="32" y="39"/>
                          </a:lnTo>
                          <a:lnTo>
                            <a:pt x="32" y="41"/>
                          </a:lnTo>
                          <a:lnTo>
                            <a:pt x="26" y="52"/>
                          </a:lnTo>
                          <a:lnTo>
                            <a:pt x="18" y="46"/>
                          </a:lnTo>
                          <a:lnTo>
                            <a:pt x="12" y="48"/>
                          </a:lnTo>
                          <a:lnTo>
                            <a:pt x="0" y="31"/>
                          </a:lnTo>
                          <a:lnTo>
                            <a:pt x="8" y="18"/>
                          </a:lnTo>
                          <a:lnTo>
                            <a:pt x="10" y="0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175" name="Freeform 16">
                      <a:extLst>
                        <a:ext uri="{FF2B5EF4-FFF2-40B4-BE49-F238E27FC236}">
                          <a16:creationId xmlns:a16="http://schemas.microsoft.com/office/drawing/2014/main" id="{1A94EA46-BE55-C506-633A-3289D19A2B9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694" y="2023"/>
                      <a:ext cx="30" cy="25"/>
                    </a:xfrm>
                    <a:custGeom>
                      <a:avLst/>
                      <a:gdLst>
                        <a:gd name="T0" fmla="*/ 0 w 30"/>
                        <a:gd name="T1" fmla="*/ 13 h 25"/>
                        <a:gd name="T2" fmla="*/ 16 w 30"/>
                        <a:gd name="T3" fmla="*/ 24 h 25"/>
                        <a:gd name="T4" fmla="*/ 20 w 30"/>
                        <a:gd name="T5" fmla="*/ 20 h 25"/>
                        <a:gd name="T6" fmla="*/ 29 w 30"/>
                        <a:gd name="T7" fmla="*/ 10 h 25"/>
                        <a:gd name="T8" fmla="*/ 24 w 30"/>
                        <a:gd name="T9" fmla="*/ 3 h 25"/>
                        <a:gd name="T10" fmla="*/ 19 w 30"/>
                        <a:gd name="T11" fmla="*/ 6 h 25"/>
                        <a:gd name="T12" fmla="*/ 16 w 30"/>
                        <a:gd name="T13" fmla="*/ 0 h 25"/>
                        <a:gd name="T14" fmla="*/ 12 w 30"/>
                        <a:gd name="T15" fmla="*/ 7 h 25"/>
                        <a:gd name="T16" fmla="*/ 0 w 30"/>
                        <a:gd name="T17" fmla="*/ 13 h 25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30"/>
                        <a:gd name="T28" fmla="*/ 0 h 25"/>
                        <a:gd name="T29" fmla="*/ 30 w 30"/>
                        <a:gd name="T30" fmla="*/ 25 h 25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30" h="25">
                          <a:moveTo>
                            <a:pt x="0" y="13"/>
                          </a:moveTo>
                          <a:lnTo>
                            <a:pt x="16" y="24"/>
                          </a:lnTo>
                          <a:lnTo>
                            <a:pt x="20" y="20"/>
                          </a:lnTo>
                          <a:lnTo>
                            <a:pt x="29" y="10"/>
                          </a:lnTo>
                          <a:lnTo>
                            <a:pt x="24" y="3"/>
                          </a:lnTo>
                          <a:lnTo>
                            <a:pt x="19" y="6"/>
                          </a:lnTo>
                          <a:lnTo>
                            <a:pt x="16" y="0"/>
                          </a:lnTo>
                          <a:lnTo>
                            <a:pt x="12" y="7"/>
                          </a:lnTo>
                          <a:lnTo>
                            <a:pt x="0" y="13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176" name="Freeform 17">
                      <a:extLst>
                        <a:ext uri="{FF2B5EF4-FFF2-40B4-BE49-F238E27FC236}">
                          <a16:creationId xmlns:a16="http://schemas.microsoft.com/office/drawing/2014/main" id="{7097660A-5BF9-77CB-E906-D9D80028CF8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658" y="2013"/>
                      <a:ext cx="29" cy="19"/>
                    </a:xfrm>
                    <a:custGeom>
                      <a:avLst/>
                      <a:gdLst>
                        <a:gd name="T0" fmla="*/ 0 w 29"/>
                        <a:gd name="T1" fmla="*/ 1 h 19"/>
                        <a:gd name="T2" fmla="*/ 14 w 29"/>
                        <a:gd name="T3" fmla="*/ 0 h 19"/>
                        <a:gd name="T4" fmla="*/ 28 w 29"/>
                        <a:gd name="T5" fmla="*/ 17 h 19"/>
                        <a:gd name="T6" fmla="*/ 16 w 29"/>
                        <a:gd name="T7" fmla="*/ 18 h 19"/>
                        <a:gd name="T8" fmla="*/ 15 w 29"/>
                        <a:gd name="T9" fmla="*/ 14 h 19"/>
                        <a:gd name="T10" fmla="*/ 10 w 29"/>
                        <a:gd name="T11" fmla="*/ 18 h 19"/>
                        <a:gd name="T12" fmla="*/ 9 w 29"/>
                        <a:gd name="T13" fmla="*/ 18 h 19"/>
                        <a:gd name="T14" fmla="*/ 5 w 29"/>
                        <a:gd name="T15" fmla="*/ 14 h 19"/>
                        <a:gd name="T16" fmla="*/ 6 w 29"/>
                        <a:gd name="T17" fmla="*/ 10 h 19"/>
                        <a:gd name="T18" fmla="*/ 0 w 29"/>
                        <a:gd name="T19" fmla="*/ 1 h 19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29"/>
                        <a:gd name="T31" fmla="*/ 0 h 19"/>
                        <a:gd name="T32" fmla="*/ 29 w 29"/>
                        <a:gd name="T33" fmla="*/ 19 h 19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29" h="19">
                          <a:moveTo>
                            <a:pt x="0" y="1"/>
                          </a:moveTo>
                          <a:lnTo>
                            <a:pt x="14" y="0"/>
                          </a:lnTo>
                          <a:lnTo>
                            <a:pt x="28" y="17"/>
                          </a:lnTo>
                          <a:lnTo>
                            <a:pt x="16" y="18"/>
                          </a:lnTo>
                          <a:lnTo>
                            <a:pt x="15" y="14"/>
                          </a:lnTo>
                          <a:lnTo>
                            <a:pt x="10" y="18"/>
                          </a:lnTo>
                          <a:lnTo>
                            <a:pt x="9" y="18"/>
                          </a:lnTo>
                          <a:lnTo>
                            <a:pt x="5" y="14"/>
                          </a:lnTo>
                          <a:lnTo>
                            <a:pt x="6" y="1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177" name="Freeform 18">
                      <a:extLst>
                        <a:ext uri="{FF2B5EF4-FFF2-40B4-BE49-F238E27FC236}">
                          <a16:creationId xmlns:a16="http://schemas.microsoft.com/office/drawing/2014/main" id="{98AB0C61-EA0F-7726-DD69-DF54F6CC24C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21" y="2089"/>
                      <a:ext cx="69" cy="122"/>
                    </a:xfrm>
                    <a:custGeom>
                      <a:avLst/>
                      <a:gdLst>
                        <a:gd name="T0" fmla="*/ 30 w 69"/>
                        <a:gd name="T1" fmla="*/ 67 h 122"/>
                        <a:gd name="T2" fmla="*/ 18 w 69"/>
                        <a:gd name="T3" fmla="*/ 82 h 122"/>
                        <a:gd name="T4" fmla="*/ 13 w 69"/>
                        <a:gd name="T5" fmla="*/ 82 h 122"/>
                        <a:gd name="T6" fmla="*/ 10 w 69"/>
                        <a:gd name="T7" fmla="*/ 85 h 122"/>
                        <a:gd name="T8" fmla="*/ 4 w 69"/>
                        <a:gd name="T9" fmla="*/ 86 h 122"/>
                        <a:gd name="T10" fmla="*/ 3 w 69"/>
                        <a:gd name="T11" fmla="*/ 90 h 122"/>
                        <a:gd name="T12" fmla="*/ 11 w 69"/>
                        <a:gd name="T13" fmla="*/ 91 h 122"/>
                        <a:gd name="T14" fmla="*/ 15 w 69"/>
                        <a:gd name="T15" fmla="*/ 93 h 122"/>
                        <a:gd name="T16" fmla="*/ 19 w 69"/>
                        <a:gd name="T17" fmla="*/ 98 h 122"/>
                        <a:gd name="T18" fmla="*/ 19 w 69"/>
                        <a:gd name="T19" fmla="*/ 100 h 122"/>
                        <a:gd name="T20" fmla="*/ 26 w 69"/>
                        <a:gd name="T21" fmla="*/ 106 h 122"/>
                        <a:gd name="T22" fmla="*/ 26 w 69"/>
                        <a:gd name="T23" fmla="*/ 111 h 122"/>
                        <a:gd name="T24" fmla="*/ 30 w 69"/>
                        <a:gd name="T25" fmla="*/ 111 h 122"/>
                        <a:gd name="T26" fmla="*/ 42 w 69"/>
                        <a:gd name="T27" fmla="*/ 121 h 122"/>
                        <a:gd name="T28" fmla="*/ 39 w 69"/>
                        <a:gd name="T29" fmla="*/ 113 h 122"/>
                        <a:gd name="T30" fmla="*/ 39 w 69"/>
                        <a:gd name="T31" fmla="*/ 106 h 122"/>
                        <a:gd name="T32" fmla="*/ 43 w 69"/>
                        <a:gd name="T33" fmla="*/ 106 h 122"/>
                        <a:gd name="T34" fmla="*/ 47 w 69"/>
                        <a:gd name="T35" fmla="*/ 110 h 122"/>
                        <a:gd name="T36" fmla="*/ 50 w 69"/>
                        <a:gd name="T37" fmla="*/ 110 h 122"/>
                        <a:gd name="T38" fmla="*/ 51 w 69"/>
                        <a:gd name="T39" fmla="*/ 111 h 122"/>
                        <a:gd name="T40" fmla="*/ 54 w 69"/>
                        <a:gd name="T41" fmla="*/ 110 h 122"/>
                        <a:gd name="T42" fmla="*/ 54 w 69"/>
                        <a:gd name="T43" fmla="*/ 103 h 122"/>
                        <a:gd name="T44" fmla="*/ 50 w 69"/>
                        <a:gd name="T45" fmla="*/ 98 h 122"/>
                        <a:gd name="T46" fmla="*/ 48 w 69"/>
                        <a:gd name="T47" fmla="*/ 91 h 122"/>
                        <a:gd name="T48" fmla="*/ 51 w 69"/>
                        <a:gd name="T49" fmla="*/ 83 h 122"/>
                        <a:gd name="T50" fmla="*/ 64 w 69"/>
                        <a:gd name="T51" fmla="*/ 97 h 122"/>
                        <a:gd name="T52" fmla="*/ 64 w 69"/>
                        <a:gd name="T53" fmla="*/ 88 h 122"/>
                        <a:gd name="T54" fmla="*/ 68 w 69"/>
                        <a:gd name="T55" fmla="*/ 78 h 122"/>
                        <a:gd name="T56" fmla="*/ 57 w 69"/>
                        <a:gd name="T57" fmla="*/ 67 h 122"/>
                        <a:gd name="T58" fmla="*/ 57 w 69"/>
                        <a:gd name="T59" fmla="*/ 60 h 122"/>
                        <a:gd name="T60" fmla="*/ 57 w 69"/>
                        <a:gd name="T61" fmla="*/ 45 h 122"/>
                        <a:gd name="T62" fmla="*/ 44 w 69"/>
                        <a:gd name="T63" fmla="*/ 28 h 122"/>
                        <a:gd name="T64" fmla="*/ 32 w 69"/>
                        <a:gd name="T65" fmla="*/ 18 h 122"/>
                        <a:gd name="T66" fmla="*/ 34 w 69"/>
                        <a:gd name="T67" fmla="*/ 12 h 122"/>
                        <a:gd name="T68" fmla="*/ 29 w 69"/>
                        <a:gd name="T69" fmla="*/ 9 h 122"/>
                        <a:gd name="T70" fmla="*/ 29 w 69"/>
                        <a:gd name="T71" fmla="*/ 3 h 122"/>
                        <a:gd name="T72" fmla="*/ 18 w 69"/>
                        <a:gd name="T73" fmla="*/ 12 h 122"/>
                        <a:gd name="T74" fmla="*/ 15 w 69"/>
                        <a:gd name="T75" fmla="*/ 10 h 122"/>
                        <a:gd name="T76" fmla="*/ 19 w 69"/>
                        <a:gd name="T77" fmla="*/ 5 h 122"/>
                        <a:gd name="T78" fmla="*/ 19 w 69"/>
                        <a:gd name="T79" fmla="*/ 0 h 122"/>
                        <a:gd name="T80" fmla="*/ 13 w 69"/>
                        <a:gd name="T81" fmla="*/ 0 h 122"/>
                        <a:gd name="T82" fmla="*/ 8 w 69"/>
                        <a:gd name="T83" fmla="*/ 2 h 122"/>
                        <a:gd name="T84" fmla="*/ 0 w 69"/>
                        <a:gd name="T85" fmla="*/ 4 h 122"/>
                        <a:gd name="T86" fmla="*/ 0 w 69"/>
                        <a:gd name="T87" fmla="*/ 10 h 122"/>
                        <a:gd name="T88" fmla="*/ 0 w 69"/>
                        <a:gd name="T89" fmla="*/ 16 h 122"/>
                        <a:gd name="T90" fmla="*/ 3 w 69"/>
                        <a:gd name="T91" fmla="*/ 19 h 122"/>
                        <a:gd name="T92" fmla="*/ 11 w 69"/>
                        <a:gd name="T93" fmla="*/ 24 h 122"/>
                        <a:gd name="T94" fmla="*/ 10 w 69"/>
                        <a:gd name="T95" fmla="*/ 30 h 122"/>
                        <a:gd name="T96" fmla="*/ 13 w 69"/>
                        <a:gd name="T97" fmla="*/ 33 h 122"/>
                        <a:gd name="T98" fmla="*/ 17 w 69"/>
                        <a:gd name="T99" fmla="*/ 36 h 122"/>
                        <a:gd name="T100" fmla="*/ 24 w 69"/>
                        <a:gd name="T101" fmla="*/ 36 h 122"/>
                        <a:gd name="T102" fmla="*/ 29 w 69"/>
                        <a:gd name="T103" fmla="*/ 41 h 122"/>
                        <a:gd name="T104" fmla="*/ 30 w 69"/>
                        <a:gd name="T105" fmla="*/ 50 h 122"/>
                        <a:gd name="T106" fmla="*/ 29 w 69"/>
                        <a:gd name="T107" fmla="*/ 59 h 122"/>
                        <a:gd name="T108" fmla="*/ 30 w 69"/>
                        <a:gd name="T109" fmla="*/ 67 h 122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w 69"/>
                        <a:gd name="T166" fmla="*/ 0 h 122"/>
                        <a:gd name="T167" fmla="*/ 69 w 69"/>
                        <a:gd name="T168" fmla="*/ 122 h 122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T165" t="T166" r="T167" b="T168"/>
                      <a:pathLst>
                        <a:path w="69" h="122">
                          <a:moveTo>
                            <a:pt x="30" y="67"/>
                          </a:moveTo>
                          <a:lnTo>
                            <a:pt x="18" y="82"/>
                          </a:lnTo>
                          <a:lnTo>
                            <a:pt x="13" y="82"/>
                          </a:lnTo>
                          <a:lnTo>
                            <a:pt x="10" y="85"/>
                          </a:lnTo>
                          <a:lnTo>
                            <a:pt x="4" y="86"/>
                          </a:lnTo>
                          <a:lnTo>
                            <a:pt x="3" y="90"/>
                          </a:lnTo>
                          <a:lnTo>
                            <a:pt x="11" y="91"/>
                          </a:lnTo>
                          <a:lnTo>
                            <a:pt x="15" y="93"/>
                          </a:lnTo>
                          <a:lnTo>
                            <a:pt x="19" y="98"/>
                          </a:lnTo>
                          <a:lnTo>
                            <a:pt x="19" y="100"/>
                          </a:lnTo>
                          <a:lnTo>
                            <a:pt x="26" y="106"/>
                          </a:lnTo>
                          <a:lnTo>
                            <a:pt x="26" y="111"/>
                          </a:lnTo>
                          <a:lnTo>
                            <a:pt x="30" y="111"/>
                          </a:lnTo>
                          <a:lnTo>
                            <a:pt x="42" y="121"/>
                          </a:lnTo>
                          <a:lnTo>
                            <a:pt x="39" y="113"/>
                          </a:lnTo>
                          <a:lnTo>
                            <a:pt x="39" y="106"/>
                          </a:lnTo>
                          <a:lnTo>
                            <a:pt x="43" y="106"/>
                          </a:lnTo>
                          <a:lnTo>
                            <a:pt x="47" y="110"/>
                          </a:lnTo>
                          <a:lnTo>
                            <a:pt x="50" y="110"/>
                          </a:lnTo>
                          <a:lnTo>
                            <a:pt x="51" y="111"/>
                          </a:lnTo>
                          <a:lnTo>
                            <a:pt x="54" y="110"/>
                          </a:lnTo>
                          <a:lnTo>
                            <a:pt x="54" y="103"/>
                          </a:lnTo>
                          <a:lnTo>
                            <a:pt x="50" y="98"/>
                          </a:lnTo>
                          <a:lnTo>
                            <a:pt x="48" y="91"/>
                          </a:lnTo>
                          <a:lnTo>
                            <a:pt x="51" y="83"/>
                          </a:lnTo>
                          <a:lnTo>
                            <a:pt x="64" y="97"/>
                          </a:lnTo>
                          <a:lnTo>
                            <a:pt x="64" y="88"/>
                          </a:lnTo>
                          <a:lnTo>
                            <a:pt x="68" y="78"/>
                          </a:lnTo>
                          <a:lnTo>
                            <a:pt x="57" y="67"/>
                          </a:lnTo>
                          <a:lnTo>
                            <a:pt x="57" y="60"/>
                          </a:lnTo>
                          <a:lnTo>
                            <a:pt x="57" y="45"/>
                          </a:lnTo>
                          <a:lnTo>
                            <a:pt x="44" y="28"/>
                          </a:lnTo>
                          <a:lnTo>
                            <a:pt x="32" y="18"/>
                          </a:lnTo>
                          <a:lnTo>
                            <a:pt x="34" y="12"/>
                          </a:lnTo>
                          <a:lnTo>
                            <a:pt x="29" y="9"/>
                          </a:lnTo>
                          <a:lnTo>
                            <a:pt x="29" y="3"/>
                          </a:lnTo>
                          <a:lnTo>
                            <a:pt x="18" y="12"/>
                          </a:lnTo>
                          <a:lnTo>
                            <a:pt x="15" y="10"/>
                          </a:lnTo>
                          <a:lnTo>
                            <a:pt x="19" y="5"/>
                          </a:lnTo>
                          <a:lnTo>
                            <a:pt x="19" y="0"/>
                          </a:lnTo>
                          <a:lnTo>
                            <a:pt x="13" y="0"/>
                          </a:lnTo>
                          <a:lnTo>
                            <a:pt x="8" y="2"/>
                          </a:lnTo>
                          <a:lnTo>
                            <a:pt x="0" y="4"/>
                          </a:lnTo>
                          <a:lnTo>
                            <a:pt x="0" y="10"/>
                          </a:lnTo>
                          <a:lnTo>
                            <a:pt x="0" y="16"/>
                          </a:lnTo>
                          <a:lnTo>
                            <a:pt x="3" y="19"/>
                          </a:lnTo>
                          <a:lnTo>
                            <a:pt x="11" y="24"/>
                          </a:lnTo>
                          <a:lnTo>
                            <a:pt x="10" y="30"/>
                          </a:lnTo>
                          <a:lnTo>
                            <a:pt x="13" y="33"/>
                          </a:lnTo>
                          <a:lnTo>
                            <a:pt x="17" y="36"/>
                          </a:lnTo>
                          <a:lnTo>
                            <a:pt x="24" y="36"/>
                          </a:lnTo>
                          <a:lnTo>
                            <a:pt x="29" y="41"/>
                          </a:lnTo>
                          <a:lnTo>
                            <a:pt x="30" y="50"/>
                          </a:lnTo>
                          <a:lnTo>
                            <a:pt x="29" y="59"/>
                          </a:lnTo>
                          <a:lnTo>
                            <a:pt x="30" y="67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178" name="Freeform 19">
                      <a:extLst>
                        <a:ext uri="{FF2B5EF4-FFF2-40B4-BE49-F238E27FC236}">
                          <a16:creationId xmlns:a16="http://schemas.microsoft.com/office/drawing/2014/main" id="{00B33BE1-E68D-B48C-20CE-282F1DF9D00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56" y="2022"/>
                      <a:ext cx="65" cy="55"/>
                    </a:xfrm>
                    <a:custGeom>
                      <a:avLst/>
                      <a:gdLst>
                        <a:gd name="T0" fmla="*/ 0 w 65"/>
                        <a:gd name="T1" fmla="*/ 40 h 55"/>
                        <a:gd name="T2" fmla="*/ 15 w 65"/>
                        <a:gd name="T3" fmla="*/ 54 h 55"/>
                        <a:gd name="T4" fmla="*/ 24 w 65"/>
                        <a:gd name="T5" fmla="*/ 45 h 55"/>
                        <a:gd name="T6" fmla="*/ 29 w 65"/>
                        <a:gd name="T7" fmla="*/ 45 h 55"/>
                        <a:gd name="T8" fmla="*/ 43 w 65"/>
                        <a:gd name="T9" fmla="*/ 27 h 55"/>
                        <a:gd name="T10" fmla="*/ 50 w 65"/>
                        <a:gd name="T11" fmla="*/ 28 h 55"/>
                        <a:gd name="T12" fmla="*/ 59 w 65"/>
                        <a:gd name="T13" fmla="*/ 16 h 55"/>
                        <a:gd name="T14" fmla="*/ 59 w 65"/>
                        <a:gd name="T15" fmla="*/ 12 h 55"/>
                        <a:gd name="T16" fmla="*/ 64 w 65"/>
                        <a:gd name="T17" fmla="*/ 9 h 55"/>
                        <a:gd name="T18" fmla="*/ 60 w 65"/>
                        <a:gd name="T19" fmla="*/ 5 h 55"/>
                        <a:gd name="T20" fmla="*/ 50 w 65"/>
                        <a:gd name="T21" fmla="*/ 5 h 55"/>
                        <a:gd name="T22" fmla="*/ 43 w 65"/>
                        <a:gd name="T23" fmla="*/ 5 h 55"/>
                        <a:gd name="T24" fmla="*/ 38 w 65"/>
                        <a:gd name="T25" fmla="*/ 0 h 55"/>
                        <a:gd name="T26" fmla="*/ 29 w 65"/>
                        <a:gd name="T27" fmla="*/ 1 h 55"/>
                        <a:gd name="T28" fmla="*/ 26 w 65"/>
                        <a:gd name="T29" fmla="*/ 5 h 55"/>
                        <a:gd name="T30" fmla="*/ 26 w 65"/>
                        <a:gd name="T31" fmla="*/ 10 h 55"/>
                        <a:gd name="T32" fmla="*/ 26 w 65"/>
                        <a:gd name="T33" fmla="*/ 21 h 55"/>
                        <a:gd name="T34" fmla="*/ 22 w 65"/>
                        <a:gd name="T35" fmla="*/ 22 h 55"/>
                        <a:gd name="T36" fmla="*/ 19 w 65"/>
                        <a:gd name="T37" fmla="*/ 27 h 55"/>
                        <a:gd name="T38" fmla="*/ 8 w 65"/>
                        <a:gd name="T39" fmla="*/ 38 h 55"/>
                        <a:gd name="T40" fmla="*/ 0 w 65"/>
                        <a:gd name="T41" fmla="*/ 40 h 55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w 65"/>
                        <a:gd name="T64" fmla="*/ 0 h 55"/>
                        <a:gd name="T65" fmla="*/ 65 w 65"/>
                        <a:gd name="T66" fmla="*/ 55 h 55"/>
                      </a:gdLst>
                      <a:ahLst/>
                      <a:cxnLst>
                        <a:cxn ang="T42">
                          <a:pos x="T0" y="T1"/>
                        </a:cxn>
                        <a:cxn ang="T43">
                          <a:pos x="T2" y="T3"/>
                        </a:cxn>
                        <a:cxn ang="T44">
                          <a:pos x="T4" y="T5"/>
                        </a:cxn>
                        <a:cxn ang="T45">
                          <a:pos x="T6" y="T7"/>
                        </a:cxn>
                        <a:cxn ang="T46">
                          <a:pos x="T8" y="T9"/>
                        </a:cxn>
                        <a:cxn ang="T47">
                          <a:pos x="T10" y="T11"/>
                        </a:cxn>
                        <a:cxn ang="T48">
                          <a:pos x="T12" y="T13"/>
                        </a:cxn>
                        <a:cxn ang="T49">
                          <a:pos x="T14" y="T15"/>
                        </a:cxn>
                        <a:cxn ang="T50">
                          <a:pos x="T16" y="T17"/>
                        </a:cxn>
                        <a:cxn ang="T51">
                          <a:pos x="T18" y="T19"/>
                        </a:cxn>
                        <a:cxn ang="T52">
                          <a:pos x="T20" y="T21"/>
                        </a:cxn>
                        <a:cxn ang="T53">
                          <a:pos x="T22" y="T23"/>
                        </a:cxn>
                        <a:cxn ang="T54">
                          <a:pos x="T24" y="T25"/>
                        </a:cxn>
                        <a:cxn ang="T55">
                          <a:pos x="T26" y="T27"/>
                        </a:cxn>
                        <a:cxn ang="T56">
                          <a:pos x="T28" y="T29"/>
                        </a:cxn>
                        <a:cxn ang="T57">
                          <a:pos x="T30" y="T31"/>
                        </a:cxn>
                        <a:cxn ang="T58">
                          <a:pos x="T32" y="T33"/>
                        </a:cxn>
                        <a:cxn ang="T59">
                          <a:pos x="T34" y="T35"/>
                        </a:cxn>
                        <a:cxn ang="T60">
                          <a:pos x="T36" y="T37"/>
                        </a:cxn>
                        <a:cxn ang="T61">
                          <a:pos x="T38" y="T39"/>
                        </a:cxn>
                        <a:cxn ang="T62">
                          <a:pos x="T40" y="T41"/>
                        </a:cxn>
                      </a:cxnLst>
                      <a:rect l="T63" t="T64" r="T65" b="T66"/>
                      <a:pathLst>
                        <a:path w="65" h="55">
                          <a:moveTo>
                            <a:pt x="0" y="40"/>
                          </a:moveTo>
                          <a:lnTo>
                            <a:pt x="15" y="54"/>
                          </a:lnTo>
                          <a:lnTo>
                            <a:pt x="24" y="45"/>
                          </a:lnTo>
                          <a:lnTo>
                            <a:pt x="29" y="45"/>
                          </a:lnTo>
                          <a:lnTo>
                            <a:pt x="43" y="27"/>
                          </a:lnTo>
                          <a:lnTo>
                            <a:pt x="50" y="28"/>
                          </a:lnTo>
                          <a:lnTo>
                            <a:pt x="59" y="16"/>
                          </a:lnTo>
                          <a:lnTo>
                            <a:pt x="59" y="12"/>
                          </a:lnTo>
                          <a:lnTo>
                            <a:pt x="64" y="9"/>
                          </a:lnTo>
                          <a:lnTo>
                            <a:pt x="60" y="5"/>
                          </a:lnTo>
                          <a:lnTo>
                            <a:pt x="50" y="5"/>
                          </a:lnTo>
                          <a:lnTo>
                            <a:pt x="43" y="5"/>
                          </a:lnTo>
                          <a:lnTo>
                            <a:pt x="38" y="0"/>
                          </a:lnTo>
                          <a:lnTo>
                            <a:pt x="29" y="1"/>
                          </a:lnTo>
                          <a:lnTo>
                            <a:pt x="26" y="5"/>
                          </a:lnTo>
                          <a:lnTo>
                            <a:pt x="26" y="10"/>
                          </a:lnTo>
                          <a:lnTo>
                            <a:pt x="26" y="21"/>
                          </a:lnTo>
                          <a:lnTo>
                            <a:pt x="22" y="22"/>
                          </a:lnTo>
                          <a:lnTo>
                            <a:pt x="19" y="27"/>
                          </a:lnTo>
                          <a:lnTo>
                            <a:pt x="8" y="38"/>
                          </a:lnTo>
                          <a:lnTo>
                            <a:pt x="0" y="40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179" name="Freeform 20">
                      <a:extLst>
                        <a:ext uri="{FF2B5EF4-FFF2-40B4-BE49-F238E27FC236}">
                          <a16:creationId xmlns:a16="http://schemas.microsoft.com/office/drawing/2014/main" id="{BEA81835-4FBE-BEC6-C221-4151A267C91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938" y="2156"/>
                      <a:ext cx="36" cy="30"/>
                    </a:xfrm>
                    <a:custGeom>
                      <a:avLst/>
                      <a:gdLst>
                        <a:gd name="T0" fmla="*/ 0 w 36"/>
                        <a:gd name="T1" fmla="*/ 16 h 30"/>
                        <a:gd name="T2" fmla="*/ 12 w 36"/>
                        <a:gd name="T3" fmla="*/ 7 h 30"/>
                        <a:gd name="T4" fmla="*/ 17 w 36"/>
                        <a:gd name="T5" fmla="*/ 7 h 30"/>
                        <a:gd name="T6" fmla="*/ 17 w 36"/>
                        <a:gd name="T7" fmla="*/ 3 h 30"/>
                        <a:gd name="T8" fmla="*/ 18 w 36"/>
                        <a:gd name="T9" fmla="*/ 0 h 30"/>
                        <a:gd name="T10" fmla="*/ 23 w 36"/>
                        <a:gd name="T11" fmla="*/ 2 h 30"/>
                        <a:gd name="T12" fmla="*/ 30 w 36"/>
                        <a:gd name="T13" fmla="*/ 7 h 30"/>
                        <a:gd name="T14" fmla="*/ 30 w 36"/>
                        <a:gd name="T15" fmla="*/ 11 h 30"/>
                        <a:gd name="T16" fmla="*/ 35 w 36"/>
                        <a:gd name="T17" fmla="*/ 13 h 30"/>
                        <a:gd name="T18" fmla="*/ 34 w 36"/>
                        <a:gd name="T19" fmla="*/ 19 h 30"/>
                        <a:gd name="T20" fmla="*/ 30 w 36"/>
                        <a:gd name="T21" fmla="*/ 20 h 30"/>
                        <a:gd name="T22" fmla="*/ 30 w 36"/>
                        <a:gd name="T23" fmla="*/ 23 h 30"/>
                        <a:gd name="T24" fmla="*/ 25 w 36"/>
                        <a:gd name="T25" fmla="*/ 29 h 30"/>
                        <a:gd name="T26" fmla="*/ 8 w 36"/>
                        <a:gd name="T27" fmla="*/ 29 h 30"/>
                        <a:gd name="T28" fmla="*/ 7 w 36"/>
                        <a:gd name="T29" fmla="*/ 24 h 30"/>
                        <a:gd name="T30" fmla="*/ 0 w 36"/>
                        <a:gd name="T31" fmla="*/ 16 h 30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w 36"/>
                        <a:gd name="T49" fmla="*/ 0 h 30"/>
                        <a:gd name="T50" fmla="*/ 36 w 36"/>
                        <a:gd name="T51" fmla="*/ 30 h 30"/>
                      </a:gdLst>
                      <a:ahLst/>
                      <a:cxnLst>
                        <a:cxn ang="T32">
                          <a:pos x="T0" y="T1"/>
                        </a:cxn>
                        <a:cxn ang="T33">
                          <a:pos x="T2" y="T3"/>
                        </a:cxn>
                        <a:cxn ang="T34">
                          <a:pos x="T4" y="T5"/>
                        </a:cxn>
                        <a:cxn ang="T35">
                          <a:pos x="T6" y="T7"/>
                        </a:cxn>
                        <a:cxn ang="T36">
                          <a:pos x="T8" y="T9"/>
                        </a:cxn>
                        <a:cxn ang="T37">
                          <a:pos x="T10" y="T11"/>
                        </a:cxn>
                        <a:cxn ang="T38">
                          <a:pos x="T12" y="T13"/>
                        </a:cxn>
                        <a:cxn ang="T39">
                          <a:pos x="T14" y="T15"/>
                        </a:cxn>
                        <a:cxn ang="T40">
                          <a:pos x="T16" y="T17"/>
                        </a:cxn>
                        <a:cxn ang="T41">
                          <a:pos x="T18" y="T19"/>
                        </a:cxn>
                        <a:cxn ang="T42">
                          <a:pos x="T20" y="T21"/>
                        </a:cxn>
                        <a:cxn ang="T43">
                          <a:pos x="T22" y="T23"/>
                        </a:cxn>
                        <a:cxn ang="T44">
                          <a:pos x="T24" y="T25"/>
                        </a:cxn>
                        <a:cxn ang="T45">
                          <a:pos x="T26" y="T27"/>
                        </a:cxn>
                        <a:cxn ang="T46">
                          <a:pos x="T28" y="T29"/>
                        </a:cxn>
                        <a:cxn ang="T47">
                          <a:pos x="T30" y="T31"/>
                        </a:cxn>
                      </a:cxnLst>
                      <a:rect l="T48" t="T49" r="T50" b="T51"/>
                      <a:pathLst>
                        <a:path w="36" h="30">
                          <a:moveTo>
                            <a:pt x="0" y="16"/>
                          </a:moveTo>
                          <a:lnTo>
                            <a:pt x="12" y="7"/>
                          </a:lnTo>
                          <a:lnTo>
                            <a:pt x="17" y="7"/>
                          </a:lnTo>
                          <a:lnTo>
                            <a:pt x="17" y="3"/>
                          </a:lnTo>
                          <a:lnTo>
                            <a:pt x="18" y="0"/>
                          </a:lnTo>
                          <a:lnTo>
                            <a:pt x="23" y="2"/>
                          </a:lnTo>
                          <a:lnTo>
                            <a:pt x="30" y="7"/>
                          </a:lnTo>
                          <a:lnTo>
                            <a:pt x="30" y="11"/>
                          </a:lnTo>
                          <a:lnTo>
                            <a:pt x="35" y="13"/>
                          </a:lnTo>
                          <a:lnTo>
                            <a:pt x="34" y="19"/>
                          </a:lnTo>
                          <a:lnTo>
                            <a:pt x="30" y="20"/>
                          </a:lnTo>
                          <a:lnTo>
                            <a:pt x="30" y="23"/>
                          </a:lnTo>
                          <a:lnTo>
                            <a:pt x="25" y="29"/>
                          </a:lnTo>
                          <a:lnTo>
                            <a:pt x="8" y="29"/>
                          </a:lnTo>
                          <a:lnTo>
                            <a:pt x="7" y="24"/>
                          </a:lnTo>
                          <a:lnTo>
                            <a:pt x="0" y="16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180" name="Freeform 21">
                      <a:extLst>
                        <a:ext uri="{FF2B5EF4-FFF2-40B4-BE49-F238E27FC236}">
                          <a16:creationId xmlns:a16="http://schemas.microsoft.com/office/drawing/2014/main" id="{9E6E9CA8-50BF-F692-8C89-8CF7D9BBCFF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01" y="2026"/>
                      <a:ext cx="121" cy="203"/>
                    </a:xfrm>
                    <a:custGeom>
                      <a:avLst/>
                      <a:gdLst>
                        <a:gd name="T0" fmla="*/ 0 w 121"/>
                        <a:gd name="T1" fmla="*/ 43 h 203"/>
                        <a:gd name="T2" fmla="*/ 5 w 121"/>
                        <a:gd name="T3" fmla="*/ 37 h 203"/>
                        <a:gd name="T4" fmla="*/ 25 w 121"/>
                        <a:gd name="T5" fmla="*/ 16 h 203"/>
                        <a:gd name="T6" fmla="*/ 36 w 121"/>
                        <a:gd name="T7" fmla="*/ 8 h 203"/>
                        <a:gd name="T8" fmla="*/ 42 w 121"/>
                        <a:gd name="T9" fmla="*/ 7 h 203"/>
                        <a:gd name="T10" fmla="*/ 53 w 121"/>
                        <a:gd name="T11" fmla="*/ 2 h 203"/>
                        <a:gd name="T12" fmla="*/ 73 w 121"/>
                        <a:gd name="T13" fmla="*/ 9 h 203"/>
                        <a:gd name="T14" fmla="*/ 77 w 121"/>
                        <a:gd name="T15" fmla="*/ 16 h 203"/>
                        <a:gd name="T16" fmla="*/ 88 w 121"/>
                        <a:gd name="T17" fmla="*/ 16 h 203"/>
                        <a:gd name="T18" fmla="*/ 97 w 121"/>
                        <a:gd name="T19" fmla="*/ 48 h 203"/>
                        <a:gd name="T20" fmla="*/ 108 w 121"/>
                        <a:gd name="T21" fmla="*/ 71 h 203"/>
                        <a:gd name="T22" fmla="*/ 114 w 121"/>
                        <a:gd name="T23" fmla="*/ 94 h 203"/>
                        <a:gd name="T24" fmla="*/ 115 w 121"/>
                        <a:gd name="T25" fmla="*/ 120 h 203"/>
                        <a:gd name="T26" fmla="*/ 107 w 121"/>
                        <a:gd name="T27" fmla="*/ 127 h 203"/>
                        <a:gd name="T28" fmla="*/ 94 w 121"/>
                        <a:gd name="T29" fmla="*/ 136 h 203"/>
                        <a:gd name="T30" fmla="*/ 88 w 121"/>
                        <a:gd name="T31" fmla="*/ 149 h 203"/>
                        <a:gd name="T32" fmla="*/ 80 w 121"/>
                        <a:gd name="T33" fmla="*/ 152 h 203"/>
                        <a:gd name="T34" fmla="*/ 74 w 121"/>
                        <a:gd name="T35" fmla="*/ 162 h 203"/>
                        <a:gd name="T36" fmla="*/ 65 w 121"/>
                        <a:gd name="T37" fmla="*/ 176 h 203"/>
                        <a:gd name="T38" fmla="*/ 62 w 121"/>
                        <a:gd name="T39" fmla="*/ 193 h 203"/>
                        <a:gd name="T40" fmla="*/ 58 w 121"/>
                        <a:gd name="T41" fmla="*/ 202 h 203"/>
                        <a:gd name="T42" fmla="*/ 42 w 121"/>
                        <a:gd name="T43" fmla="*/ 201 h 203"/>
                        <a:gd name="T44" fmla="*/ 27 w 121"/>
                        <a:gd name="T45" fmla="*/ 189 h 203"/>
                        <a:gd name="T46" fmla="*/ 26 w 121"/>
                        <a:gd name="T47" fmla="*/ 178 h 203"/>
                        <a:gd name="T48" fmla="*/ 20 w 121"/>
                        <a:gd name="T49" fmla="*/ 163 h 203"/>
                        <a:gd name="T50" fmla="*/ 20 w 121"/>
                        <a:gd name="T51" fmla="*/ 149 h 203"/>
                        <a:gd name="T52" fmla="*/ 22 w 121"/>
                        <a:gd name="T53" fmla="*/ 140 h 203"/>
                        <a:gd name="T54" fmla="*/ 25 w 121"/>
                        <a:gd name="T55" fmla="*/ 129 h 203"/>
                        <a:gd name="T56" fmla="*/ 18 w 121"/>
                        <a:gd name="T57" fmla="*/ 115 h 203"/>
                        <a:gd name="T58" fmla="*/ 19 w 121"/>
                        <a:gd name="T59" fmla="*/ 93 h 203"/>
                        <a:gd name="T60" fmla="*/ 14 w 121"/>
                        <a:gd name="T61" fmla="*/ 71 h 203"/>
                        <a:gd name="T62" fmla="*/ 0 w 121"/>
                        <a:gd name="T63" fmla="*/ 61 h 203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w 121"/>
                        <a:gd name="T97" fmla="*/ 0 h 203"/>
                        <a:gd name="T98" fmla="*/ 121 w 121"/>
                        <a:gd name="T99" fmla="*/ 203 h 203"/>
                      </a:gdLst>
                      <a:ahLst/>
                      <a:cxnLst>
                        <a:cxn ang="T64">
                          <a:pos x="T0" y="T1"/>
                        </a:cxn>
                        <a:cxn ang="T65">
                          <a:pos x="T2" y="T3"/>
                        </a:cxn>
                        <a:cxn ang="T66">
                          <a:pos x="T4" y="T5"/>
                        </a:cxn>
                        <a:cxn ang="T67">
                          <a:pos x="T6" y="T7"/>
                        </a:cxn>
                        <a:cxn ang="T68">
                          <a:pos x="T8" y="T9"/>
                        </a:cxn>
                        <a:cxn ang="T69">
                          <a:pos x="T10" y="T11"/>
                        </a:cxn>
                        <a:cxn ang="T70">
                          <a:pos x="T12" y="T13"/>
                        </a:cxn>
                        <a:cxn ang="T71">
                          <a:pos x="T14" y="T15"/>
                        </a:cxn>
                        <a:cxn ang="T72">
                          <a:pos x="T16" y="T17"/>
                        </a:cxn>
                        <a:cxn ang="T73">
                          <a:pos x="T18" y="T19"/>
                        </a:cxn>
                        <a:cxn ang="T74">
                          <a:pos x="T20" y="T21"/>
                        </a:cxn>
                        <a:cxn ang="T75">
                          <a:pos x="T22" y="T23"/>
                        </a:cxn>
                        <a:cxn ang="T76">
                          <a:pos x="T24" y="T25"/>
                        </a:cxn>
                        <a:cxn ang="T77">
                          <a:pos x="T26" y="T27"/>
                        </a:cxn>
                        <a:cxn ang="T78">
                          <a:pos x="T28" y="T29"/>
                        </a:cxn>
                        <a:cxn ang="T79">
                          <a:pos x="T30" y="T31"/>
                        </a:cxn>
                        <a:cxn ang="T80">
                          <a:pos x="T32" y="T33"/>
                        </a:cxn>
                        <a:cxn ang="T81">
                          <a:pos x="T34" y="T35"/>
                        </a:cxn>
                        <a:cxn ang="T82">
                          <a:pos x="T36" y="T37"/>
                        </a:cxn>
                        <a:cxn ang="T83">
                          <a:pos x="T38" y="T39"/>
                        </a:cxn>
                        <a:cxn ang="T84">
                          <a:pos x="T40" y="T41"/>
                        </a:cxn>
                        <a:cxn ang="T85">
                          <a:pos x="T42" y="T43"/>
                        </a:cxn>
                        <a:cxn ang="T86">
                          <a:pos x="T44" y="T45"/>
                        </a:cxn>
                        <a:cxn ang="T87">
                          <a:pos x="T46" y="T47"/>
                        </a:cxn>
                        <a:cxn ang="T88">
                          <a:pos x="T48" y="T49"/>
                        </a:cxn>
                        <a:cxn ang="T89">
                          <a:pos x="T50" y="T51"/>
                        </a:cxn>
                        <a:cxn ang="T90">
                          <a:pos x="T52" y="T53"/>
                        </a:cxn>
                        <a:cxn ang="T91">
                          <a:pos x="T54" y="T55"/>
                        </a:cxn>
                        <a:cxn ang="T92">
                          <a:pos x="T56" y="T57"/>
                        </a:cxn>
                        <a:cxn ang="T93">
                          <a:pos x="T58" y="T59"/>
                        </a:cxn>
                        <a:cxn ang="T94">
                          <a:pos x="T60" y="T61"/>
                        </a:cxn>
                        <a:cxn ang="T95">
                          <a:pos x="T62" y="T63"/>
                        </a:cxn>
                      </a:cxnLst>
                      <a:rect l="T96" t="T97" r="T98" b="T99"/>
                      <a:pathLst>
                        <a:path w="121" h="203">
                          <a:moveTo>
                            <a:pt x="0" y="61"/>
                          </a:moveTo>
                          <a:lnTo>
                            <a:pt x="0" y="43"/>
                          </a:lnTo>
                          <a:lnTo>
                            <a:pt x="5" y="40"/>
                          </a:lnTo>
                          <a:lnTo>
                            <a:pt x="5" y="37"/>
                          </a:lnTo>
                          <a:lnTo>
                            <a:pt x="17" y="21"/>
                          </a:lnTo>
                          <a:lnTo>
                            <a:pt x="25" y="16"/>
                          </a:lnTo>
                          <a:lnTo>
                            <a:pt x="29" y="13"/>
                          </a:lnTo>
                          <a:lnTo>
                            <a:pt x="36" y="8"/>
                          </a:lnTo>
                          <a:lnTo>
                            <a:pt x="38" y="8"/>
                          </a:lnTo>
                          <a:lnTo>
                            <a:pt x="42" y="7"/>
                          </a:lnTo>
                          <a:lnTo>
                            <a:pt x="46" y="2"/>
                          </a:lnTo>
                          <a:lnTo>
                            <a:pt x="53" y="2"/>
                          </a:lnTo>
                          <a:lnTo>
                            <a:pt x="65" y="0"/>
                          </a:lnTo>
                          <a:lnTo>
                            <a:pt x="73" y="9"/>
                          </a:lnTo>
                          <a:lnTo>
                            <a:pt x="72" y="13"/>
                          </a:lnTo>
                          <a:lnTo>
                            <a:pt x="77" y="16"/>
                          </a:lnTo>
                          <a:lnTo>
                            <a:pt x="87" y="4"/>
                          </a:lnTo>
                          <a:lnTo>
                            <a:pt x="88" y="16"/>
                          </a:lnTo>
                          <a:lnTo>
                            <a:pt x="93" y="33"/>
                          </a:lnTo>
                          <a:lnTo>
                            <a:pt x="97" y="48"/>
                          </a:lnTo>
                          <a:lnTo>
                            <a:pt x="108" y="64"/>
                          </a:lnTo>
                          <a:lnTo>
                            <a:pt x="108" y="71"/>
                          </a:lnTo>
                          <a:lnTo>
                            <a:pt x="110" y="87"/>
                          </a:lnTo>
                          <a:lnTo>
                            <a:pt x="114" y="94"/>
                          </a:lnTo>
                          <a:lnTo>
                            <a:pt x="120" y="109"/>
                          </a:lnTo>
                          <a:lnTo>
                            <a:pt x="115" y="120"/>
                          </a:lnTo>
                          <a:lnTo>
                            <a:pt x="114" y="125"/>
                          </a:lnTo>
                          <a:lnTo>
                            <a:pt x="107" y="127"/>
                          </a:lnTo>
                          <a:lnTo>
                            <a:pt x="99" y="132"/>
                          </a:lnTo>
                          <a:lnTo>
                            <a:pt x="94" y="136"/>
                          </a:lnTo>
                          <a:lnTo>
                            <a:pt x="96" y="141"/>
                          </a:lnTo>
                          <a:lnTo>
                            <a:pt x="88" y="149"/>
                          </a:lnTo>
                          <a:lnTo>
                            <a:pt x="83" y="152"/>
                          </a:lnTo>
                          <a:lnTo>
                            <a:pt x="80" y="152"/>
                          </a:lnTo>
                          <a:lnTo>
                            <a:pt x="73" y="157"/>
                          </a:lnTo>
                          <a:lnTo>
                            <a:pt x="74" y="162"/>
                          </a:lnTo>
                          <a:lnTo>
                            <a:pt x="65" y="169"/>
                          </a:lnTo>
                          <a:lnTo>
                            <a:pt x="65" y="176"/>
                          </a:lnTo>
                          <a:lnTo>
                            <a:pt x="62" y="184"/>
                          </a:lnTo>
                          <a:lnTo>
                            <a:pt x="62" y="193"/>
                          </a:lnTo>
                          <a:lnTo>
                            <a:pt x="61" y="198"/>
                          </a:lnTo>
                          <a:lnTo>
                            <a:pt x="58" y="202"/>
                          </a:lnTo>
                          <a:lnTo>
                            <a:pt x="49" y="202"/>
                          </a:lnTo>
                          <a:lnTo>
                            <a:pt x="42" y="201"/>
                          </a:lnTo>
                          <a:lnTo>
                            <a:pt x="32" y="195"/>
                          </a:lnTo>
                          <a:lnTo>
                            <a:pt x="27" y="189"/>
                          </a:lnTo>
                          <a:lnTo>
                            <a:pt x="26" y="184"/>
                          </a:lnTo>
                          <a:lnTo>
                            <a:pt x="26" y="178"/>
                          </a:lnTo>
                          <a:lnTo>
                            <a:pt x="22" y="169"/>
                          </a:lnTo>
                          <a:lnTo>
                            <a:pt x="20" y="163"/>
                          </a:lnTo>
                          <a:lnTo>
                            <a:pt x="21" y="157"/>
                          </a:lnTo>
                          <a:lnTo>
                            <a:pt x="20" y="149"/>
                          </a:lnTo>
                          <a:lnTo>
                            <a:pt x="16" y="146"/>
                          </a:lnTo>
                          <a:lnTo>
                            <a:pt x="22" y="140"/>
                          </a:lnTo>
                          <a:lnTo>
                            <a:pt x="26" y="132"/>
                          </a:lnTo>
                          <a:lnTo>
                            <a:pt x="25" y="129"/>
                          </a:lnTo>
                          <a:lnTo>
                            <a:pt x="23" y="122"/>
                          </a:lnTo>
                          <a:lnTo>
                            <a:pt x="18" y="115"/>
                          </a:lnTo>
                          <a:lnTo>
                            <a:pt x="21" y="104"/>
                          </a:lnTo>
                          <a:lnTo>
                            <a:pt x="19" y="93"/>
                          </a:lnTo>
                          <a:lnTo>
                            <a:pt x="17" y="82"/>
                          </a:lnTo>
                          <a:lnTo>
                            <a:pt x="14" y="71"/>
                          </a:lnTo>
                          <a:lnTo>
                            <a:pt x="8" y="66"/>
                          </a:lnTo>
                          <a:lnTo>
                            <a:pt x="0" y="61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181" name="Freeform 22">
                      <a:extLst>
                        <a:ext uri="{FF2B5EF4-FFF2-40B4-BE49-F238E27FC236}">
                          <a16:creationId xmlns:a16="http://schemas.microsoft.com/office/drawing/2014/main" id="{D5F16336-4AEA-0797-7AED-37E62907402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71" y="2314"/>
                      <a:ext cx="40" cy="42"/>
                    </a:xfrm>
                    <a:custGeom>
                      <a:avLst/>
                      <a:gdLst>
                        <a:gd name="T0" fmla="*/ 0 w 40"/>
                        <a:gd name="T1" fmla="*/ 29 h 42"/>
                        <a:gd name="T2" fmla="*/ 15 w 40"/>
                        <a:gd name="T3" fmla="*/ 35 h 42"/>
                        <a:gd name="T4" fmla="*/ 24 w 40"/>
                        <a:gd name="T5" fmla="*/ 35 h 42"/>
                        <a:gd name="T6" fmla="*/ 31 w 40"/>
                        <a:gd name="T7" fmla="*/ 38 h 42"/>
                        <a:gd name="T8" fmla="*/ 35 w 40"/>
                        <a:gd name="T9" fmla="*/ 41 h 42"/>
                        <a:gd name="T10" fmla="*/ 39 w 40"/>
                        <a:gd name="T11" fmla="*/ 33 h 42"/>
                        <a:gd name="T12" fmla="*/ 38 w 40"/>
                        <a:gd name="T13" fmla="*/ 28 h 42"/>
                        <a:gd name="T14" fmla="*/ 39 w 40"/>
                        <a:gd name="T15" fmla="*/ 24 h 42"/>
                        <a:gd name="T16" fmla="*/ 37 w 40"/>
                        <a:gd name="T17" fmla="*/ 20 h 42"/>
                        <a:gd name="T18" fmla="*/ 34 w 40"/>
                        <a:gd name="T19" fmla="*/ 22 h 42"/>
                        <a:gd name="T20" fmla="*/ 24 w 40"/>
                        <a:gd name="T21" fmla="*/ 12 h 42"/>
                        <a:gd name="T22" fmla="*/ 24 w 40"/>
                        <a:gd name="T23" fmla="*/ 4 h 42"/>
                        <a:gd name="T24" fmla="*/ 29 w 40"/>
                        <a:gd name="T25" fmla="*/ 1 h 42"/>
                        <a:gd name="T26" fmla="*/ 25 w 40"/>
                        <a:gd name="T27" fmla="*/ 0 h 42"/>
                        <a:gd name="T28" fmla="*/ 15 w 40"/>
                        <a:gd name="T29" fmla="*/ 5 h 42"/>
                        <a:gd name="T30" fmla="*/ 15 w 40"/>
                        <a:gd name="T31" fmla="*/ 11 h 42"/>
                        <a:gd name="T32" fmla="*/ 13 w 40"/>
                        <a:gd name="T33" fmla="*/ 18 h 42"/>
                        <a:gd name="T34" fmla="*/ 8 w 40"/>
                        <a:gd name="T35" fmla="*/ 26 h 42"/>
                        <a:gd name="T36" fmla="*/ 0 w 40"/>
                        <a:gd name="T37" fmla="*/ 29 h 42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w 40"/>
                        <a:gd name="T58" fmla="*/ 0 h 42"/>
                        <a:gd name="T59" fmla="*/ 40 w 40"/>
                        <a:gd name="T60" fmla="*/ 42 h 42"/>
                      </a:gdLst>
                      <a:ahLst/>
                      <a:cxnLst>
                        <a:cxn ang="T38">
                          <a:pos x="T0" y="T1"/>
                        </a:cxn>
                        <a:cxn ang="T39">
                          <a:pos x="T2" y="T3"/>
                        </a:cxn>
                        <a:cxn ang="T40">
                          <a:pos x="T4" y="T5"/>
                        </a:cxn>
                        <a:cxn ang="T41">
                          <a:pos x="T6" y="T7"/>
                        </a:cxn>
                        <a:cxn ang="T42">
                          <a:pos x="T8" y="T9"/>
                        </a:cxn>
                        <a:cxn ang="T43">
                          <a:pos x="T10" y="T11"/>
                        </a:cxn>
                        <a:cxn ang="T44">
                          <a:pos x="T12" y="T13"/>
                        </a:cxn>
                        <a:cxn ang="T45">
                          <a:pos x="T14" y="T15"/>
                        </a:cxn>
                        <a:cxn ang="T46">
                          <a:pos x="T16" y="T17"/>
                        </a:cxn>
                        <a:cxn ang="T47">
                          <a:pos x="T18" y="T19"/>
                        </a:cxn>
                        <a:cxn ang="T48">
                          <a:pos x="T20" y="T21"/>
                        </a:cxn>
                        <a:cxn ang="T49">
                          <a:pos x="T22" y="T23"/>
                        </a:cxn>
                        <a:cxn ang="T50">
                          <a:pos x="T24" y="T25"/>
                        </a:cxn>
                        <a:cxn ang="T51">
                          <a:pos x="T26" y="T27"/>
                        </a:cxn>
                        <a:cxn ang="T52">
                          <a:pos x="T28" y="T29"/>
                        </a:cxn>
                        <a:cxn ang="T53">
                          <a:pos x="T30" y="T31"/>
                        </a:cxn>
                        <a:cxn ang="T54">
                          <a:pos x="T32" y="T33"/>
                        </a:cxn>
                        <a:cxn ang="T55">
                          <a:pos x="T34" y="T35"/>
                        </a:cxn>
                        <a:cxn ang="T56">
                          <a:pos x="T36" y="T37"/>
                        </a:cxn>
                      </a:cxnLst>
                      <a:rect l="T57" t="T58" r="T59" b="T60"/>
                      <a:pathLst>
                        <a:path w="40" h="42">
                          <a:moveTo>
                            <a:pt x="0" y="29"/>
                          </a:moveTo>
                          <a:lnTo>
                            <a:pt x="15" y="35"/>
                          </a:lnTo>
                          <a:lnTo>
                            <a:pt x="24" y="35"/>
                          </a:lnTo>
                          <a:lnTo>
                            <a:pt x="31" y="38"/>
                          </a:lnTo>
                          <a:lnTo>
                            <a:pt x="35" y="41"/>
                          </a:lnTo>
                          <a:lnTo>
                            <a:pt x="39" y="33"/>
                          </a:lnTo>
                          <a:lnTo>
                            <a:pt x="38" y="28"/>
                          </a:lnTo>
                          <a:lnTo>
                            <a:pt x="39" y="24"/>
                          </a:lnTo>
                          <a:lnTo>
                            <a:pt x="37" y="20"/>
                          </a:lnTo>
                          <a:lnTo>
                            <a:pt x="34" y="22"/>
                          </a:lnTo>
                          <a:lnTo>
                            <a:pt x="24" y="12"/>
                          </a:lnTo>
                          <a:lnTo>
                            <a:pt x="24" y="4"/>
                          </a:lnTo>
                          <a:lnTo>
                            <a:pt x="29" y="1"/>
                          </a:lnTo>
                          <a:lnTo>
                            <a:pt x="25" y="0"/>
                          </a:lnTo>
                          <a:lnTo>
                            <a:pt x="15" y="5"/>
                          </a:lnTo>
                          <a:lnTo>
                            <a:pt x="15" y="11"/>
                          </a:lnTo>
                          <a:lnTo>
                            <a:pt x="13" y="18"/>
                          </a:lnTo>
                          <a:lnTo>
                            <a:pt x="8" y="26"/>
                          </a:lnTo>
                          <a:lnTo>
                            <a:pt x="0" y="29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</p:grpSp>
            </p:grpSp>
            <p:grpSp>
              <p:nvGrpSpPr>
                <p:cNvPr id="162" name="Group 23">
                  <a:extLst>
                    <a:ext uri="{FF2B5EF4-FFF2-40B4-BE49-F238E27FC236}">
                      <a16:creationId xmlns:a16="http://schemas.microsoft.com/office/drawing/2014/main" id="{E7C09F83-CF4D-DB6B-3B14-AAB37DD60BC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579" y="2288"/>
                  <a:ext cx="83" cy="86"/>
                  <a:chOff x="1579" y="2288"/>
                  <a:chExt cx="83" cy="86"/>
                </a:xfrm>
              </p:grpSpPr>
              <p:sp>
                <p:nvSpPr>
                  <p:cNvPr id="166" name="Freeform 24">
                    <a:extLst>
                      <a:ext uri="{FF2B5EF4-FFF2-40B4-BE49-F238E27FC236}">
                        <a16:creationId xmlns:a16="http://schemas.microsoft.com/office/drawing/2014/main" id="{C412E4F2-0876-45C8-0D1F-4AE39BF9586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579" y="2288"/>
                    <a:ext cx="56" cy="62"/>
                  </a:xfrm>
                  <a:custGeom>
                    <a:avLst/>
                    <a:gdLst>
                      <a:gd name="T0" fmla="*/ 0 w 56"/>
                      <a:gd name="T1" fmla="*/ 6 h 62"/>
                      <a:gd name="T2" fmla="*/ 8 w 56"/>
                      <a:gd name="T3" fmla="*/ 2 h 62"/>
                      <a:gd name="T4" fmla="*/ 10 w 56"/>
                      <a:gd name="T5" fmla="*/ 4 h 62"/>
                      <a:gd name="T6" fmla="*/ 16 w 56"/>
                      <a:gd name="T7" fmla="*/ 2 h 62"/>
                      <a:gd name="T8" fmla="*/ 24 w 56"/>
                      <a:gd name="T9" fmla="*/ 0 h 62"/>
                      <a:gd name="T10" fmla="*/ 29 w 56"/>
                      <a:gd name="T11" fmla="*/ 4 h 62"/>
                      <a:gd name="T12" fmla="*/ 33 w 56"/>
                      <a:gd name="T13" fmla="*/ 4 h 62"/>
                      <a:gd name="T14" fmla="*/ 36 w 56"/>
                      <a:gd name="T15" fmla="*/ 10 h 62"/>
                      <a:gd name="T16" fmla="*/ 40 w 56"/>
                      <a:gd name="T17" fmla="*/ 12 h 62"/>
                      <a:gd name="T18" fmla="*/ 39 w 56"/>
                      <a:gd name="T19" fmla="*/ 17 h 62"/>
                      <a:gd name="T20" fmla="*/ 40 w 56"/>
                      <a:gd name="T21" fmla="*/ 24 h 62"/>
                      <a:gd name="T22" fmla="*/ 41 w 56"/>
                      <a:gd name="T23" fmla="*/ 28 h 62"/>
                      <a:gd name="T24" fmla="*/ 48 w 56"/>
                      <a:gd name="T25" fmla="*/ 37 h 62"/>
                      <a:gd name="T26" fmla="*/ 51 w 56"/>
                      <a:gd name="T27" fmla="*/ 39 h 62"/>
                      <a:gd name="T28" fmla="*/ 54 w 56"/>
                      <a:gd name="T29" fmla="*/ 40 h 62"/>
                      <a:gd name="T30" fmla="*/ 55 w 56"/>
                      <a:gd name="T31" fmla="*/ 45 h 62"/>
                      <a:gd name="T32" fmla="*/ 49 w 56"/>
                      <a:gd name="T33" fmla="*/ 51 h 62"/>
                      <a:gd name="T34" fmla="*/ 41 w 56"/>
                      <a:gd name="T35" fmla="*/ 61 h 62"/>
                      <a:gd name="T36" fmla="*/ 39 w 56"/>
                      <a:gd name="T37" fmla="*/ 61 h 62"/>
                      <a:gd name="T38" fmla="*/ 37 w 56"/>
                      <a:gd name="T39" fmla="*/ 54 h 62"/>
                      <a:gd name="T40" fmla="*/ 38 w 56"/>
                      <a:gd name="T41" fmla="*/ 46 h 62"/>
                      <a:gd name="T42" fmla="*/ 40 w 56"/>
                      <a:gd name="T43" fmla="*/ 43 h 62"/>
                      <a:gd name="T44" fmla="*/ 39 w 56"/>
                      <a:gd name="T45" fmla="*/ 38 h 62"/>
                      <a:gd name="T46" fmla="*/ 26 w 56"/>
                      <a:gd name="T47" fmla="*/ 40 h 62"/>
                      <a:gd name="T48" fmla="*/ 16 w 56"/>
                      <a:gd name="T49" fmla="*/ 49 h 62"/>
                      <a:gd name="T50" fmla="*/ 16 w 56"/>
                      <a:gd name="T51" fmla="*/ 52 h 62"/>
                      <a:gd name="T52" fmla="*/ 13 w 56"/>
                      <a:gd name="T53" fmla="*/ 58 h 62"/>
                      <a:gd name="T54" fmla="*/ 7 w 56"/>
                      <a:gd name="T55" fmla="*/ 59 h 62"/>
                      <a:gd name="T56" fmla="*/ 4 w 56"/>
                      <a:gd name="T57" fmla="*/ 56 h 62"/>
                      <a:gd name="T58" fmla="*/ 7 w 56"/>
                      <a:gd name="T59" fmla="*/ 51 h 62"/>
                      <a:gd name="T60" fmla="*/ 8 w 56"/>
                      <a:gd name="T61" fmla="*/ 46 h 62"/>
                      <a:gd name="T62" fmla="*/ 9 w 56"/>
                      <a:gd name="T63" fmla="*/ 45 h 62"/>
                      <a:gd name="T64" fmla="*/ 9 w 56"/>
                      <a:gd name="T65" fmla="*/ 41 h 62"/>
                      <a:gd name="T66" fmla="*/ 15 w 56"/>
                      <a:gd name="T67" fmla="*/ 32 h 62"/>
                      <a:gd name="T68" fmla="*/ 19 w 56"/>
                      <a:gd name="T69" fmla="*/ 32 h 62"/>
                      <a:gd name="T70" fmla="*/ 24 w 56"/>
                      <a:gd name="T71" fmla="*/ 33 h 62"/>
                      <a:gd name="T72" fmla="*/ 28 w 56"/>
                      <a:gd name="T73" fmla="*/ 30 h 62"/>
                      <a:gd name="T74" fmla="*/ 31 w 56"/>
                      <a:gd name="T75" fmla="*/ 29 h 62"/>
                      <a:gd name="T76" fmla="*/ 32 w 56"/>
                      <a:gd name="T77" fmla="*/ 26 h 62"/>
                      <a:gd name="T78" fmla="*/ 21 w 56"/>
                      <a:gd name="T79" fmla="*/ 24 h 62"/>
                      <a:gd name="T80" fmla="*/ 22 w 56"/>
                      <a:gd name="T81" fmla="*/ 14 h 62"/>
                      <a:gd name="T82" fmla="*/ 18 w 56"/>
                      <a:gd name="T83" fmla="*/ 14 h 62"/>
                      <a:gd name="T84" fmla="*/ 10 w 56"/>
                      <a:gd name="T85" fmla="*/ 14 h 62"/>
                      <a:gd name="T86" fmla="*/ 0 w 56"/>
                      <a:gd name="T87" fmla="*/ 6 h 62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56"/>
                      <a:gd name="T133" fmla="*/ 0 h 62"/>
                      <a:gd name="T134" fmla="*/ 56 w 56"/>
                      <a:gd name="T135" fmla="*/ 62 h 62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56" h="62">
                        <a:moveTo>
                          <a:pt x="0" y="6"/>
                        </a:moveTo>
                        <a:lnTo>
                          <a:pt x="8" y="2"/>
                        </a:lnTo>
                        <a:lnTo>
                          <a:pt x="10" y="4"/>
                        </a:lnTo>
                        <a:lnTo>
                          <a:pt x="16" y="2"/>
                        </a:lnTo>
                        <a:lnTo>
                          <a:pt x="24" y="0"/>
                        </a:lnTo>
                        <a:lnTo>
                          <a:pt x="29" y="4"/>
                        </a:lnTo>
                        <a:lnTo>
                          <a:pt x="33" y="4"/>
                        </a:lnTo>
                        <a:lnTo>
                          <a:pt x="36" y="10"/>
                        </a:lnTo>
                        <a:lnTo>
                          <a:pt x="40" y="12"/>
                        </a:lnTo>
                        <a:lnTo>
                          <a:pt x="39" y="17"/>
                        </a:lnTo>
                        <a:lnTo>
                          <a:pt x="40" y="24"/>
                        </a:lnTo>
                        <a:lnTo>
                          <a:pt x="41" y="28"/>
                        </a:lnTo>
                        <a:lnTo>
                          <a:pt x="48" y="37"/>
                        </a:lnTo>
                        <a:lnTo>
                          <a:pt x="51" y="39"/>
                        </a:lnTo>
                        <a:lnTo>
                          <a:pt x="54" y="40"/>
                        </a:lnTo>
                        <a:lnTo>
                          <a:pt x="55" y="45"/>
                        </a:lnTo>
                        <a:lnTo>
                          <a:pt x="49" y="51"/>
                        </a:lnTo>
                        <a:lnTo>
                          <a:pt x="41" y="61"/>
                        </a:lnTo>
                        <a:lnTo>
                          <a:pt x="39" y="61"/>
                        </a:lnTo>
                        <a:lnTo>
                          <a:pt x="37" y="54"/>
                        </a:lnTo>
                        <a:lnTo>
                          <a:pt x="38" y="46"/>
                        </a:lnTo>
                        <a:lnTo>
                          <a:pt x="40" y="43"/>
                        </a:lnTo>
                        <a:lnTo>
                          <a:pt x="39" y="38"/>
                        </a:lnTo>
                        <a:lnTo>
                          <a:pt x="26" y="40"/>
                        </a:lnTo>
                        <a:lnTo>
                          <a:pt x="16" y="49"/>
                        </a:lnTo>
                        <a:lnTo>
                          <a:pt x="16" y="52"/>
                        </a:lnTo>
                        <a:lnTo>
                          <a:pt x="13" y="58"/>
                        </a:lnTo>
                        <a:lnTo>
                          <a:pt x="7" y="59"/>
                        </a:lnTo>
                        <a:lnTo>
                          <a:pt x="4" y="56"/>
                        </a:lnTo>
                        <a:lnTo>
                          <a:pt x="7" y="51"/>
                        </a:lnTo>
                        <a:lnTo>
                          <a:pt x="8" y="46"/>
                        </a:lnTo>
                        <a:lnTo>
                          <a:pt x="9" y="45"/>
                        </a:lnTo>
                        <a:lnTo>
                          <a:pt x="9" y="41"/>
                        </a:lnTo>
                        <a:lnTo>
                          <a:pt x="15" y="32"/>
                        </a:lnTo>
                        <a:lnTo>
                          <a:pt x="19" y="32"/>
                        </a:lnTo>
                        <a:lnTo>
                          <a:pt x="24" y="33"/>
                        </a:lnTo>
                        <a:lnTo>
                          <a:pt x="28" y="30"/>
                        </a:lnTo>
                        <a:lnTo>
                          <a:pt x="31" y="29"/>
                        </a:lnTo>
                        <a:lnTo>
                          <a:pt x="32" y="26"/>
                        </a:lnTo>
                        <a:lnTo>
                          <a:pt x="21" y="24"/>
                        </a:lnTo>
                        <a:lnTo>
                          <a:pt x="22" y="14"/>
                        </a:lnTo>
                        <a:lnTo>
                          <a:pt x="18" y="14"/>
                        </a:lnTo>
                        <a:lnTo>
                          <a:pt x="10" y="14"/>
                        </a:lnTo>
                        <a:lnTo>
                          <a:pt x="0" y="6"/>
                        </a:lnTo>
                      </a:path>
                    </a:pathLst>
                  </a:custGeom>
                  <a:solidFill>
                    <a:schemeClr val="bg1"/>
                  </a:solidFill>
                  <a:ln w="12700" cap="rnd" cmpd="sng">
                    <a:solidFill>
                      <a:srgbClr val="0066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67" name="Freeform 25">
                    <a:extLst>
                      <a:ext uri="{FF2B5EF4-FFF2-40B4-BE49-F238E27FC236}">
                        <a16:creationId xmlns:a16="http://schemas.microsoft.com/office/drawing/2014/main" id="{899F6165-A47A-9641-2CC7-BD2B0898D3A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610" y="2358"/>
                    <a:ext cx="23" cy="16"/>
                  </a:xfrm>
                  <a:custGeom>
                    <a:avLst/>
                    <a:gdLst>
                      <a:gd name="T0" fmla="*/ 0 w 23"/>
                      <a:gd name="T1" fmla="*/ 9 h 16"/>
                      <a:gd name="T2" fmla="*/ 12 w 23"/>
                      <a:gd name="T3" fmla="*/ 15 h 16"/>
                      <a:gd name="T4" fmla="*/ 22 w 23"/>
                      <a:gd name="T5" fmla="*/ 1 h 16"/>
                      <a:gd name="T6" fmla="*/ 12 w 23"/>
                      <a:gd name="T7" fmla="*/ 0 h 16"/>
                      <a:gd name="T8" fmla="*/ 8 w 23"/>
                      <a:gd name="T9" fmla="*/ 3 h 16"/>
                      <a:gd name="T10" fmla="*/ 0 w 23"/>
                      <a:gd name="T11" fmla="*/ 9 h 16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3"/>
                      <a:gd name="T19" fmla="*/ 0 h 16"/>
                      <a:gd name="T20" fmla="*/ 23 w 23"/>
                      <a:gd name="T21" fmla="*/ 16 h 1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3" h="16">
                        <a:moveTo>
                          <a:pt x="0" y="9"/>
                        </a:moveTo>
                        <a:lnTo>
                          <a:pt x="12" y="15"/>
                        </a:lnTo>
                        <a:lnTo>
                          <a:pt x="22" y="1"/>
                        </a:lnTo>
                        <a:lnTo>
                          <a:pt x="12" y="0"/>
                        </a:lnTo>
                        <a:lnTo>
                          <a:pt x="8" y="3"/>
                        </a:lnTo>
                        <a:lnTo>
                          <a:pt x="0" y="9"/>
                        </a:lnTo>
                      </a:path>
                    </a:pathLst>
                  </a:custGeom>
                  <a:solidFill>
                    <a:schemeClr val="accent1"/>
                  </a:solidFill>
                  <a:ln w="12700" cap="rnd" cmpd="sng">
                    <a:solidFill>
                      <a:srgbClr val="0066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68" name="Freeform 26">
                    <a:extLst>
                      <a:ext uri="{FF2B5EF4-FFF2-40B4-BE49-F238E27FC236}">
                        <a16:creationId xmlns:a16="http://schemas.microsoft.com/office/drawing/2014/main" id="{3A713CAC-F0ED-482F-9608-C5BDB2C9C2D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642" y="2353"/>
                    <a:ext cx="20" cy="16"/>
                  </a:xfrm>
                  <a:custGeom>
                    <a:avLst/>
                    <a:gdLst>
                      <a:gd name="T0" fmla="*/ 0 w 20"/>
                      <a:gd name="T1" fmla="*/ 11 h 16"/>
                      <a:gd name="T2" fmla="*/ 11 w 20"/>
                      <a:gd name="T3" fmla="*/ 15 h 16"/>
                      <a:gd name="T4" fmla="*/ 19 w 20"/>
                      <a:gd name="T5" fmla="*/ 2 h 16"/>
                      <a:gd name="T6" fmla="*/ 14 w 20"/>
                      <a:gd name="T7" fmla="*/ 0 h 16"/>
                      <a:gd name="T8" fmla="*/ 0 w 20"/>
                      <a:gd name="T9" fmla="*/ 11 h 1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0"/>
                      <a:gd name="T16" fmla="*/ 0 h 16"/>
                      <a:gd name="T17" fmla="*/ 20 w 20"/>
                      <a:gd name="T18" fmla="*/ 16 h 1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0" h="16">
                        <a:moveTo>
                          <a:pt x="0" y="11"/>
                        </a:moveTo>
                        <a:lnTo>
                          <a:pt x="11" y="15"/>
                        </a:lnTo>
                        <a:lnTo>
                          <a:pt x="19" y="2"/>
                        </a:lnTo>
                        <a:lnTo>
                          <a:pt x="14" y="0"/>
                        </a:lnTo>
                        <a:lnTo>
                          <a:pt x="0" y="11"/>
                        </a:lnTo>
                      </a:path>
                    </a:pathLst>
                  </a:custGeom>
                  <a:solidFill>
                    <a:schemeClr val="accent1"/>
                  </a:solidFill>
                  <a:ln w="12700" cap="rnd" cmpd="sng">
                    <a:solidFill>
                      <a:srgbClr val="0066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</p:grpSp>
            <p:grpSp>
              <p:nvGrpSpPr>
                <p:cNvPr id="163" name="Group 27">
                  <a:extLst>
                    <a:ext uri="{FF2B5EF4-FFF2-40B4-BE49-F238E27FC236}">
                      <a16:creationId xmlns:a16="http://schemas.microsoft.com/office/drawing/2014/main" id="{4F038CCF-8F37-98AC-63E5-F9E0F37E123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813" y="1824"/>
                  <a:ext cx="19" cy="31"/>
                  <a:chOff x="1813" y="1824"/>
                  <a:chExt cx="19" cy="31"/>
                </a:xfrm>
              </p:grpSpPr>
              <p:sp>
                <p:nvSpPr>
                  <p:cNvPr id="164" name="Freeform 28">
                    <a:extLst>
                      <a:ext uri="{FF2B5EF4-FFF2-40B4-BE49-F238E27FC236}">
                        <a16:creationId xmlns:a16="http://schemas.microsoft.com/office/drawing/2014/main" id="{F5B0A11C-FF75-6122-6FB0-CD97E76C7B7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813" y="1839"/>
                    <a:ext cx="19" cy="16"/>
                  </a:xfrm>
                  <a:custGeom>
                    <a:avLst/>
                    <a:gdLst>
                      <a:gd name="T0" fmla="*/ 0 w 19"/>
                      <a:gd name="T1" fmla="*/ 10 h 16"/>
                      <a:gd name="T2" fmla="*/ 18 w 19"/>
                      <a:gd name="T3" fmla="*/ 15 h 16"/>
                      <a:gd name="T4" fmla="*/ 17 w 19"/>
                      <a:gd name="T5" fmla="*/ 7 h 16"/>
                      <a:gd name="T6" fmla="*/ 17 w 19"/>
                      <a:gd name="T7" fmla="*/ 0 h 16"/>
                      <a:gd name="T8" fmla="*/ 9 w 19"/>
                      <a:gd name="T9" fmla="*/ 4 h 16"/>
                      <a:gd name="T10" fmla="*/ 0 w 19"/>
                      <a:gd name="T11" fmla="*/ 10 h 16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9"/>
                      <a:gd name="T19" fmla="*/ 0 h 16"/>
                      <a:gd name="T20" fmla="*/ 19 w 19"/>
                      <a:gd name="T21" fmla="*/ 16 h 1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9" h="16">
                        <a:moveTo>
                          <a:pt x="0" y="10"/>
                        </a:moveTo>
                        <a:lnTo>
                          <a:pt x="18" y="15"/>
                        </a:lnTo>
                        <a:lnTo>
                          <a:pt x="17" y="7"/>
                        </a:lnTo>
                        <a:lnTo>
                          <a:pt x="17" y="0"/>
                        </a:lnTo>
                        <a:lnTo>
                          <a:pt x="9" y="4"/>
                        </a:lnTo>
                        <a:lnTo>
                          <a:pt x="0" y="10"/>
                        </a:lnTo>
                      </a:path>
                    </a:pathLst>
                  </a:custGeom>
                  <a:solidFill>
                    <a:schemeClr val="accent1"/>
                  </a:solidFill>
                  <a:ln w="12700" cap="rnd" cmpd="sng">
                    <a:solidFill>
                      <a:srgbClr val="0066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65" name="Freeform 29">
                    <a:extLst>
                      <a:ext uri="{FF2B5EF4-FFF2-40B4-BE49-F238E27FC236}">
                        <a16:creationId xmlns:a16="http://schemas.microsoft.com/office/drawing/2014/main" id="{C255222C-E6F9-4CBF-79C0-BFBD4657229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813" y="1824"/>
                    <a:ext cx="17" cy="16"/>
                  </a:xfrm>
                  <a:custGeom>
                    <a:avLst/>
                    <a:gdLst>
                      <a:gd name="T0" fmla="*/ 0 w 17"/>
                      <a:gd name="T1" fmla="*/ 9 h 16"/>
                      <a:gd name="T2" fmla="*/ 16 w 17"/>
                      <a:gd name="T3" fmla="*/ 0 h 16"/>
                      <a:gd name="T4" fmla="*/ 14 w 17"/>
                      <a:gd name="T5" fmla="*/ 15 h 16"/>
                      <a:gd name="T6" fmla="*/ 0 w 17"/>
                      <a:gd name="T7" fmla="*/ 9 h 1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7"/>
                      <a:gd name="T13" fmla="*/ 0 h 16"/>
                      <a:gd name="T14" fmla="*/ 17 w 17"/>
                      <a:gd name="T15" fmla="*/ 16 h 1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7" h="16">
                        <a:moveTo>
                          <a:pt x="0" y="9"/>
                        </a:moveTo>
                        <a:lnTo>
                          <a:pt x="16" y="0"/>
                        </a:lnTo>
                        <a:lnTo>
                          <a:pt x="14" y="15"/>
                        </a:lnTo>
                        <a:lnTo>
                          <a:pt x="0" y="9"/>
                        </a:lnTo>
                      </a:path>
                    </a:pathLst>
                  </a:custGeom>
                  <a:solidFill>
                    <a:schemeClr val="accent1"/>
                  </a:solidFill>
                  <a:ln w="12700" cap="rnd" cmpd="sng">
                    <a:solidFill>
                      <a:srgbClr val="0066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</p:grpSp>
          </p:grpSp>
          <p:grpSp>
            <p:nvGrpSpPr>
              <p:cNvPr id="146" name="Group 30">
                <a:extLst>
                  <a:ext uri="{FF2B5EF4-FFF2-40B4-BE49-F238E27FC236}">
                    <a16:creationId xmlns:a16="http://schemas.microsoft.com/office/drawing/2014/main" id="{060E84D9-402E-8D5B-1159-9357D4093E4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00" y="1682"/>
                <a:ext cx="1069" cy="1346"/>
                <a:chOff x="1600" y="1682"/>
                <a:chExt cx="1069" cy="1346"/>
              </a:xfrm>
            </p:grpSpPr>
            <p:sp>
              <p:nvSpPr>
                <p:cNvPr id="147" name="Freeform 31">
                  <a:extLst>
                    <a:ext uri="{FF2B5EF4-FFF2-40B4-BE49-F238E27FC236}">
                      <a16:creationId xmlns:a16="http://schemas.microsoft.com/office/drawing/2014/main" id="{6DBB6E9A-A277-6C78-D2C4-A1F6741B50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88" y="2275"/>
                  <a:ext cx="581" cy="753"/>
                </a:xfrm>
                <a:custGeom>
                  <a:avLst/>
                  <a:gdLst>
                    <a:gd name="T0" fmla="*/ 82 w 581"/>
                    <a:gd name="T1" fmla="*/ 102 h 753"/>
                    <a:gd name="T2" fmla="*/ 113 w 581"/>
                    <a:gd name="T3" fmla="*/ 70 h 753"/>
                    <a:gd name="T4" fmla="*/ 160 w 581"/>
                    <a:gd name="T5" fmla="*/ 81 h 753"/>
                    <a:gd name="T6" fmla="*/ 181 w 581"/>
                    <a:gd name="T7" fmla="*/ 73 h 753"/>
                    <a:gd name="T8" fmla="*/ 198 w 581"/>
                    <a:gd name="T9" fmla="*/ 68 h 753"/>
                    <a:gd name="T10" fmla="*/ 233 w 581"/>
                    <a:gd name="T11" fmla="*/ 59 h 753"/>
                    <a:gd name="T12" fmla="*/ 238 w 581"/>
                    <a:gd name="T13" fmla="*/ 26 h 753"/>
                    <a:gd name="T14" fmla="*/ 274 w 581"/>
                    <a:gd name="T15" fmla="*/ 5 h 753"/>
                    <a:gd name="T16" fmla="*/ 297 w 581"/>
                    <a:gd name="T17" fmla="*/ 0 h 753"/>
                    <a:gd name="T18" fmla="*/ 332 w 581"/>
                    <a:gd name="T19" fmla="*/ 13 h 753"/>
                    <a:gd name="T20" fmla="*/ 358 w 581"/>
                    <a:gd name="T21" fmla="*/ 24 h 753"/>
                    <a:gd name="T22" fmla="*/ 391 w 581"/>
                    <a:gd name="T23" fmla="*/ 41 h 753"/>
                    <a:gd name="T24" fmla="*/ 420 w 581"/>
                    <a:gd name="T25" fmla="*/ 75 h 753"/>
                    <a:gd name="T26" fmla="*/ 478 w 581"/>
                    <a:gd name="T27" fmla="*/ 78 h 753"/>
                    <a:gd name="T28" fmla="*/ 532 w 581"/>
                    <a:gd name="T29" fmla="*/ 62 h 753"/>
                    <a:gd name="T30" fmla="*/ 542 w 581"/>
                    <a:gd name="T31" fmla="*/ 31 h 753"/>
                    <a:gd name="T32" fmla="*/ 561 w 581"/>
                    <a:gd name="T33" fmla="*/ 47 h 753"/>
                    <a:gd name="T34" fmla="*/ 571 w 581"/>
                    <a:gd name="T35" fmla="*/ 106 h 753"/>
                    <a:gd name="T36" fmla="*/ 558 w 581"/>
                    <a:gd name="T37" fmla="*/ 149 h 753"/>
                    <a:gd name="T38" fmla="*/ 568 w 581"/>
                    <a:gd name="T39" fmla="*/ 176 h 753"/>
                    <a:gd name="T40" fmla="*/ 556 w 581"/>
                    <a:gd name="T41" fmla="*/ 226 h 753"/>
                    <a:gd name="T42" fmla="*/ 540 w 581"/>
                    <a:gd name="T43" fmla="*/ 257 h 753"/>
                    <a:gd name="T44" fmla="*/ 547 w 581"/>
                    <a:gd name="T45" fmla="*/ 299 h 753"/>
                    <a:gd name="T46" fmla="*/ 545 w 581"/>
                    <a:gd name="T47" fmla="*/ 327 h 753"/>
                    <a:gd name="T48" fmla="*/ 558 w 581"/>
                    <a:gd name="T49" fmla="*/ 354 h 753"/>
                    <a:gd name="T50" fmla="*/ 575 w 581"/>
                    <a:gd name="T51" fmla="*/ 398 h 753"/>
                    <a:gd name="T52" fmla="*/ 555 w 581"/>
                    <a:gd name="T53" fmla="*/ 480 h 753"/>
                    <a:gd name="T54" fmla="*/ 530 w 581"/>
                    <a:gd name="T55" fmla="*/ 546 h 753"/>
                    <a:gd name="T56" fmla="*/ 495 w 581"/>
                    <a:gd name="T57" fmla="*/ 620 h 753"/>
                    <a:gd name="T58" fmla="*/ 458 w 581"/>
                    <a:gd name="T59" fmla="*/ 681 h 753"/>
                    <a:gd name="T60" fmla="*/ 414 w 581"/>
                    <a:gd name="T61" fmla="*/ 741 h 753"/>
                    <a:gd name="T62" fmla="*/ 373 w 581"/>
                    <a:gd name="T63" fmla="*/ 746 h 753"/>
                    <a:gd name="T64" fmla="*/ 368 w 581"/>
                    <a:gd name="T65" fmla="*/ 717 h 753"/>
                    <a:gd name="T66" fmla="*/ 363 w 581"/>
                    <a:gd name="T67" fmla="*/ 689 h 753"/>
                    <a:gd name="T68" fmla="*/ 355 w 581"/>
                    <a:gd name="T69" fmla="*/ 666 h 753"/>
                    <a:gd name="T70" fmla="*/ 345 w 581"/>
                    <a:gd name="T71" fmla="*/ 609 h 753"/>
                    <a:gd name="T72" fmla="*/ 329 w 581"/>
                    <a:gd name="T73" fmla="*/ 582 h 753"/>
                    <a:gd name="T74" fmla="*/ 326 w 581"/>
                    <a:gd name="T75" fmla="*/ 544 h 753"/>
                    <a:gd name="T76" fmla="*/ 329 w 581"/>
                    <a:gd name="T77" fmla="*/ 514 h 753"/>
                    <a:gd name="T78" fmla="*/ 335 w 581"/>
                    <a:gd name="T79" fmla="*/ 491 h 753"/>
                    <a:gd name="T80" fmla="*/ 326 w 581"/>
                    <a:gd name="T81" fmla="*/ 450 h 753"/>
                    <a:gd name="T82" fmla="*/ 269 w 581"/>
                    <a:gd name="T83" fmla="*/ 395 h 753"/>
                    <a:gd name="T84" fmla="*/ 261 w 581"/>
                    <a:gd name="T85" fmla="*/ 354 h 753"/>
                    <a:gd name="T86" fmla="*/ 222 w 581"/>
                    <a:gd name="T87" fmla="*/ 364 h 753"/>
                    <a:gd name="T88" fmla="*/ 196 w 581"/>
                    <a:gd name="T89" fmla="*/ 366 h 753"/>
                    <a:gd name="T90" fmla="*/ 170 w 581"/>
                    <a:gd name="T91" fmla="*/ 382 h 753"/>
                    <a:gd name="T92" fmla="*/ 139 w 581"/>
                    <a:gd name="T93" fmla="*/ 392 h 753"/>
                    <a:gd name="T94" fmla="*/ 92 w 581"/>
                    <a:gd name="T95" fmla="*/ 406 h 753"/>
                    <a:gd name="T96" fmla="*/ 30 w 581"/>
                    <a:gd name="T97" fmla="*/ 359 h 753"/>
                    <a:gd name="T98" fmla="*/ 16 w 581"/>
                    <a:gd name="T99" fmla="*/ 296 h 753"/>
                    <a:gd name="T100" fmla="*/ 0 w 581"/>
                    <a:gd name="T101" fmla="*/ 268 h 753"/>
                    <a:gd name="T102" fmla="*/ 14 w 581"/>
                    <a:gd name="T103" fmla="*/ 237 h 753"/>
                    <a:gd name="T104" fmla="*/ 14 w 581"/>
                    <a:gd name="T105" fmla="*/ 203 h 753"/>
                    <a:gd name="T106" fmla="*/ 38 w 581"/>
                    <a:gd name="T107" fmla="*/ 184 h 753"/>
                    <a:gd name="T108" fmla="*/ 27 w 581"/>
                    <a:gd name="T109" fmla="*/ 167 h 753"/>
                    <a:gd name="T110" fmla="*/ 35 w 581"/>
                    <a:gd name="T111" fmla="*/ 146 h 75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581"/>
                    <a:gd name="T169" fmla="*/ 0 h 753"/>
                    <a:gd name="T170" fmla="*/ 581 w 581"/>
                    <a:gd name="T171" fmla="*/ 753 h 753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581" h="753">
                      <a:moveTo>
                        <a:pt x="48" y="114"/>
                      </a:moveTo>
                      <a:lnTo>
                        <a:pt x="82" y="102"/>
                      </a:lnTo>
                      <a:lnTo>
                        <a:pt x="97" y="75"/>
                      </a:lnTo>
                      <a:lnTo>
                        <a:pt x="113" y="70"/>
                      </a:lnTo>
                      <a:lnTo>
                        <a:pt x="137" y="52"/>
                      </a:lnTo>
                      <a:lnTo>
                        <a:pt x="160" y="81"/>
                      </a:lnTo>
                      <a:lnTo>
                        <a:pt x="172" y="70"/>
                      </a:lnTo>
                      <a:lnTo>
                        <a:pt x="181" y="73"/>
                      </a:lnTo>
                      <a:lnTo>
                        <a:pt x="191" y="68"/>
                      </a:lnTo>
                      <a:lnTo>
                        <a:pt x="198" y="68"/>
                      </a:lnTo>
                      <a:lnTo>
                        <a:pt x="214" y="70"/>
                      </a:lnTo>
                      <a:lnTo>
                        <a:pt x="233" y="59"/>
                      </a:lnTo>
                      <a:lnTo>
                        <a:pt x="219" y="44"/>
                      </a:lnTo>
                      <a:lnTo>
                        <a:pt x="238" y="26"/>
                      </a:lnTo>
                      <a:lnTo>
                        <a:pt x="253" y="26"/>
                      </a:lnTo>
                      <a:lnTo>
                        <a:pt x="274" y="5"/>
                      </a:lnTo>
                      <a:lnTo>
                        <a:pt x="290" y="5"/>
                      </a:lnTo>
                      <a:lnTo>
                        <a:pt x="297" y="0"/>
                      </a:lnTo>
                      <a:lnTo>
                        <a:pt x="321" y="5"/>
                      </a:lnTo>
                      <a:lnTo>
                        <a:pt x="332" y="13"/>
                      </a:lnTo>
                      <a:lnTo>
                        <a:pt x="340" y="15"/>
                      </a:lnTo>
                      <a:lnTo>
                        <a:pt x="358" y="24"/>
                      </a:lnTo>
                      <a:lnTo>
                        <a:pt x="376" y="31"/>
                      </a:lnTo>
                      <a:lnTo>
                        <a:pt x="391" y="41"/>
                      </a:lnTo>
                      <a:lnTo>
                        <a:pt x="413" y="62"/>
                      </a:lnTo>
                      <a:lnTo>
                        <a:pt x="420" y="75"/>
                      </a:lnTo>
                      <a:lnTo>
                        <a:pt x="443" y="73"/>
                      </a:lnTo>
                      <a:lnTo>
                        <a:pt x="478" y="78"/>
                      </a:lnTo>
                      <a:lnTo>
                        <a:pt x="495" y="88"/>
                      </a:lnTo>
                      <a:lnTo>
                        <a:pt x="532" y="62"/>
                      </a:lnTo>
                      <a:lnTo>
                        <a:pt x="530" y="47"/>
                      </a:lnTo>
                      <a:lnTo>
                        <a:pt x="542" y="31"/>
                      </a:lnTo>
                      <a:lnTo>
                        <a:pt x="556" y="26"/>
                      </a:lnTo>
                      <a:lnTo>
                        <a:pt x="561" y="47"/>
                      </a:lnTo>
                      <a:lnTo>
                        <a:pt x="564" y="75"/>
                      </a:lnTo>
                      <a:lnTo>
                        <a:pt x="571" y="106"/>
                      </a:lnTo>
                      <a:lnTo>
                        <a:pt x="571" y="129"/>
                      </a:lnTo>
                      <a:lnTo>
                        <a:pt x="558" y="149"/>
                      </a:lnTo>
                      <a:lnTo>
                        <a:pt x="574" y="153"/>
                      </a:lnTo>
                      <a:lnTo>
                        <a:pt x="568" y="176"/>
                      </a:lnTo>
                      <a:lnTo>
                        <a:pt x="564" y="205"/>
                      </a:lnTo>
                      <a:lnTo>
                        <a:pt x="556" y="226"/>
                      </a:lnTo>
                      <a:lnTo>
                        <a:pt x="545" y="245"/>
                      </a:lnTo>
                      <a:lnTo>
                        <a:pt x="540" y="257"/>
                      </a:lnTo>
                      <a:lnTo>
                        <a:pt x="542" y="275"/>
                      </a:lnTo>
                      <a:lnTo>
                        <a:pt x="547" y="299"/>
                      </a:lnTo>
                      <a:lnTo>
                        <a:pt x="542" y="315"/>
                      </a:lnTo>
                      <a:lnTo>
                        <a:pt x="545" y="327"/>
                      </a:lnTo>
                      <a:lnTo>
                        <a:pt x="550" y="338"/>
                      </a:lnTo>
                      <a:lnTo>
                        <a:pt x="558" y="354"/>
                      </a:lnTo>
                      <a:lnTo>
                        <a:pt x="580" y="377"/>
                      </a:lnTo>
                      <a:lnTo>
                        <a:pt x="575" y="398"/>
                      </a:lnTo>
                      <a:lnTo>
                        <a:pt x="567" y="437"/>
                      </a:lnTo>
                      <a:lnTo>
                        <a:pt x="555" y="480"/>
                      </a:lnTo>
                      <a:lnTo>
                        <a:pt x="544" y="511"/>
                      </a:lnTo>
                      <a:lnTo>
                        <a:pt x="530" y="546"/>
                      </a:lnTo>
                      <a:lnTo>
                        <a:pt x="512" y="588"/>
                      </a:lnTo>
                      <a:lnTo>
                        <a:pt x="495" y="620"/>
                      </a:lnTo>
                      <a:lnTo>
                        <a:pt x="475" y="655"/>
                      </a:lnTo>
                      <a:lnTo>
                        <a:pt x="458" y="681"/>
                      </a:lnTo>
                      <a:lnTo>
                        <a:pt x="440" y="710"/>
                      </a:lnTo>
                      <a:lnTo>
                        <a:pt x="414" y="741"/>
                      </a:lnTo>
                      <a:lnTo>
                        <a:pt x="392" y="752"/>
                      </a:lnTo>
                      <a:lnTo>
                        <a:pt x="373" y="746"/>
                      </a:lnTo>
                      <a:lnTo>
                        <a:pt x="363" y="722"/>
                      </a:lnTo>
                      <a:lnTo>
                        <a:pt x="368" y="717"/>
                      </a:lnTo>
                      <a:lnTo>
                        <a:pt x="373" y="699"/>
                      </a:lnTo>
                      <a:lnTo>
                        <a:pt x="363" y="689"/>
                      </a:lnTo>
                      <a:lnTo>
                        <a:pt x="363" y="676"/>
                      </a:lnTo>
                      <a:lnTo>
                        <a:pt x="355" y="666"/>
                      </a:lnTo>
                      <a:lnTo>
                        <a:pt x="355" y="632"/>
                      </a:lnTo>
                      <a:lnTo>
                        <a:pt x="345" y="609"/>
                      </a:lnTo>
                      <a:lnTo>
                        <a:pt x="340" y="595"/>
                      </a:lnTo>
                      <a:lnTo>
                        <a:pt x="329" y="582"/>
                      </a:lnTo>
                      <a:lnTo>
                        <a:pt x="314" y="567"/>
                      </a:lnTo>
                      <a:lnTo>
                        <a:pt x="326" y="544"/>
                      </a:lnTo>
                      <a:lnTo>
                        <a:pt x="329" y="525"/>
                      </a:lnTo>
                      <a:lnTo>
                        <a:pt x="329" y="514"/>
                      </a:lnTo>
                      <a:lnTo>
                        <a:pt x="340" y="506"/>
                      </a:lnTo>
                      <a:lnTo>
                        <a:pt x="335" y="491"/>
                      </a:lnTo>
                      <a:lnTo>
                        <a:pt x="332" y="470"/>
                      </a:lnTo>
                      <a:lnTo>
                        <a:pt x="326" y="450"/>
                      </a:lnTo>
                      <a:lnTo>
                        <a:pt x="274" y="408"/>
                      </a:lnTo>
                      <a:lnTo>
                        <a:pt x="269" y="395"/>
                      </a:lnTo>
                      <a:lnTo>
                        <a:pt x="274" y="366"/>
                      </a:lnTo>
                      <a:lnTo>
                        <a:pt x="261" y="354"/>
                      </a:lnTo>
                      <a:lnTo>
                        <a:pt x="248" y="361"/>
                      </a:lnTo>
                      <a:lnTo>
                        <a:pt x="222" y="364"/>
                      </a:lnTo>
                      <a:lnTo>
                        <a:pt x="213" y="351"/>
                      </a:lnTo>
                      <a:lnTo>
                        <a:pt x="196" y="366"/>
                      </a:lnTo>
                      <a:lnTo>
                        <a:pt x="189" y="382"/>
                      </a:lnTo>
                      <a:lnTo>
                        <a:pt x="170" y="382"/>
                      </a:lnTo>
                      <a:lnTo>
                        <a:pt x="158" y="392"/>
                      </a:lnTo>
                      <a:lnTo>
                        <a:pt x="139" y="392"/>
                      </a:lnTo>
                      <a:lnTo>
                        <a:pt x="118" y="408"/>
                      </a:lnTo>
                      <a:lnTo>
                        <a:pt x="92" y="406"/>
                      </a:lnTo>
                      <a:lnTo>
                        <a:pt x="59" y="380"/>
                      </a:lnTo>
                      <a:lnTo>
                        <a:pt x="30" y="359"/>
                      </a:lnTo>
                      <a:lnTo>
                        <a:pt x="16" y="343"/>
                      </a:lnTo>
                      <a:lnTo>
                        <a:pt x="16" y="296"/>
                      </a:lnTo>
                      <a:lnTo>
                        <a:pt x="0" y="283"/>
                      </a:lnTo>
                      <a:lnTo>
                        <a:pt x="0" y="268"/>
                      </a:lnTo>
                      <a:lnTo>
                        <a:pt x="4" y="255"/>
                      </a:lnTo>
                      <a:lnTo>
                        <a:pt x="14" y="237"/>
                      </a:lnTo>
                      <a:lnTo>
                        <a:pt x="6" y="221"/>
                      </a:lnTo>
                      <a:lnTo>
                        <a:pt x="14" y="203"/>
                      </a:lnTo>
                      <a:lnTo>
                        <a:pt x="27" y="195"/>
                      </a:lnTo>
                      <a:lnTo>
                        <a:pt x="38" y="184"/>
                      </a:lnTo>
                      <a:lnTo>
                        <a:pt x="38" y="174"/>
                      </a:lnTo>
                      <a:lnTo>
                        <a:pt x="27" y="167"/>
                      </a:lnTo>
                      <a:lnTo>
                        <a:pt x="27" y="153"/>
                      </a:lnTo>
                      <a:lnTo>
                        <a:pt x="35" y="146"/>
                      </a:lnTo>
                      <a:lnTo>
                        <a:pt x="48" y="114"/>
                      </a:lnTo>
                    </a:path>
                  </a:pathLst>
                </a:custGeom>
                <a:solidFill>
                  <a:schemeClr val="accent1"/>
                </a:solidFill>
                <a:ln w="12700" cap="rnd" cmpd="sng">
                  <a:solidFill>
                    <a:srgbClr val="006699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grpSp>
              <p:nvGrpSpPr>
                <p:cNvPr id="148" name="Group 32">
                  <a:extLst>
                    <a:ext uri="{FF2B5EF4-FFF2-40B4-BE49-F238E27FC236}">
                      <a16:creationId xmlns:a16="http://schemas.microsoft.com/office/drawing/2014/main" id="{2A33DF36-CE4A-6781-2A61-7D946269943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552" y="2551"/>
                  <a:ext cx="66" cy="160"/>
                  <a:chOff x="2552" y="2551"/>
                  <a:chExt cx="66" cy="160"/>
                </a:xfrm>
              </p:grpSpPr>
              <p:sp>
                <p:nvSpPr>
                  <p:cNvPr id="158" name="Freeform 33">
                    <a:extLst>
                      <a:ext uri="{FF2B5EF4-FFF2-40B4-BE49-F238E27FC236}">
                        <a16:creationId xmlns:a16="http://schemas.microsoft.com/office/drawing/2014/main" id="{494C5932-AF48-4180-DC3C-30A1092C4A5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552" y="2551"/>
                    <a:ext cx="27" cy="44"/>
                  </a:xfrm>
                  <a:custGeom>
                    <a:avLst/>
                    <a:gdLst>
                      <a:gd name="T0" fmla="*/ 18 w 27"/>
                      <a:gd name="T1" fmla="*/ 0 h 44"/>
                      <a:gd name="T2" fmla="*/ 0 w 27"/>
                      <a:gd name="T3" fmla="*/ 13 h 44"/>
                      <a:gd name="T4" fmla="*/ 8 w 27"/>
                      <a:gd name="T5" fmla="*/ 30 h 44"/>
                      <a:gd name="T6" fmla="*/ 13 w 27"/>
                      <a:gd name="T7" fmla="*/ 43 h 44"/>
                      <a:gd name="T8" fmla="*/ 26 w 27"/>
                      <a:gd name="T9" fmla="*/ 34 h 44"/>
                      <a:gd name="T10" fmla="*/ 18 w 27"/>
                      <a:gd name="T11" fmla="*/ 0 h 4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7"/>
                      <a:gd name="T19" fmla="*/ 0 h 44"/>
                      <a:gd name="T20" fmla="*/ 27 w 27"/>
                      <a:gd name="T21" fmla="*/ 44 h 4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7" h="44">
                        <a:moveTo>
                          <a:pt x="18" y="0"/>
                        </a:moveTo>
                        <a:lnTo>
                          <a:pt x="0" y="13"/>
                        </a:lnTo>
                        <a:lnTo>
                          <a:pt x="8" y="30"/>
                        </a:lnTo>
                        <a:lnTo>
                          <a:pt x="13" y="43"/>
                        </a:lnTo>
                        <a:lnTo>
                          <a:pt x="26" y="34"/>
                        </a:lnTo>
                        <a:lnTo>
                          <a:pt x="18" y="0"/>
                        </a:lnTo>
                      </a:path>
                    </a:pathLst>
                  </a:custGeom>
                  <a:solidFill>
                    <a:schemeClr val="bg1"/>
                  </a:solidFill>
                  <a:ln w="12700" cap="rnd" cmpd="sng">
                    <a:solidFill>
                      <a:srgbClr val="0066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59" name="Freeform 34">
                    <a:extLst>
                      <a:ext uri="{FF2B5EF4-FFF2-40B4-BE49-F238E27FC236}">
                        <a16:creationId xmlns:a16="http://schemas.microsoft.com/office/drawing/2014/main" id="{46D0DFBB-B34E-28BF-D790-46D71251F5F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597" y="2666"/>
                    <a:ext cx="21" cy="45"/>
                  </a:xfrm>
                  <a:custGeom>
                    <a:avLst/>
                    <a:gdLst>
                      <a:gd name="T0" fmla="*/ 13 w 21"/>
                      <a:gd name="T1" fmla="*/ 0 h 45"/>
                      <a:gd name="T2" fmla="*/ 0 w 21"/>
                      <a:gd name="T3" fmla="*/ 8 h 45"/>
                      <a:gd name="T4" fmla="*/ 3 w 21"/>
                      <a:gd name="T5" fmla="*/ 23 h 45"/>
                      <a:gd name="T6" fmla="*/ 5 w 21"/>
                      <a:gd name="T7" fmla="*/ 42 h 45"/>
                      <a:gd name="T8" fmla="*/ 20 w 21"/>
                      <a:gd name="T9" fmla="*/ 44 h 45"/>
                      <a:gd name="T10" fmla="*/ 20 w 21"/>
                      <a:gd name="T11" fmla="*/ 30 h 45"/>
                      <a:gd name="T12" fmla="*/ 13 w 21"/>
                      <a:gd name="T13" fmla="*/ 0 h 4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1"/>
                      <a:gd name="T22" fmla="*/ 0 h 45"/>
                      <a:gd name="T23" fmla="*/ 21 w 21"/>
                      <a:gd name="T24" fmla="*/ 45 h 4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1" h="45">
                        <a:moveTo>
                          <a:pt x="13" y="0"/>
                        </a:moveTo>
                        <a:lnTo>
                          <a:pt x="0" y="8"/>
                        </a:lnTo>
                        <a:lnTo>
                          <a:pt x="3" y="23"/>
                        </a:lnTo>
                        <a:lnTo>
                          <a:pt x="5" y="42"/>
                        </a:lnTo>
                        <a:lnTo>
                          <a:pt x="20" y="44"/>
                        </a:lnTo>
                        <a:lnTo>
                          <a:pt x="20" y="30"/>
                        </a:lnTo>
                        <a:lnTo>
                          <a:pt x="13" y="0"/>
                        </a:lnTo>
                      </a:path>
                    </a:pathLst>
                  </a:custGeom>
                  <a:solidFill>
                    <a:schemeClr val="bg1"/>
                  </a:solidFill>
                  <a:ln w="12700" cap="rnd" cmpd="sng">
                    <a:solidFill>
                      <a:srgbClr val="0066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</p:grpSp>
            <p:sp>
              <p:nvSpPr>
                <p:cNvPr id="149" name="Freeform 35">
                  <a:extLst>
                    <a:ext uri="{FF2B5EF4-FFF2-40B4-BE49-F238E27FC236}">
                      <a16:creationId xmlns:a16="http://schemas.microsoft.com/office/drawing/2014/main" id="{67563B83-E36A-C1A1-910A-CB0DD1E965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00" y="1682"/>
                  <a:ext cx="1003" cy="711"/>
                </a:xfrm>
                <a:custGeom>
                  <a:avLst/>
                  <a:gdLst>
                    <a:gd name="T0" fmla="*/ 525 w 1003"/>
                    <a:gd name="T1" fmla="*/ 707 h 711"/>
                    <a:gd name="T2" fmla="*/ 556 w 1003"/>
                    <a:gd name="T3" fmla="*/ 639 h 711"/>
                    <a:gd name="T4" fmla="*/ 579 w 1003"/>
                    <a:gd name="T5" fmla="*/ 605 h 711"/>
                    <a:gd name="T6" fmla="*/ 654 w 1003"/>
                    <a:gd name="T7" fmla="*/ 587 h 711"/>
                    <a:gd name="T8" fmla="*/ 602 w 1003"/>
                    <a:gd name="T9" fmla="*/ 557 h 711"/>
                    <a:gd name="T10" fmla="*/ 670 w 1003"/>
                    <a:gd name="T11" fmla="*/ 580 h 711"/>
                    <a:gd name="T12" fmla="*/ 680 w 1003"/>
                    <a:gd name="T13" fmla="*/ 546 h 711"/>
                    <a:gd name="T14" fmla="*/ 709 w 1003"/>
                    <a:gd name="T15" fmla="*/ 553 h 711"/>
                    <a:gd name="T16" fmla="*/ 746 w 1003"/>
                    <a:gd name="T17" fmla="*/ 535 h 711"/>
                    <a:gd name="T18" fmla="*/ 779 w 1003"/>
                    <a:gd name="T19" fmla="*/ 534 h 711"/>
                    <a:gd name="T20" fmla="*/ 796 w 1003"/>
                    <a:gd name="T21" fmla="*/ 584 h 711"/>
                    <a:gd name="T22" fmla="*/ 874 w 1003"/>
                    <a:gd name="T23" fmla="*/ 600 h 711"/>
                    <a:gd name="T24" fmla="*/ 943 w 1003"/>
                    <a:gd name="T25" fmla="*/ 636 h 711"/>
                    <a:gd name="T26" fmla="*/ 1000 w 1003"/>
                    <a:gd name="T27" fmla="*/ 595 h 711"/>
                    <a:gd name="T28" fmla="*/ 996 w 1003"/>
                    <a:gd name="T29" fmla="*/ 481 h 711"/>
                    <a:gd name="T30" fmla="*/ 961 w 1003"/>
                    <a:gd name="T31" fmla="*/ 435 h 711"/>
                    <a:gd name="T32" fmla="*/ 933 w 1003"/>
                    <a:gd name="T33" fmla="*/ 468 h 711"/>
                    <a:gd name="T34" fmla="*/ 901 w 1003"/>
                    <a:gd name="T35" fmla="*/ 483 h 711"/>
                    <a:gd name="T36" fmla="*/ 877 w 1003"/>
                    <a:gd name="T37" fmla="*/ 463 h 711"/>
                    <a:gd name="T38" fmla="*/ 921 w 1003"/>
                    <a:gd name="T39" fmla="*/ 435 h 711"/>
                    <a:gd name="T40" fmla="*/ 919 w 1003"/>
                    <a:gd name="T41" fmla="*/ 333 h 711"/>
                    <a:gd name="T42" fmla="*/ 765 w 1003"/>
                    <a:gd name="T43" fmla="*/ 173 h 711"/>
                    <a:gd name="T44" fmla="*/ 590 w 1003"/>
                    <a:gd name="T45" fmla="*/ 68 h 711"/>
                    <a:gd name="T46" fmla="*/ 314 w 1003"/>
                    <a:gd name="T47" fmla="*/ 1 h 711"/>
                    <a:gd name="T48" fmla="*/ 145 w 1003"/>
                    <a:gd name="T49" fmla="*/ 20 h 711"/>
                    <a:gd name="T50" fmla="*/ 73 w 1003"/>
                    <a:gd name="T51" fmla="*/ 67 h 711"/>
                    <a:gd name="T52" fmla="*/ 26 w 1003"/>
                    <a:gd name="T53" fmla="*/ 37 h 711"/>
                    <a:gd name="T54" fmla="*/ 16 w 1003"/>
                    <a:gd name="T55" fmla="*/ 102 h 711"/>
                    <a:gd name="T56" fmla="*/ 12 w 1003"/>
                    <a:gd name="T57" fmla="*/ 171 h 711"/>
                    <a:gd name="T58" fmla="*/ 63 w 1003"/>
                    <a:gd name="T59" fmla="*/ 172 h 711"/>
                    <a:gd name="T60" fmla="*/ 134 w 1003"/>
                    <a:gd name="T61" fmla="*/ 132 h 711"/>
                    <a:gd name="T62" fmla="*/ 200 w 1003"/>
                    <a:gd name="T63" fmla="*/ 134 h 711"/>
                    <a:gd name="T64" fmla="*/ 260 w 1003"/>
                    <a:gd name="T65" fmla="*/ 133 h 711"/>
                    <a:gd name="T66" fmla="*/ 320 w 1003"/>
                    <a:gd name="T67" fmla="*/ 150 h 711"/>
                    <a:gd name="T68" fmla="*/ 318 w 1003"/>
                    <a:gd name="T69" fmla="*/ 191 h 711"/>
                    <a:gd name="T70" fmla="*/ 412 w 1003"/>
                    <a:gd name="T71" fmla="*/ 187 h 711"/>
                    <a:gd name="T72" fmla="*/ 448 w 1003"/>
                    <a:gd name="T73" fmla="*/ 196 h 711"/>
                    <a:gd name="T74" fmla="*/ 438 w 1003"/>
                    <a:gd name="T75" fmla="*/ 220 h 711"/>
                    <a:gd name="T76" fmla="*/ 454 w 1003"/>
                    <a:gd name="T77" fmla="*/ 260 h 711"/>
                    <a:gd name="T78" fmla="*/ 480 w 1003"/>
                    <a:gd name="T79" fmla="*/ 311 h 711"/>
                    <a:gd name="T80" fmla="*/ 486 w 1003"/>
                    <a:gd name="T81" fmla="*/ 348 h 711"/>
                    <a:gd name="T82" fmla="*/ 469 w 1003"/>
                    <a:gd name="T83" fmla="*/ 327 h 711"/>
                    <a:gd name="T84" fmla="*/ 433 w 1003"/>
                    <a:gd name="T85" fmla="*/ 364 h 711"/>
                    <a:gd name="T86" fmla="*/ 449 w 1003"/>
                    <a:gd name="T87" fmla="*/ 418 h 711"/>
                    <a:gd name="T88" fmla="*/ 472 w 1003"/>
                    <a:gd name="T89" fmla="*/ 485 h 711"/>
                    <a:gd name="T90" fmla="*/ 521 w 1003"/>
                    <a:gd name="T91" fmla="*/ 481 h 711"/>
                    <a:gd name="T92" fmla="*/ 502 w 1003"/>
                    <a:gd name="T93" fmla="*/ 431 h 711"/>
                    <a:gd name="T94" fmla="*/ 481 w 1003"/>
                    <a:gd name="T95" fmla="*/ 384 h 711"/>
                    <a:gd name="T96" fmla="*/ 516 w 1003"/>
                    <a:gd name="T97" fmla="*/ 415 h 711"/>
                    <a:gd name="T98" fmla="*/ 535 w 1003"/>
                    <a:gd name="T99" fmla="*/ 418 h 711"/>
                    <a:gd name="T100" fmla="*/ 554 w 1003"/>
                    <a:gd name="T101" fmla="*/ 460 h 711"/>
                    <a:gd name="T102" fmla="*/ 530 w 1003"/>
                    <a:gd name="T103" fmla="*/ 505 h 711"/>
                    <a:gd name="T104" fmla="*/ 498 w 1003"/>
                    <a:gd name="T105" fmla="*/ 488 h 711"/>
                    <a:gd name="T106" fmla="*/ 514 w 1003"/>
                    <a:gd name="T107" fmla="*/ 517 h 711"/>
                    <a:gd name="T108" fmla="*/ 498 w 1003"/>
                    <a:gd name="T109" fmla="*/ 588 h 711"/>
                    <a:gd name="T110" fmla="*/ 522 w 1003"/>
                    <a:gd name="T111" fmla="*/ 627 h 711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1003"/>
                    <a:gd name="T169" fmla="*/ 0 h 711"/>
                    <a:gd name="T170" fmla="*/ 1003 w 1003"/>
                    <a:gd name="T171" fmla="*/ 711 h 711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1003" h="711">
                      <a:moveTo>
                        <a:pt x="488" y="660"/>
                      </a:moveTo>
                      <a:lnTo>
                        <a:pt x="502" y="680"/>
                      </a:lnTo>
                      <a:lnTo>
                        <a:pt x="496" y="692"/>
                      </a:lnTo>
                      <a:lnTo>
                        <a:pt x="503" y="700"/>
                      </a:lnTo>
                      <a:lnTo>
                        <a:pt x="512" y="710"/>
                      </a:lnTo>
                      <a:lnTo>
                        <a:pt x="525" y="707"/>
                      </a:lnTo>
                      <a:lnTo>
                        <a:pt x="537" y="692"/>
                      </a:lnTo>
                      <a:lnTo>
                        <a:pt x="554" y="681"/>
                      </a:lnTo>
                      <a:lnTo>
                        <a:pt x="561" y="673"/>
                      </a:lnTo>
                      <a:lnTo>
                        <a:pt x="558" y="662"/>
                      </a:lnTo>
                      <a:lnTo>
                        <a:pt x="556" y="651"/>
                      </a:lnTo>
                      <a:lnTo>
                        <a:pt x="556" y="639"/>
                      </a:lnTo>
                      <a:lnTo>
                        <a:pt x="564" y="634"/>
                      </a:lnTo>
                      <a:lnTo>
                        <a:pt x="564" y="623"/>
                      </a:lnTo>
                      <a:lnTo>
                        <a:pt x="561" y="616"/>
                      </a:lnTo>
                      <a:lnTo>
                        <a:pt x="566" y="610"/>
                      </a:lnTo>
                      <a:lnTo>
                        <a:pt x="576" y="611"/>
                      </a:lnTo>
                      <a:lnTo>
                        <a:pt x="579" y="605"/>
                      </a:lnTo>
                      <a:lnTo>
                        <a:pt x="579" y="597"/>
                      </a:lnTo>
                      <a:lnTo>
                        <a:pt x="582" y="590"/>
                      </a:lnTo>
                      <a:lnTo>
                        <a:pt x="605" y="593"/>
                      </a:lnTo>
                      <a:lnTo>
                        <a:pt x="612" y="600"/>
                      </a:lnTo>
                      <a:lnTo>
                        <a:pt x="653" y="595"/>
                      </a:lnTo>
                      <a:lnTo>
                        <a:pt x="654" y="587"/>
                      </a:lnTo>
                      <a:lnTo>
                        <a:pt x="642" y="578"/>
                      </a:lnTo>
                      <a:lnTo>
                        <a:pt x="615" y="579"/>
                      </a:lnTo>
                      <a:lnTo>
                        <a:pt x="602" y="578"/>
                      </a:lnTo>
                      <a:lnTo>
                        <a:pt x="598" y="572"/>
                      </a:lnTo>
                      <a:lnTo>
                        <a:pt x="598" y="563"/>
                      </a:lnTo>
                      <a:lnTo>
                        <a:pt x="602" y="557"/>
                      </a:lnTo>
                      <a:lnTo>
                        <a:pt x="612" y="566"/>
                      </a:lnTo>
                      <a:lnTo>
                        <a:pt x="629" y="566"/>
                      </a:lnTo>
                      <a:lnTo>
                        <a:pt x="638" y="567"/>
                      </a:lnTo>
                      <a:lnTo>
                        <a:pt x="649" y="567"/>
                      </a:lnTo>
                      <a:lnTo>
                        <a:pt x="656" y="574"/>
                      </a:lnTo>
                      <a:lnTo>
                        <a:pt x="670" y="580"/>
                      </a:lnTo>
                      <a:lnTo>
                        <a:pt x="680" y="581"/>
                      </a:lnTo>
                      <a:lnTo>
                        <a:pt x="680" y="572"/>
                      </a:lnTo>
                      <a:lnTo>
                        <a:pt x="689" y="567"/>
                      </a:lnTo>
                      <a:lnTo>
                        <a:pt x="685" y="559"/>
                      </a:lnTo>
                      <a:lnTo>
                        <a:pt x="679" y="553"/>
                      </a:lnTo>
                      <a:lnTo>
                        <a:pt x="680" y="546"/>
                      </a:lnTo>
                      <a:lnTo>
                        <a:pt x="683" y="540"/>
                      </a:lnTo>
                      <a:lnTo>
                        <a:pt x="693" y="528"/>
                      </a:lnTo>
                      <a:lnTo>
                        <a:pt x="698" y="535"/>
                      </a:lnTo>
                      <a:lnTo>
                        <a:pt x="693" y="546"/>
                      </a:lnTo>
                      <a:lnTo>
                        <a:pt x="701" y="551"/>
                      </a:lnTo>
                      <a:lnTo>
                        <a:pt x="709" y="553"/>
                      </a:lnTo>
                      <a:lnTo>
                        <a:pt x="717" y="557"/>
                      </a:lnTo>
                      <a:lnTo>
                        <a:pt x="728" y="557"/>
                      </a:lnTo>
                      <a:lnTo>
                        <a:pt x="738" y="556"/>
                      </a:lnTo>
                      <a:lnTo>
                        <a:pt x="741" y="549"/>
                      </a:lnTo>
                      <a:lnTo>
                        <a:pt x="741" y="541"/>
                      </a:lnTo>
                      <a:lnTo>
                        <a:pt x="746" y="535"/>
                      </a:lnTo>
                      <a:lnTo>
                        <a:pt x="756" y="530"/>
                      </a:lnTo>
                      <a:lnTo>
                        <a:pt x="761" y="524"/>
                      </a:lnTo>
                      <a:lnTo>
                        <a:pt x="758" y="517"/>
                      </a:lnTo>
                      <a:lnTo>
                        <a:pt x="762" y="509"/>
                      </a:lnTo>
                      <a:lnTo>
                        <a:pt x="774" y="524"/>
                      </a:lnTo>
                      <a:lnTo>
                        <a:pt x="779" y="534"/>
                      </a:lnTo>
                      <a:lnTo>
                        <a:pt x="782" y="539"/>
                      </a:lnTo>
                      <a:lnTo>
                        <a:pt x="787" y="549"/>
                      </a:lnTo>
                      <a:lnTo>
                        <a:pt x="792" y="556"/>
                      </a:lnTo>
                      <a:lnTo>
                        <a:pt x="791" y="566"/>
                      </a:lnTo>
                      <a:lnTo>
                        <a:pt x="790" y="575"/>
                      </a:lnTo>
                      <a:lnTo>
                        <a:pt x="796" y="584"/>
                      </a:lnTo>
                      <a:lnTo>
                        <a:pt x="805" y="590"/>
                      </a:lnTo>
                      <a:lnTo>
                        <a:pt x="815" y="590"/>
                      </a:lnTo>
                      <a:lnTo>
                        <a:pt x="826" y="588"/>
                      </a:lnTo>
                      <a:lnTo>
                        <a:pt x="844" y="590"/>
                      </a:lnTo>
                      <a:lnTo>
                        <a:pt x="864" y="602"/>
                      </a:lnTo>
                      <a:lnTo>
                        <a:pt x="874" y="600"/>
                      </a:lnTo>
                      <a:lnTo>
                        <a:pt x="883" y="609"/>
                      </a:lnTo>
                      <a:lnTo>
                        <a:pt x="891" y="616"/>
                      </a:lnTo>
                      <a:lnTo>
                        <a:pt x="907" y="623"/>
                      </a:lnTo>
                      <a:lnTo>
                        <a:pt x="918" y="623"/>
                      </a:lnTo>
                      <a:lnTo>
                        <a:pt x="930" y="626"/>
                      </a:lnTo>
                      <a:lnTo>
                        <a:pt x="943" y="636"/>
                      </a:lnTo>
                      <a:lnTo>
                        <a:pt x="962" y="654"/>
                      </a:lnTo>
                      <a:lnTo>
                        <a:pt x="976" y="667"/>
                      </a:lnTo>
                      <a:lnTo>
                        <a:pt x="985" y="651"/>
                      </a:lnTo>
                      <a:lnTo>
                        <a:pt x="989" y="637"/>
                      </a:lnTo>
                      <a:lnTo>
                        <a:pt x="996" y="620"/>
                      </a:lnTo>
                      <a:lnTo>
                        <a:pt x="1000" y="595"/>
                      </a:lnTo>
                      <a:lnTo>
                        <a:pt x="1002" y="568"/>
                      </a:lnTo>
                      <a:lnTo>
                        <a:pt x="998" y="564"/>
                      </a:lnTo>
                      <a:lnTo>
                        <a:pt x="1001" y="533"/>
                      </a:lnTo>
                      <a:lnTo>
                        <a:pt x="1000" y="512"/>
                      </a:lnTo>
                      <a:lnTo>
                        <a:pt x="996" y="500"/>
                      </a:lnTo>
                      <a:lnTo>
                        <a:pt x="996" y="481"/>
                      </a:lnTo>
                      <a:lnTo>
                        <a:pt x="988" y="473"/>
                      </a:lnTo>
                      <a:lnTo>
                        <a:pt x="983" y="464"/>
                      </a:lnTo>
                      <a:lnTo>
                        <a:pt x="978" y="452"/>
                      </a:lnTo>
                      <a:lnTo>
                        <a:pt x="978" y="442"/>
                      </a:lnTo>
                      <a:lnTo>
                        <a:pt x="972" y="435"/>
                      </a:lnTo>
                      <a:lnTo>
                        <a:pt x="961" y="435"/>
                      </a:lnTo>
                      <a:lnTo>
                        <a:pt x="952" y="435"/>
                      </a:lnTo>
                      <a:lnTo>
                        <a:pt x="947" y="443"/>
                      </a:lnTo>
                      <a:lnTo>
                        <a:pt x="940" y="445"/>
                      </a:lnTo>
                      <a:lnTo>
                        <a:pt x="929" y="445"/>
                      </a:lnTo>
                      <a:lnTo>
                        <a:pt x="929" y="460"/>
                      </a:lnTo>
                      <a:lnTo>
                        <a:pt x="933" y="468"/>
                      </a:lnTo>
                      <a:lnTo>
                        <a:pt x="931" y="476"/>
                      </a:lnTo>
                      <a:lnTo>
                        <a:pt x="928" y="486"/>
                      </a:lnTo>
                      <a:lnTo>
                        <a:pt x="919" y="489"/>
                      </a:lnTo>
                      <a:lnTo>
                        <a:pt x="912" y="488"/>
                      </a:lnTo>
                      <a:lnTo>
                        <a:pt x="906" y="485"/>
                      </a:lnTo>
                      <a:lnTo>
                        <a:pt x="901" y="483"/>
                      </a:lnTo>
                      <a:lnTo>
                        <a:pt x="895" y="483"/>
                      </a:lnTo>
                      <a:lnTo>
                        <a:pt x="888" y="482"/>
                      </a:lnTo>
                      <a:lnTo>
                        <a:pt x="880" y="481"/>
                      </a:lnTo>
                      <a:lnTo>
                        <a:pt x="872" y="480"/>
                      </a:lnTo>
                      <a:lnTo>
                        <a:pt x="867" y="470"/>
                      </a:lnTo>
                      <a:lnTo>
                        <a:pt x="877" y="463"/>
                      </a:lnTo>
                      <a:lnTo>
                        <a:pt x="883" y="462"/>
                      </a:lnTo>
                      <a:lnTo>
                        <a:pt x="887" y="465"/>
                      </a:lnTo>
                      <a:lnTo>
                        <a:pt x="894" y="464"/>
                      </a:lnTo>
                      <a:lnTo>
                        <a:pt x="907" y="458"/>
                      </a:lnTo>
                      <a:lnTo>
                        <a:pt x="913" y="446"/>
                      </a:lnTo>
                      <a:lnTo>
                        <a:pt x="921" y="435"/>
                      </a:lnTo>
                      <a:lnTo>
                        <a:pt x="929" y="423"/>
                      </a:lnTo>
                      <a:lnTo>
                        <a:pt x="935" y="414"/>
                      </a:lnTo>
                      <a:lnTo>
                        <a:pt x="942" y="408"/>
                      </a:lnTo>
                      <a:lnTo>
                        <a:pt x="943" y="397"/>
                      </a:lnTo>
                      <a:lnTo>
                        <a:pt x="950" y="375"/>
                      </a:lnTo>
                      <a:lnTo>
                        <a:pt x="919" y="333"/>
                      </a:lnTo>
                      <a:lnTo>
                        <a:pt x="891" y="294"/>
                      </a:lnTo>
                      <a:lnTo>
                        <a:pt x="861" y="261"/>
                      </a:lnTo>
                      <a:lnTo>
                        <a:pt x="831" y="231"/>
                      </a:lnTo>
                      <a:lnTo>
                        <a:pt x="809" y="210"/>
                      </a:lnTo>
                      <a:lnTo>
                        <a:pt x="790" y="193"/>
                      </a:lnTo>
                      <a:lnTo>
                        <a:pt x="765" y="173"/>
                      </a:lnTo>
                      <a:lnTo>
                        <a:pt x="739" y="153"/>
                      </a:lnTo>
                      <a:lnTo>
                        <a:pt x="706" y="130"/>
                      </a:lnTo>
                      <a:lnTo>
                        <a:pt x="679" y="111"/>
                      </a:lnTo>
                      <a:lnTo>
                        <a:pt x="653" y="97"/>
                      </a:lnTo>
                      <a:lnTo>
                        <a:pt x="624" y="83"/>
                      </a:lnTo>
                      <a:lnTo>
                        <a:pt x="590" y="68"/>
                      </a:lnTo>
                      <a:lnTo>
                        <a:pt x="542" y="48"/>
                      </a:lnTo>
                      <a:lnTo>
                        <a:pt x="491" y="31"/>
                      </a:lnTo>
                      <a:lnTo>
                        <a:pt x="447" y="20"/>
                      </a:lnTo>
                      <a:lnTo>
                        <a:pt x="415" y="13"/>
                      </a:lnTo>
                      <a:lnTo>
                        <a:pt x="370" y="7"/>
                      </a:lnTo>
                      <a:lnTo>
                        <a:pt x="314" y="1"/>
                      </a:lnTo>
                      <a:lnTo>
                        <a:pt x="241" y="0"/>
                      </a:lnTo>
                      <a:lnTo>
                        <a:pt x="184" y="4"/>
                      </a:lnTo>
                      <a:lnTo>
                        <a:pt x="179" y="13"/>
                      </a:lnTo>
                      <a:lnTo>
                        <a:pt x="168" y="17"/>
                      </a:lnTo>
                      <a:lnTo>
                        <a:pt x="160" y="20"/>
                      </a:lnTo>
                      <a:lnTo>
                        <a:pt x="145" y="20"/>
                      </a:lnTo>
                      <a:lnTo>
                        <a:pt x="131" y="26"/>
                      </a:lnTo>
                      <a:lnTo>
                        <a:pt x="111" y="28"/>
                      </a:lnTo>
                      <a:lnTo>
                        <a:pt x="99" y="42"/>
                      </a:lnTo>
                      <a:lnTo>
                        <a:pt x="97" y="54"/>
                      </a:lnTo>
                      <a:lnTo>
                        <a:pt x="86" y="68"/>
                      </a:lnTo>
                      <a:lnTo>
                        <a:pt x="73" y="67"/>
                      </a:lnTo>
                      <a:lnTo>
                        <a:pt x="61" y="79"/>
                      </a:lnTo>
                      <a:lnTo>
                        <a:pt x="61" y="62"/>
                      </a:lnTo>
                      <a:lnTo>
                        <a:pt x="72" y="36"/>
                      </a:lnTo>
                      <a:lnTo>
                        <a:pt x="73" y="24"/>
                      </a:lnTo>
                      <a:lnTo>
                        <a:pt x="46" y="32"/>
                      </a:lnTo>
                      <a:lnTo>
                        <a:pt x="26" y="37"/>
                      </a:lnTo>
                      <a:lnTo>
                        <a:pt x="27" y="47"/>
                      </a:lnTo>
                      <a:lnTo>
                        <a:pt x="43" y="59"/>
                      </a:lnTo>
                      <a:lnTo>
                        <a:pt x="41" y="68"/>
                      </a:lnTo>
                      <a:lnTo>
                        <a:pt x="38" y="80"/>
                      </a:lnTo>
                      <a:lnTo>
                        <a:pt x="29" y="90"/>
                      </a:lnTo>
                      <a:lnTo>
                        <a:pt x="16" y="102"/>
                      </a:lnTo>
                      <a:lnTo>
                        <a:pt x="15" y="118"/>
                      </a:lnTo>
                      <a:lnTo>
                        <a:pt x="9" y="133"/>
                      </a:lnTo>
                      <a:lnTo>
                        <a:pt x="11" y="146"/>
                      </a:lnTo>
                      <a:lnTo>
                        <a:pt x="27" y="144"/>
                      </a:lnTo>
                      <a:lnTo>
                        <a:pt x="26" y="163"/>
                      </a:lnTo>
                      <a:lnTo>
                        <a:pt x="12" y="171"/>
                      </a:lnTo>
                      <a:lnTo>
                        <a:pt x="0" y="183"/>
                      </a:lnTo>
                      <a:lnTo>
                        <a:pt x="14" y="197"/>
                      </a:lnTo>
                      <a:lnTo>
                        <a:pt x="30" y="181"/>
                      </a:lnTo>
                      <a:lnTo>
                        <a:pt x="38" y="180"/>
                      </a:lnTo>
                      <a:lnTo>
                        <a:pt x="53" y="177"/>
                      </a:lnTo>
                      <a:lnTo>
                        <a:pt x="63" y="172"/>
                      </a:lnTo>
                      <a:lnTo>
                        <a:pt x="73" y="171"/>
                      </a:lnTo>
                      <a:lnTo>
                        <a:pt x="86" y="159"/>
                      </a:lnTo>
                      <a:lnTo>
                        <a:pt x="97" y="143"/>
                      </a:lnTo>
                      <a:lnTo>
                        <a:pt x="108" y="140"/>
                      </a:lnTo>
                      <a:lnTo>
                        <a:pt x="119" y="135"/>
                      </a:lnTo>
                      <a:lnTo>
                        <a:pt x="134" y="132"/>
                      </a:lnTo>
                      <a:lnTo>
                        <a:pt x="139" y="135"/>
                      </a:lnTo>
                      <a:lnTo>
                        <a:pt x="149" y="133"/>
                      </a:lnTo>
                      <a:lnTo>
                        <a:pt x="156" y="130"/>
                      </a:lnTo>
                      <a:lnTo>
                        <a:pt x="175" y="130"/>
                      </a:lnTo>
                      <a:lnTo>
                        <a:pt x="180" y="132"/>
                      </a:lnTo>
                      <a:lnTo>
                        <a:pt x="200" y="134"/>
                      </a:lnTo>
                      <a:lnTo>
                        <a:pt x="212" y="130"/>
                      </a:lnTo>
                      <a:lnTo>
                        <a:pt x="223" y="120"/>
                      </a:lnTo>
                      <a:lnTo>
                        <a:pt x="239" y="122"/>
                      </a:lnTo>
                      <a:lnTo>
                        <a:pt x="253" y="120"/>
                      </a:lnTo>
                      <a:lnTo>
                        <a:pt x="261" y="120"/>
                      </a:lnTo>
                      <a:lnTo>
                        <a:pt x="260" y="133"/>
                      </a:lnTo>
                      <a:lnTo>
                        <a:pt x="265" y="138"/>
                      </a:lnTo>
                      <a:lnTo>
                        <a:pt x="274" y="143"/>
                      </a:lnTo>
                      <a:lnTo>
                        <a:pt x="284" y="136"/>
                      </a:lnTo>
                      <a:lnTo>
                        <a:pt x="295" y="141"/>
                      </a:lnTo>
                      <a:lnTo>
                        <a:pt x="306" y="147"/>
                      </a:lnTo>
                      <a:lnTo>
                        <a:pt x="320" y="150"/>
                      </a:lnTo>
                      <a:lnTo>
                        <a:pt x="342" y="153"/>
                      </a:lnTo>
                      <a:lnTo>
                        <a:pt x="316" y="156"/>
                      </a:lnTo>
                      <a:lnTo>
                        <a:pt x="306" y="159"/>
                      </a:lnTo>
                      <a:lnTo>
                        <a:pt x="301" y="165"/>
                      </a:lnTo>
                      <a:lnTo>
                        <a:pt x="310" y="182"/>
                      </a:lnTo>
                      <a:lnTo>
                        <a:pt x="318" y="191"/>
                      </a:lnTo>
                      <a:lnTo>
                        <a:pt x="335" y="189"/>
                      </a:lnTo>
                      <a:lnTo>
                        <a:pt x="347" y="193"/>
                      </a:lnTo>
                      <a:lnTo>
                        <a:pt x="363" y="200"/>
                      </a:lnTo>
                      <a:lnTo>
                        <a:pt x="379" y="201"/>
                      </a:lnTo>
                      <a:lnTo>
                        <a:pt x="389" y="201"/>
                      </a:lnTo>
                      <a:lnTo>
                        <a:pt x="412" y="187"/>
                      </a:lnTo>
                      <a:lnTo>
                        <a:pt x="418" y="188"/>
                      </a:lnTo>
                      <a:lnTo>
                        <a:pt x="405" y="201"/>
                      </a:lnTo>
                      <a:lnTo>
                        <a:pt x="418" y="216"/>
                      </a:lnTo>
                      <a:lnTo>
                        <a:pt x="444" y="210"/>
                      </a:lnTo>
                      <a:lnTo>
                        <a:pt x="448" y="207"/>
                      </a:lnTo>
                      <a:lnTo>
                        <a:pt x="448" y="196"/>
                      </a:lnTo>
                      <a:lnTo>
                        <a:pt x="458" y="201"/>
                      </a:lnTo>
                      <a:lnTo>
                        <a:pt x="475" y="213"/>
                      </a:lnTo>
                      <a:lnTo>
                        <a:pt x="458" y="211"/>
                      </a:lnTo>
                      <a:lnTo>
                        <a:pt x="454" y="214"/>
                      </a:lnTo>
                      <a:lnTo>
                        <a:pt x="447" y="217"/>
                      </a:lnTo>
                      <a:lnTo>
                        <a:pt x="438" y="220"/>
                      </a:lnTo>
                      <a:lnTo>
                        <a:pt x="428" y="221"/>
                      </a:lnTo>
                      <a:lnTo>
                        <a:pt x="418" y="228"/>
                      </a:lnTo>
                      <a:lnTo>
                        <a:pt x="428" y="234"/>
                      </a:lnTo>
                      <a:lnTo>
                        <a:pt x="461" y="233"/>
                      </a:lnTo>
                      <a:lnTo>
                        <a:pt x="458" y="245"/>
                      </a:lnTo>
                      <a:lnTo>
                        <a:pt x="454" y="260"/>
                      </a:lnTo>
                      <a:lnTo>
                        <a:pt x="464" y="262"/>
                      </a:lnTo>
                      <a:lnTo>
                        <a:pt x="471" y="268"/>
                      </a:lnTo>
                      <a:lnTo>
                        <a:pt x="475" y="284"/>
                      </a:lnTo>
                      <a:lnTo>
                        <a:pt x="481" y="292"/>
                      </a:lnTo>
                      <a:lnTo>
                        <a:pt x="480" y="299"/>
                      </a:lnTo>
                      <a:lnTo>
                        <a:pt x="480" y="311"/>
                      </a:lnTo>
                      <a:lnTo>
                        <a:pt x="511" y="338"/>
                      </a:lnTo>
                      <a:lnTo>
                        <a:pt x="509" y="348"/>
                      </a:lnTo>
                      <a:lnTo>
                        <a:pt x="504" y="353"/>
                      </a:lnTo>
                      <a:lnTo>
                        <a:pt x="498" y="350"/>
                      </a:lnTo>
                      <a:lnTo>
                        <a:pt x="491" y="347"/>
                      </a:lnTo>
                      <a:lnTo>
                        <a:pt x="486" y="348"/>
                      </a:lnTo>
                      <a:lnTo>
                        <a:pt x="482" y="348"/>
                      </a:lnTo>
                      <a:lnTo>
                        <a:pt x="493" y="336"/>
                      </a:lnTo>
                      <a:lnTo>
                        <a:pt x="491" y="327"/>
                      </a:lnTo>
                      <a:lnTo>
                        <a:pt x="481" y="324"/>
                      </a:lnTo>
                      <a:lnTo>
                        <a:pt x="475" y="325"/>
                      </a:lnTo>
                      <a:lnTo>
                        <a:pt x="469" y="327"/>
                      </a:lnTo>
                      <a:lnTo>
                        <a:pt x="459" y="333"/>
                      </a:lnTo>
                      <a:lnTo>
                        <a:pt x="454" y="338"/>
                      </a:lnTo>
                      <a:lnTo>
                        <a:pt x="441" y="340"/>
                      </a:lnTo>
                      <a:lnTo>
                        <a:pt x="431" y="340"/>
                      </a:lnTo>
                      <a:lnTo>
                        <a:pt x="433" y="350"/>
                      </a:lnTo>
                      <a:lnTo>
                        <a:pt x="433" y="364"/>
                      </a:lnTo>
                      <a:lnTo>
                        <a:pt x="431" y="376"/>
                      </a:lnTo>
                      <a:lnTo>
                        <a:pt x="434" y="388"/>
                      </a:lnTo>
                      <a:lnTo>
                        <a:pt x="438" y="397"/>
                      </a:lnTo>
                      <a:lnTo>
                        <a:pt x="437" y="406"/>
                      </a:lnTo>
                      <a:lnTo>
                        <a:pt x="441" y="413"/>
                      </a:lnTo>
                      <a:lnTo>
                        <a:pt x="449" y="418"/>
                      </a:lnTo>
                      <a:lnTo>
                        <a:pt x="448" y="426"/>
                      </a:lnTo>
                      <a:lnTo>
                        <a:pt x="458" y="431"/>
                      </a:lnTo>
                      <a:lnTo>
                        <a:pt x="452" y="443"/>
                      </a:lnTo>
                      <a:lnTo>
                        <a:pt x="454" y="458"/>
                      </a:lnTo>
                      <a:lnTo>
                        <a:pt x="460" y="468"/>
                      </a:lnTo>
                      <a:lnTo>
                        <a:pt x="472" y="485"/>
                      </a:lnTo>
                      <a:lnTo>
                        <a:pt x="478" y="485"/>
                      </a:lnTo>
                      <a:lnTo>
                        <a:pt x="486" y="488"/>
                      </a:lnTo>
                      <a:lnTo>
                        <a:pt x="496" y="476"/>
                      </a:lnTo>
                      <a:lnTo>
                        <a:pt x="504" y="469"/>
                      </a:lnTo>
                      <a:lnTo>
                        <a:pt x="513" y="479"/>
                      </a:lnTo>
                      <a:lnTo>
                        <a:pt x="521" y="481"/>
                      </a:lnTo>
                      <a:lnTo>
                        <a:pt x="532" y="478"/>
                      </a:lnTo>
                      <a:lnTo>
                        <a:pt x="533" y="467"/>
                      </a:lnTo>
                      <a:lnTo>
                        <a:pt x="522" y="456"/>
                      </a:lnTo>
                      <a:lnTo>
                        <a:pt x="513" y="447"/>
                      </a:lnTo>
                      <a:lnTo>
                        <a:pt x="512" y="438"/>
                      </a:lnTo>
                      <a:lnTo>
                        <a:pt x="502" y="431"/>
                      </a:lnTo>
                      <a:lnTo>
                        <a:pt x="493" y="429"/>
                      </a:lnTo>
                      <a:lnTo>
                        <a:pt x="490" y="415"/>
                      </a:lnTo>
                      <a:lnTo>
                        <a:pt x="486" y="408"/>
                      </a:lnTo>
                      <a:lnTo>
                        <a:pt x="480" y="402"/>
                      </a:lnTo>
                      <a:lnTo>
                        <a:pt x="478" y="387"/>
                      </a:lnTo>
                      <a:lnTo>
                        <a:pt x="481" y="384"/>
                      </a:lnTo>
                      <a:lnTo>
                        <a:pt x="490" y="394"/>
                      </a:lnTo>
                      <a:lnTo>
                        <a:pt x="491" y="402"/>
                      </a:lnTo>
                      <a:lnTo>
                        <a:pt x="498" y="411"/>
                      </a:lnTo>
                      <a:lnTo>
                        <a:pt x="506" y="418"/>
                      </a:lnTo>
                      <a:lnTo>
                        <a:pt x="511" y="423"/>
                      </a:lnTo>
                      <a:lnTo>
                        <a:pt x="516" y="415"/>
                      </a:lnTo>
                      <a:lnTo>
                        <a:pt x="521" y="413"/>
                      </a:lnTo>
                      <a:lnTo>
                        <a:pt x="527" y="411"/>
                      </a:lnTo>
                      <a:lnTo>
                        <a:pt x="530" y="405"/>
                      </a:lnTo>
                      <a:lnTo>
                        <a:pt x="537" y="402"/>
                      </a:lnTo>
                      <a:lnTo>
                        <a:pt x="532" y="411"/>
                      </a:lnTo>
                      <a:lnTo>
                        <a:pt x="535" y="418"/>
                      </a:lnTo>
                      <a:lnTo>
                        <a:pt x="543" y="423"/>
                      </a:lnTo>
                      <a:lnTo>
                        <a:pt x="542" y="431"/>
                      </a:lnTo>
                      <a:lnTo>
                        <a:pt x="535" y="438"/>
                      </a:lnTo>
                      <a:lnTo>
                        <a:pt x="537" y="446"/>
                      </a:lnTo>
                      <a:lnTo>
                        <a:pt x="547" y="452"/>
                      </a:lnTo>
                      <a:lnTo>
                        <a:pt x="554" y="460"/>
                      </a:lnTo>
                      <a:lnTo>
                        <a:pt x="547" y="468"/>
                      </a:lnTo>
                      <a:lnTo>
                        <a:pt x="542" y="478"/>
                      </a:lnTo>
                      <a:lnTo>
                        <a:pt x="543" y="484"/>
                      </a:lnTo>
                      <a:lnTo>
                        <a:pt x="539" y="491"/>
                      </a:lnTo>
                      <a:lnTo>
                        <a:pt x="535" y="500"/>
                      </a:lnTo>
                      <a:lnTo>
                        <a:pt x="530" y="505"/>
                      </a:lnTo>
                      <a:lnTo>
                        <a:pt x="524" y="500"/>
                      </a:lnTo>
                      <a:lnTo>
                        <a:pt x="514" y="500"/>
                      </a:lnTo>
                      <a:lnTo>
                        <a:pt x="510" y="493"/>
                      </a:lnTo>
                      <a:lnTo>
                        <a:pt x="507" y="485"/>
                      </a:lnTo>
                      <a:lnTo>
                        <a:pt x="500" y="483"/>
                      </a:lnTo>
                      <a:lnTo>
                        <a:pt x="498" y="488"/>
                      </a:lnTo>
                      <a:lnTo>
                        <a:pt x="502" y="493"/>
                      </a:lnTo>
                      <a:lnTo>
                        <a:pt x="503" y="501"/>
                      </a:lnTo>
                      <a:lnTo>
                        <a:pt x="503" y="507"/>
                      </a:lnTo>
                      <a:lnTo>
                        <a:pt x="510" y="507"/>
                      </a:lnTo>
                      <a:lnTo>
                        <a:pt x="514" y="509"/>
                      </a:lnTo>
                      <a:lnTo>
                        <a:pt x="514" y="517"/>
                      </a:lnTo>
                      <a:lnTo>
                        <a:pt x="509" y="527"/>
                      </a:lnTo>
                      <a:lnTo>
                        <a:pt x="511" y="540"/>
                      </a:lnTo>
                      <a:lnTo>
                        <a:pt x="507" y="556"/>
                      </a:lnTo>
                      <a:lnTo>
                        <a:pt x="510" y="572"/>
                      </a:lnTo>
                      <a:lnTo>
                        <a:pt x="507" y="580"/>
                      </a:lnTo>
                      <a:lnTo>
                        <a:pt x="498" y="588"/>
                      </a:lnTo>
                      <a:lnTo>
                        <a:pt x="498" y="595"/>
                      </a:lnTo>
                      <a:lnTo>
                        <a:pt x="503" y="605"/>
                      </a:lnTo>
                      <a:lnTo>
                        <a:pt x="512" y="607"/>
                      </a:lnTo>
                      <a:lnTo>
                        <a:pt x="522" y="613"/>
                      </a:lnTo>
                      <a:lnTo>
                        <a:pt x="526" y="623"/>
                      </a:lnTo>
                      <a:lnTo>
                        <a:pt x="522" y="627"/>
                      </a:lnTo>
                      <a:lnTo>
                        <a:pt x="511" y="639"/>
                      </a:lnTo>
                      <a:lnTo>
                        <a:pt x="499" y="645"/>
                      </a:lnTo>
                      <a:lnTo>
                        <a:pt x="488" y="660"/>
                      </a:lnTo>
                    </a:path>
                  </a:pathLst>
                </a:custGeom>
                <a:solidFill>
                  <a:schemeClr val="accent1"/>
                </a:solidFill>
                <a:ln w="12700" cap="rnd" cmpd="sng">
                  <a:solidFill>
                    <a:srgbClr val="006699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grpSp>
              <p:nvGrpSpPr>
                <p:cNvPr id="150" name="Group 36">
                  <a:extLst>
                    <a:ext uri="{FF2B5EF4-FFF2-40B4-BE49-F238E27FC236}">
                      <a16:creationId xmlns:a16="http://schemas.microsoft.com/office/drawing/2014/main" id="{E20E78AF-EA94-E340-30DA-F5D192F1BF5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973" y="1930"/>
                  <a:ext cx="337" cy="379"/>
                  <a:chOff x="1973" y="1930"/>
                  <a:chExt cx="337" cy="379"/>
                </a:xfrm>
              </p:grpSpPr>
              <p:sp>
                <p:nvSpPr>
                  <p:cNvPr id="152" name="Freeform 37">
                    <a:extLst>
                      <a:ext uri="{FF2B5EF4-FFF2-40B4-BE49-F238E27FC236}">
                        <a16:creationId xmlns:a16="http://schemas.microsoft.com/office/drawing/2014/main" id="{017BDEC8-66A3-3BB8-B0F6-BCCBCD9AAD7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040" y="2232"/>
                    <a:ext cx="24" cy="31"/>
                  </a:xfrm>
                  <a:custGeom>
                    <a:avLst/>
                    <a:gdLst>
                      <a:gd name="T0" fmla="*/ 2 w 24"/>
                      <a:gd name="T1" fmla="*/ 0 h 31"/>
                      <a:gd name="T2" fmla="*/ 0 w 24"/>
                      <a:gd name="T3" fmla="*/ 12 h 31"/>
                      <a:gd name="T4" fmla="*/ 2 w 24"/>
                      <a:gd name="T5" fmla="*/ 25 h 31"/>
                      <a:gd name="T6" fmla="*/ 9 w 24"/>
                      <a:gd name="T7" fmla="*/ 25 h 31"/>
                      <a:gd name="T8" fmla="*/ 23 w 24"/>
                      <a:gd name="T9" fmla="*/ 30 h 31"/>
                      <a:gd name="T10" fmla="*/ 18 w 24"/>
                      <a:gd name="T11" fmla="*/ 18 h 31"/>
                      <a:gd name="T12" fmla="*/ 20 w 24"/>
                      <a:gd name="T13" fmla="*/ 12 h 31"/>
                      <a:gd name="T14" fmla="*/ 2 w 24"/>
                      <a:gd name="T15" fmla="*/ 0 h 3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4"/>
                      <a:gd name="T25" fmla="*/ 0 h 31"/>
                      <a:gd name="T26" fmla="*/ 24 w 24"/>
                      <a:gd name="T27" fmla="*/ 31 h 31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4" h="31">
                        <a:moveTo>
                          <a:pt x="2" y="0"/>
                        </a:moveTo>
                        <a:lnTo>
                          <a:pt x="0" y="12"/>
                        </a:lnTo>
                        <a:lnTo>
                          <a:pt x="2" y="25"/>
                        </a:lnTo>
                        <a:lnTo>
                          <a:pt x="9" y="25"/>
                        </a:lnTo>
                        <a:lnTo>
                          <a:pt x="23" y="30"/>
                        </a:lnTo>
                        <a:lnTo>
                          <a:pt x="18" y="18"/>
                        </a:lnTo>
                        <a:lnTo>
                          <a:pt x="20" y="12"/>
                        </a:lnTo>
                        <a:lnTo>
                          <a:pt x="2" y="0"/>
                        </a:lnTo>
                      </a:path>
                    </a:pathLst>
                  </a:custGeom>
                  <a:solidFill>
                    <a:schemeClr val="accent1"/>
                  </a:solidFill>
                  <a:ln w="12700" cap="rnd" cmpd="sng">
                    <a:solidFill>
                      <a:srgbClr val="0066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53" name="Freeform 38">
                    <a:extLst>
                      <a:ext uri="{FF2B5EF4-FFF2-40B4-BE49-F238E27FC236}">
                        <a16:creationId xmlns:a16="http://schemas.microsoft.com/office/drawing/2014/main" id="{805F37F6-B01C-061E-AD0D-C033AA4E899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041" y="2196"/>
                    <a:ext cx="62" cy="76"/>
                  </a:xfrm>
                  <a:custGeom>
                    <a:avLst/>
                    <a:gdLst>
                      <a:gd name="T0" fmla="*/ 3 w 62"/>
                      <a:gd name="T1" fmla="*/ 0 h 76"/>
                      <a:gd name="T2" fmla="*/ 21 w 62"/>
                      <a:gd name="T3" fmla="*/ 11 h 76"/>
                      <a:gd name="T4" fmla="*/ 28 w 62"/>
                      <a:gd name="T5" fmla="*/ 11 h 76"/>
                      <a:gd name="T6" fmla="*/ 29 w 62"/>
                      <a:gd name="T7" fmla="*/ 21 h 76"/>
                      <a:gd name="T8" fmla="*/ 36 w 62"/>
                      <a:gd name="T9" fmla="*/ 29 h 76"/>
                      <a:gd name="T10" fmla="*/ 42 w 62"/>
                      <a:gd name="T11" fmla="*/ 36 h 76"/>
                      <a:gd name="T12" fmla="*/ 50 w 62"/>
                      <a:gd name="T13" fmla="*/ 35 h 76"/>
                      <a:gd name="T14" fmla="*/ 59 w 62"/>
                      <a:gd name="T15" fmla="*/ 42 h 76"/>
                      <a:gd name="T16" fmla="*/ 57 w 62"/>
                      <a:gd name="T17" fmla="*/ 51 h 76"/>
                      <a:gd name="T18" fmla="*/ 61 w 62"/>
                      <a:gd name="T19" fmla="*/ 56 h 76"/>
                      <a:gd name="T20" fmla="*/ 50 w 62"/>
                      <a:gd name="T21" fmla="*/ 65 h 76"/>
                      <a:gd name="T22" fmla="*/ 42 w 62"/>
                      <a:gd name="T23" fmla="*/ 74 h 76"/>
                      <a:gd name="T24" fmla="*/ 36 w 62"/>
                      <a:gd name="T25" fmla="*/ 75 h 76"/>
                      <a:gd name="T26" fmla="*/ 34 w 62"/>
                      <a:gd name="T27" fmla="*/ 68 h 76"/>
                      <a:gd name="T28" fmla="*/ 37 w 62"/>
                      <a:gd name="T29" fmla="*/ 62 h 76"/>
                      <a:gd name="T30" fmla="*/ 34 w 62"/>
                      <a:gd name="T31" fmla="*/ 54 h 76"/>
                      <a:gd name="T32" fmla="*/ 34 w 62"/>
                      <a:gd name="T33" fmla="*/ 39 h 76"/>
                      <a:gd name="T34" fmla="*/ 24 w 62"/>
                      <a:gd name="T35" fmla="*/ 33 h 76"/>
                      <a:gd name="T36" fmla="*/ 14 w 62"/>
                      <a:gd name="T37" fmla="*/ 32 h 76"/>
                      <a:gd name="T38" fmla="*/ 13 w 62"/>
                      <a:gd name="T39" fmla="*/ 27 h 76"/>
                      <a:gd name="T40" fmla="*/ 8 w 62"/>
                      <a:gd name="T41" fmla="*/ 21 h 76"/>
                      <a:gd name="T42" fmla="*/ 0 w 62"/>
                      <a:gd name="T43" fmla="*/ 16 h 76"/>
                      <a:gd name="T44" fmla="*/ 3 w 62"/>
                      <a:gd name="T45" fmla="*/ 0 h 7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w 62"/>
                      <a:gd name="T70" fmla="*/ 0 h 76"/>
                      <a:gd name="T71" fmla="*/ 62 w 62"/>
                      <a:gd name="T72" fmla="*/ 76 h 76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T69" t="T70" r="T71" b="T72"/>
                    <a:pathLst>
                      <a:path w="62" h="76">
                        <a:moveTo>
                          <a:pt x="3" y="0"/>
                        </a:moveTo>
                        <a:lnTo>
                          <a:pt x="21" y="11"/>
                        </a:lnTo>
                        <a:lnTo>
                          <a:pt x="28" y="11"/>
                        </a:lnTo>
                        <a:lnTo>
                          <a:pt x="29" y="21"/>
                        </a:lnTo>
                        <a:lnTo>
                          <a:pt x="36" y="29"/>
                        </a:lnTo>
                        <a:lnTo>
                          <a:pt x="42" y="36"/>
                        </a:lnTo>
                        <a:lnTo>
                          <a:pt x="50" y="35"/>
                        </a:lnTo>
                        <a:lnTo>
                          <a:pt x="59" y="42"/>
                        </a:lnTo>
                        <a:lnTo>
                          <a:pt x="57" y="51"/>
                        </a:lnTo>
                        <a:lnTo>
                          <a:pt x="61" y="56"/>
                        </a:lnTo>
                        <a:lnTo>
                          <a:pt x="50" y="65"/>
                        </a:lnTo>
                        <a:lnTo>
                          <a:pt x="42" y="74"/>
                        </a:lnTo>
                        <a:lnTo>
                          <a:pt x="36" y="75"/>
                        </a:lnTo>
                        <a:lnTo>
                          <a:pt x="34" y="68"/>
                        </a:lnTo>
                        <a:lnTo>
                          <a:pt x="37" y="62"/>
                        </a:lnTo>
                        <a:lnTo>
                          <a:pt x="34" y="54"/>
                        </a:lnTo>
                        <a:lnTo>
                          <a:pt x="34" y="39"/>
                        </a:lnTo>
                        <a:lnTo>
                          <a:pt x="24" y="33"/>
                        </a:lnTo>
                        <a:lnTo>
                          <a:pt x="14" y="32"/>
                        </a:lnTo>
                        <a:lnTo>
                          <a:pt x="13" y="27"/>
                        </a:lnTo>
                        <a:lnTo>
                          <a:pt x="8" y="21"/>
                        </a:lnTo>
                        <a:lnTo>
                          <a:pt x="0" y="16"/>
                        </a:lnTo>
                        <a:lnTo>
                          <a:pt x="3" y="0"/>
                        </a:lnTo>
                      </a:path>
                    </a:pathLst>
                  </a:custGeom>
                  <a:solidFill>
                    <a:schemeClr val="accent1"/>
                  </a:solidFill>
                  <a:ln w="12700" cap="rnd" cmpd="sng">
                    <a:solidFill>
                      <a:srgbClr val="0066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54" name="Freeform 39">
                    <a:extLst>
                      <a:ext uri="{FF2B5EF4-FFF2-40B4-BE49-F238E27FC236}">
                        <a16:creationId xmlns:a16="http://schemas.microsoft.com/office/drawing/2014/main" id="{FCB29433-85F3-DB46-19F4-F77A9F792EC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92" y="2288"/>
                    <a:ext cx="18" cy="21"/>
                  </a:xfrm>
                  <a:custGeom>
                    <a:avLst/>
                    <a:gdLst>
                      <a:gd name="T0" fmla="*/ 0 w 18"/>
                      <a:gd name="T1" fmla="*/ 0 h 21"/>
                      <a:gd name="T2" fmla="*/ 3 w 18"/>
                      <a:gd name="T3" fmla="*/ 18 h 21"/>
                      <a:gd name="T4" fmla="*/ 17 w 18"/>
                      <a:gd name="T5" fmla="*/ 20 h 21"/>
                      <a:gd name="T6" fmla="*/ 0 w 18"/>
                      <a:gd name="T7" fmla="*/ 0 h 21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8"/>
                      <a:gd name="T13" fmla="*/ 0 h 21"/>
                      <a:gd name="T14" fmla="*/ 18 w 18"/>
                      <a:gd name="T15" fmla="*/ 21 h 21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8" h="21">
                        <a:moveTo>
                          <a:pt x="0" y="0"/>
                        </a:moveTo>
                        <a:lnTo>
                          <a:pt x="3" y="18"/>
                        </a:lnTo>
                        <a:lnTo>
                          <a:pt x="17" y="20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chemeClr val="accent1"/>
                  </a:solidFill>
                  <a:ln w="12700" cap="rnd" cmpd="sng">
                    <a:solidFill>
                      <a:srgbClr val="0066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55" name="Freeform 40">
                    <a:extLst>
                      <a:ext uri="{FF2B5EF4-FFF2-40B4-BE49-F238E27FC236}">
                        <a16:creationId xmlns:a16="http://schemas.microsoft.com/office/drawing/2014/main" id="{4F9DD48B-E397-CFBA-3EFF-87B85AEA631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236" y="2292"/>
                    <a:ext cx="22" cy="17"/>
                  </a:xfrm>
                  <a:custGeom>
                    <a:avLst/>
                    <a:gdLst>
                      <a:gd name="T0" fmla="*/ 0 w 22"/>
                      <a:gd name="T1" fmla="*/ 13 h 17"/>
                      <a:gd name="T2" fmla="*/ 11 w 22"/>
                      <a:gd name="T3" fmla="*/ 0 h 17"/>
                      <a:gd name="T4" fmla="*/ 21 w 22"/>
                      <a:gd name="T5" fmla="*/ 3 h 17"/>
                      <a:gd name="T6" fmla="*/ 13 w 22"/>
                      <a:gd name="T7" fmla="*/ 16 h 17"/>
                      <a:gd name="T8" fmla="*/ 0 w 22"/>
                      <a:gd name="T9" fmla="*/ 13 h 1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"/>
                      <a:gd name="T16" fmla="*/ 0 h 17"/>
                      <a:gd name="T17" fmla="*/ 22 w 22"/>
                      <a:gd name="T18" fmla="*/ 17 h 1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" h="17">
                        <a:moveTo>
                          <a:pt x="0" y="13"/>
                        </a:moveTo>
                        <a:lnTo>
                          <a:pt x="11" y="0"/>
                        </a:lnTo>
                        <a:lnTo>
                          <a:pt x="21" y="3"/>
                        </a:lnTo>
                        <a:lnTo>
                          <a:pt x="13" y="16"/>
                        </a:lnTo>
                        <a:lnTo>
                          <a:pt x="0" y="13"/>
                        </a:lnTo>
                      </a:path>
                    </a:pathLst>
                  </a:custGeom>
                  <a:solidFill>
                    <a:schemeClr val="accent1"/>
                  </a:solidFill>
                  <a:ln w="12700" cap="rnd" cmpd="sng">
                    <a:solidFill>
                      <a:srgbClr val="0066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56" name="Freeform 41">
                    <a:extLst>
                      <a:ext uri="{FF2B5EF4-FFF2-40B4-BE49-F238E27FC236}">
                        <a16:creationId xmlns:a16="http://schemas.microsoft.com/office/drawing/2014/main" id="{42210BF8-EC53-FEA9-041F-F60229262A7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285" y="2260"/>
                    <a:ext cx="25" cy="23"/>
                  </a:xfrm>
                  <a:custGeom>
                    <a:avLst/>
                    <a:gdLst>
                      <a:gd name="T0" fmla="*/ 0 w 25"/>
                      <a:gd name="T1" fmla="*/ 14 h 23"/>
                      <a:gd name="T2" fmla="*/ 24 w 25"/>
                      <a:gd name="T3" fmla="*/ 22 h 23"/>
                      <a:gd name="T4" fmla="*/ 12 w 25"/>
                      <a:gd name="T5" fmla="*/ 0 h 23"/>
                      <a:gd name="T6" fmla="*/ 0 w 25"/>
                      <a:gd name="T7" fmla="*/ 14 h 2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5"/>
                      <a:gd name="T13" fmla="*/ 0 h 23"/>
                      <a:gd name="T14" fmla="*/ 25 w 25"/>
                      <a:gd name="T15" fmla="*/ 23 h 2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5" h="23">
                        <a:moveTo>
                          <a:pt x="0" y="14"/>
                        </a:moveTo>
                        <a:lnTo>
                          <a:pt x="24" y="22"/>
                        </a:lnTo>
                        <a:lnTo>
                          <a:pt x="12" y="0"/>
                        </a:lnTo>
                        <a:lnTo>
                          <a:pt x="0" y="14"/>
                        </a:lnTo>
                      </a:path>
                    </a:pathLst>
                  </a:custGeom>
                  <a:solidFill>
                    <a:schemeClr val="accent1"/>
                  </a:solidFill>
                  <a:ln w="12700" cap="rnd" cmpd="sng">
                    <a:solidFill>
                      <a:srgbClr val="0066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57" name="Freeform 42">
                    <a:extLst>
                      <a:ext uri="{FF2B5EF4-FFF2-40B4-BE49-F238E27FC236}">
                        <a16:creationId xmlns:a16="http://schemas.microsoft.com/office/drawing/2014/main" id="{C356C310-1667-F1D7-B193-7CF90948425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973" y="1930"/>
                    <a:ext cx="74" cy="35"/>
                  </a:xfrm>
                  <a:custGeom>
                    <a:avLst/>
                    <a:gdLst>
                      <a:gd name="T0" fmla="*/ 0 w 74"/>
                      <a:gd name="T1" fmla="*/ 21 h 35"/>
                      <a:gd name="T2" fmla="*/ 34 w 74"/>
                      <a:gd name="T3" fmla="*/ 23 h 35"/>
                      <a:gd name="T4" fmla="*/ 44 w 74"/>
                      <a:gd name="T5" fmla="*/ 32 h 35"/>
                      <a:gd name="T6" fmla="*/ 55 w 74"/>
                      <a:gd name="T7" fmla="*/ 34 h 35"/>
                      <a:gd name="T8" fmla="*/ 73 w 74"/>
                      <a:gd name="T9" fmla="*/ 27 h 35"/>
                      <a:gd name="T10" fmla="*/ 62 w 74"/>
                      <a:gd name="T11" fmla="*/ 17 h 35"/>
                      <a:gd name="T12" fmla="*/ 47 w 74"/>
                      <a:gd name="T13" fmla="*/ 17 h 35"/>
                      <a:gd name="T14" fmla="*/ 41 w 74"/>
                      <a:gd name="T15" fmla="*/ 0 h 35"/>
                      <a:gd name="T16" fmla="*/ 29 w 74"/>
                      <a:gd name="T17" fmla="*/ 3 h 35"/>
                      <a:gd name="T18" fmla="*/ 0 w 74"/>
                      <a:gd name="T19" fmla="*/ 21 h 35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74"/>
                      <a:gd name="T31" fmla="*/ 0 h 35"/>
                      <a:gd name="T32" fmla="*/ 74 w 74"/>
                      <a:gd name="T33" fmla="*/ 35 h 35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74" h="35">
                        <a:moveTo>
                          <a:pt x="0" y="21"/>
                        </a:moveTo>
                        <a:lnTo>
                          <a:pt x="34" y="23"/>
                        </a:lnTo>
                        <a:lnTo>
                          <a:pt x="44" y="32"/>
                        </a:lnTo>
                        <a:lnTo>
                          <a:pt x="55" y="34"/>
                        </a:lnTo>
                        <a:lnTo>
                          <a:pt x="73" y="27"/>
                        </a:lnTo>
                        <a:lnTo>
                          <a:pt x="62" y="17"/>
                        </a:lnTo>
                        <a:lnTo>
                          <a:pt x="47" y="17"/>
                        </a:lnTo>
                        <a:lnTo>
                          <a:pt x="41" y="0"/>
                        </a:lnTo>
                        <a:lnTo>
                          <a:pt x="29" y="3"/>
                        </a:lnTo>
                        <a:lnTo>
                          <a:pt x="0" y="21"/>
                        </a:lnTo>
                      </a:path>
                    </a:pathLst>
                  </a:custGeom>
                  <a:solidFill>
                    <a:schemeClr val="accent1"/>
                  </a:solidFill>
                  <a:ln w="12700" cap="rnd" cmpd="sng">
                    <a:solidFill>
                      <a:srgbClr val="0066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</p:grpSp>
            <p:sp>
              <p:nvSpPr>
                <p:cNvPr id="151" name="Freeform 43">
                  <a:extLst>
                    <a:ext uri="{FF2B5EF4-FFF2-40B4-BE49-F238E27FC236}">
                      <a16:creationId xmlns:a16="http://schemas.microsoft.com/office/drawing/2014/main" id="{7BEA4F89-6818-59DC-054E-21A00D46FC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98" y="2018"/>
                  <a:ext cx="116" cy="80"/>
                </a:xfrm>
                <a:custGeom>
                  <a:avLst/>
                  <a:gdLst>
                    <a:gd name="T0" fmla="*/ 111 w 116"/>
                    <a:gd name="T1" fmla="*/ 49 h 80"/>
                    <a:gd name="T2" fmla="*/ 115 w 116"/>
                    <a:gd name="T3" fmla="*/ 72 h 80"/>
                    <a:gd name="T4" fmla="*/ 103 w 116"/>
                    <a:gd name="T5" fmla="*/ 77 h 80"/>
                    <a:gd name="T6" fmla="*/ 88 w 116"/>
                    <a:gd name="T7" fmla="*/ 79 h 80"/>
                    <a:gd name="T8" fmla="*/ 77 w 116"/>
                    <a:gd name="T9" fmla="*/ 72 h 80"/>
                    <a:gd name="T10" fmla="*/ 69 w 116"/>
                    <a:gd name="T11" fmla="*/ 63 h 80"/>
                    <a:gd name="T12" fmla="*/ 63 w 116"/>
                    <a:gd name="T13" fmla="*/ 56 h 80"/>
                    <a:gd name="T14" fmla="*/ 47 w 116"/>
                    <a:gd name="T15" fmla="*/ 59 h 80"/>
                    <a:gd name="T16" fmla="*/ 33 w 116"/>
                    <a:gd name="T17" fmla="*/ 60 h 80"/>
                    <a:gd name="T18" fmla="*/ 22 w 116"/>
                    <a:gd name="T19" fmla="*/ 56 h 80"/>
                    <a:gd name="T20" fmla="*/ 16 w 116"/>
                    <a:gd name="T21" fmla="*/ 46 h 80"/>
                    <a:gd name="T22" fmla="*/ 0 w 116"/>
                    <a:gd name="T23" fmla="*/ 45 h 80"/>
                    <a:gd name="T24" fmla="*/ 1 w 116"/>
                    <a:gd name="T25" fmla="*/ 36 h 80"/>
                    <a:gd name="T26" fmla="*/ 4 w 116"/>
                    <a:gd name="T27" fmla="*/ 28 h 80"/>
                    <a:gd name="T28" fmla="*/ 1 w 116"/>
                    <a:gd name="T29" fmla="*/ 19 h 80"/>
                    <a:gd name="T30" fmla="*/ 3 w 116"/>
                    <a:gd name="T31" fmla="*/ 13 h 80"/>
                    <a:gd name="T32" fmla="*/ 6 w 116"/>
                    <a:gd name="T33" fmla="*/ 7 h 80"/>
                    <a:gd name="T34" fmla="*/ 16 w 116"/>
                    <a:gd name="T35" fmla="*/ 0 h 80"/>
                    <a:gd name="T36" fmla="*/ 27 w 116"/>
                    <a:gd name="T37" fmla="*/ 2 h 80"/>
                    <a:gd name="T38" fmla="*/ 27 w 116"/>
                    <a:gd name="T39" fmla="*/ 12 h 80"/>
                    <a:gd name="T40" fmla="*/ 26 w 116"/>
                    <a:gd name="T41" fmla="*/ 19 h 80"/>
                    <a:gd name="T42" fmla="*/ 30 w 116"/>
                    <a:gd name="T43" fmla="*/ 23 h 80"/>
                    <a:gd name="T44" fmla="*/ 37 w 116"/>
                    <a:gd name="T45" fmla="*/ 25 h 80"/>
                    <a:gd name="T46" fmla="*/ 43 w 116"/>
                    <a:gd name="T47" fmla="*/ 28 h 80"/>
                    <a:gd name="T48" fmla="*/ 50 w 116"/>
                    <a:gd name="T49" fmla="*/ 25 h 80"/>
                    <a:gd name="T50" fmla="*/ 55 w 116"/>
                    <a:gd name="T51" fmla="*/ 25 h 80"/>
                    <a:gd name="T52" fmla="*/ 60 w 116"/>
                    <a:gd name="T53" fmla="*/ 18 h 80"/>
                    <a:gd name="T54" fmla="*/ 66 w 116"/>
                    <a:gd name="T55" fmla="*/ 20 h 80"/>
                    <a:gd name="T56" fmla="*/ 71 w 116"/>
                    <a:gd name="T57" fmla="*/ 28 h 80"/>
                    <a:gd name="T58" fmla="*/ 71 w 116"/>
                    <a:gd name="T59" fmla="*/ 33 h 80"/>
                    <a:gd name="T60" fmla="*/ 81 w 116"/>
                    <a:gd name="T61" fmla="*/ 33 h 80"/>
                    <a:gd name="T62" fmla="*/ 94 w 116"/>
                    <a:gd name="T63" fmla="*/ 31 h 80"/>
                    <a:gd name="T64" fmla="*/ 99 w 116"/>
                    <a:gd name="T65" fmla="*/ 35 h 80"/>
                    <a:gd name="T66" fmla="*/ 111 w 116"/>
                    <a:gd name="T67" fmla="*/ 49 h 8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16"/>
                    <a:gd name="T103" fmla="*/ 0 h 80"/>
                    <a:gd name="T104" fmla="*/ 116 w 116"/>
                    <a:gd name="T105" fmla="*/ 80 h 80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16" h="80">
                      <a:moveTo>
                        <a:pt x="111" y="49"/>
                      </a:moveTo>
                      <a:lnTo>
                        <a:pt x="115" y="72"/>
                      </a:lnTo>
                      <a:lnTo>
                        <a:pt x="103" y="77"/>
                      </a:lnTo>
                      <a:lnTo>
                        <a:pt x="88" y="79"/>
                      </a:lnTo>
                      <a:lnTo>
                        <a:pt x="77" y="72"/>
                      </a:lnTo>
                      <a:lnTo>
                        <a:pt x="69" y="63"/>
                      </a:lnTo>
                      <a:lnTo>
                        <a:pt x="63" y="56"/>
                      </a:lnTo>
                      <a:lnTo>
                        <a:pt x="47" y="59"/>
                      </a:lnTo>
                      <a:lnTo>
                        <a:pt x="33" y="60"/>
                      </a:lnTo>
                      <a:lnTo>
                        <a:pt x="22" y="56"/>
                      </a:lnTo>
                      <a:lnTo>
                        <a:pt x="16" y="46"/>
                      </a:lnTo>
                      <a:lnTo>
                        <a:pt x="0" y="45"/>
                      </a:lnTo>
                      <a:lnTo>
                        <a:pt x="1" y="36"/>
                      </a:lnTo>
                      <a:lnTo>
                        <a:pt x="4" y="28"/>
                      </a:lnTo>
                      <a:lnTo>
                        <a:pt x="1" y="19"/>
                      </a:lnTo>
                      <a:lnTo>
                        <a:pt x="3" y="13"/>
                      </a:lnTo>
                      <a:lnTo>
                        <a:pt x="6" y="7"/>
                      </a:lnTo>
                      <a:lnTo>
                        <a:pt x="16" y="0"/>
                      </a:lnTo>
                      <a:lnTo>
                        <a:pt x="27" y="2"/>
                      </a:lnTo>
                      <a:lnTo>
                        <a:pt x="27" y="12"/>
                      </a:lnTo>
                      <a:lnTo>
                        <a:pt x="26" y="19"/>
                      </a:lnTo>
                      <a:lnTo>
                        <a:pt x="30" y="23"/>
                      </a:lnTo>
                      <a:lnTo>
                        <a:pt x="37" y="25"/>
                      </a:lnTo>
                      <a:lnTo>
                        <a:pt x="43" y="28"/>
                      </a:lnTo>
                      <a:lnTo>
                        <a:pt x="50" y="25"/>
                      </a:lnTo>
                      <a:lnTo>
                        <a:pt x="55" y="25"/>
                      </a:lnTo>
                      <a:lnTo>
                        <a:pt x="60" y="18"/>
                      </a:lnTo>
                      <a:lnTo>
                        <a:pt x="66" y="20"/>
                      </a:lnTo>
                      <a:lnTo>
                        <a:pt x="71" y="28"/>
                      </a:lnTo>
                      <a:lnTo>
                        <a:pt x="71" y="33"/>
                      </a:lnTo>
                      <a:lnTo>
                        <a:pt x="81" y="33"/>
                      </a:lnTo>
                      <a:lnTo>
                        <a:pt x="94" y="31"/>
                      </a:lnTo>
                      <a:lnTo>
                        <a:pt x="99" y="35"/>
                      </a:lnTo>
                      <a:lnTo>
                        <a:pt x="111" y="49"/>
                      </a:lnTo>
                    </a:path>
                  </a:pathLst>
                </a:custGeom>
                <a:solidFill>
                  <a:schemeClr val="bg1"/>
                </a:solidFill>
                <a:ln w="12700" cap="rnd" cmpd="sng">
                  <a:solidFill>
                    <a:srgbClr val="006699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</p:grpSp>
        </p:grpSp>
      </p:grpSp>
      <p:pic>
        <p:nvPicPr>
          <p:cNvPr id="184" name="57 Imagen">
            <a:extLst>
              <a:ext uri="{FF2B5EF4-FFF2-40B4-BE49-F238E27FC236}">
                <a16:creationId xmlns:a16="http://schemas.microsoft.com/office/drawing/2014/main" id="{BD5D5153-53BC-81AF-E7FB-383FCD6C42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300" y="2830513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6056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C12469E-65A6-D4B0-06AB-3AC9E108CF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22839AAB-6143-1D71-1BD7-14049EA24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Enfermedad Periodontal. Clasificación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E65C52-DCBC-BD70-58FD-06713A3A656E}"/>
              </a:ext>
            </a:extLst>
          </p:cNvPr>
          <p:cNvSpPr txBox="1"/>
          <p:nvPr/>
        </p:nvSpPr>
        <p:spPr>
          <a:xfrm>
            <a:off x="374650" y="1018897"/>
            <a:ext cx="839470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buClr>
                <a:schemeClr val="accent1"/>
              </a:buClr>
              <a:buSzPct val="76000"/>
              <a:buFont typeface="Wingdings 2" pitchFamily="2" charset="2"/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La clasificación de la Academia Americana de Periodoncia (A.A.P.) cataloga la enfermedad periodontal en cuatro tipos:</a:t>
            </a:r>
          </a:p>
          <a:p>
            <a:pPr eaLnBrk="1" hangingPunct="1">
              <a:buClr>
                <a:schemeClr val="accent1"/>
              </a:buClr>
              <a:buSzPct val="76000"/>
              <a:buFont typeface="Wingdings 2" pitchFamily="2" charset="2"/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buClr>
                <a:schemeClr val="accent1"/>
              </a:buClr>
              <a:buSzPct val="76000"/>
              <a:buFont typeface="Wingdings 2" pitchFamily="2" charset="2"/>
              <a:buNone/>
            </a:pPr>
            <a:r>
              <a:rPr lang="es-ES_tradnl" altLang="es-ES" sz="1800" b="1" i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Tipo I. Gingivitis</a:t>
            </a:r>
            <a:endParaRPr lang="es-ES" altLang="es-ES" sz="18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  <a:p>
            <a:pPr marL="742950" lvl="1" indent="-285750"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Inflamación de la encía caracterizada por hiperplasia, edema, retracción, formación de bolsas gingivales y sin pérdida ósea.</a:t>
            </a:r>
          </a:p>
          <a:p>
            <a:pPr eaLnBrk="1" hangingPunct="1">
              <a:buClr>
                <a:schemeClr val="accent1"/>
              </a:buClr>
              <a:buSzPct val="76000"/>
              <a:buFont typeface="Wingdings 2" pitchFamily="2" charset="2"/>
              <a:buNone/>
            </a:pPr>
            <a:endParaRPr lang="es-ES" altLang="es-ES" sz="1800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  <a:p>
            <a:pPr eaLnBrk="1" hangingPunct="1">
              <a:buClr>
                <a:schemeClr val="accent1"/>
              </a:buClr>
              <a:buSzPct val="76000"/>
              <a:buFont typeface="Wingdings 2" pitchFamily="2" charset="2"/>
              <a:buNone/>
            </a:pPr>
            <a:r>
              <a:rPr lang="es-ES_tradnl" altLang="es-ES" sz="1800" b="1" i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Tipo II. Periodontitis precoz</a:t>
            </a:r>
            <a:endParaRPr lang="es-ES" altLang="es-ES" sz="18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  <a:p>
            <a:pPr marL="742950" lvl="1" indent="-285750"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Progresión de la enfermedad gingival a la cresta ósea alveolar y pérdida ósea precoz que lleva a bolsas periodontales moderadas.</a:t>
            </a:r>
          </a:p>
          <a:p>
            <a:pPr eaLnBrk="1" hangingPunct="1">
              <a:buClr>
                <a:schemeClr val="accent1"/>
              </a:buClr>
              <a:buSzPct val="76000"/>
              <a:buFont typeface="Wingdings 2" pitchFamily="2" charset="2"/>
              <a:buNone/>
            </a:pPr>
            <a:endParaRPr lang="es-ES" altLang="es-ES" sz="1800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  <a:p>
            <a:pPr eaLnBrk="1" hangingPunct="1">
              <a:buClr>
                <a:schemeClr val="accent1"/>
              </a:buClr>
              <a:buSzPct val="76000"/>
              <a:buFont typeface="Wingdings 2" pitchFamily="2" charset="2"/>
              <a:buNone/>
            </a:pPr>
            <a:r>
              <a:rPr lang="es-ES_tradnl" altLang="es-ES" sz="1800" b="1" i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Tipo III. Periodontitis moderada</a:t>
            </a:r>
            <a:endParaRPr lang="es-ES" altLang="es-ES" sz="18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  <a:p>
            <a:pPr marL="742950" lvl="1" indent="-285750"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Un estado más avanzado de la situación anterior, con destrucción aumentada de estructuras periodontales asociadas con bolsas de moderadas a profundas y movilidad dentaria.</a:t>
            </a:r>
          </a:p>
          <a:p>
            <a:pPr eaLnBrk="1" hangingPunct="1">
              <a:buClr>
                <a:schemeClr val="accent1"/>
              </a:buClr>
              <a:buSzPct val="76000"/>
              <a:buFont typeface="Wingdings 2" pitchFamily="2" charset="2"/>
              <a:buNone/>
            </a:pPr>
            <a:endParaRPr lang="es-ES" altLang="es-ES" sz="1800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  <a:p>
            <a:pPr eaLnBrk="1" hangingPunct="1">
              <a:buClr>
                <a:schemeClr val="accent1"/>
              </a:buClr>
              <a:buSzPct val="76000"/>
              <a:buFont typeface="Wingdings 2" pitchFamily="2" charset="2"/>
              <a:buNone/>
            </a:pPr>
            <a:r>
              <a:rPr lang="es-ES_tradnl" altLang="es-ES" sz="1800" b="1" i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Tipo IV. Periodontitis avanzada</a:t>
            </a:r>
            <a:endParaRPr lang="es-ES" altLang="es-ES" sz="18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  <a:p>
            <a:pPr marL="742950" lvl="1" indent="-285750"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Mayor progresión de la periodontitis con importante destrucción de estructuras periodontales y movilidad dentaria aumentada</a:t>
            </a:r>
            <a:endParaRPr lang="es-ES" altLang="es-ES" dirty="0">
              <a:latin typeface="Palatino" pitchFamily="2" charset="77"/>
              <a:ea typeface="Palatin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3469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6A60D41-215B-5066-A773-6BA8804388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4DA6A75D-30B1-77CA-EC4E-533FD7422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Enfermedad Periodontal. Manifestaciones Clínicas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E26C2D2-0480-FDD4-0982-B1697F0BD28E}"/>
              </a:ext>
            </a:extLst>
          </p:cNvPr>
          <p:cNvSpPr txBox="1">
            <a:spLocks/>
          </p:cNvSpPr>
          <p:nvPr/>
        </p:nvSpPr>
        <p:spPr>
          <a:xfrm>
            <a:off x="406400" y="1162050"/>
            <a:ext cx="8432800" cy="5035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Enrojecimiento de la encía.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Sangrado espontáneo o con cepillado.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Sensibilidad dentaria.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Recesiones gingivales.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Halitosis.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Supuración.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Dolor (poca frecuencia)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Cambios en posición de piezas dentales.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Movilidad dentaria.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marL="0" indent="0">
              <a:lnSpc>
                <a:spcPct val="80000"/>
              </a:lnSpc>
              <a:buClr>
                <a:srgbClr val="FF0000"/>
              </a:buClr>
              <a:buSzPct val="110000"/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7" name="Picture 5" descr="C:\Users\usuario\Desktop\PPT diabetes\fotos enfermedades periodontales\encias_rojas.jpg">
            <a:extLst>
              <a:ext uri="{FF2B5EF4-FFF2-40B4-BE49-F238E27FC236}">
                <a16:creationId xmlns:a16="http://schemas.microsoft.com/office/drawing/2014/main" id="{4838B121-F3B6-6194-21D1-9035BA702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40383"/>
            <a:ext cx="1317618" cy="1317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usuario\Desktop\PPT diabetes\fotos enfermedades periodontales\sangrado_espontaneo.jpg">
            <a:extLst>
              <a:ext uri="{FF2B5EF4-FFF2-40B4-BE49-F238E27FC236}">
                <a16:creationId xmlns:a16="http://schemas.microsoft.com/office/drawing/2014/main" id="{3AB81106-B1D5-9F10-4C60-DEADE70D7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249" y="5538791"/>
            <a:ext cx="1317618" cy="1317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Users\usuario\Desktop\PPT diabetes\fotos enfermedades periodontales\supuracion.jpg">
            <a:extLst>
              <a:ext uri="{FF2B5EF4-FFF2-40B4-BE49-F238E27FC236}">
                <a16:creationId xmlns:a16="http://schemas.microsoft.com/office/drawing/2014/main" id="{59859196-0D12-1146-1926-47A54B61C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499" y="5538791"/>
            <a:ext cx="1317617" cy="1317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usuario\Desktop\PPT diabetes\fotos enfermedades periodontales\sensibilidad dental.jpg">
            <a:extLst>
              <a:ext uri="{FF2B5EF4-FFF2-40B4-BE49-F238E27FC236}">
                <a16:creationId xmlns:a16="http://schemas.microsoft.com/office/drawing/2014/main" id="{AA31F41C-4397-9BCB-D5B8-039BF494E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823" y="5540382"/>
            <a:ext cx="1317617" cy="1317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usuario\Desktop\PPT diabetes\fotos enfermedades periodontales\Retraccion_encia.jpg">
            <a:extLst>
              <a:ext uri="{FF2B5EF4-FFF2-40B4-BE49-F238E27FC236}">
                <a16:creationId xmlns:a16="http://schemas.microsoft.com/office/drawing/2014/main" id="{6BA2AFC0-83D4-8E72-4FD1-3E51E330A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48" y="5540383"/>
            <a:ext cx="1317617" cy="1317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C:\Users\usuario\Desktop\PPT diabetes\fotos enfermedades periodontales\descolocacion.jpg">
            <a:extLst>
              <a:ext uri="{FF2B5EF4-FFF2-40B4-BE49-F238E27FC236}">
                <a16:creationId xmlns:a16="http://schemas.microsoft.com/office/drawing/2014/main" id="{034C703F-EE43-E04D-94B8-3EC6195DA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65" y="5540383"/>
            <a:ext cx="1317617" cy="1317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C:\Users\usuario\Desktop\PPT diabetes\fotos enfermedades periodontales\movilidad.jpg">
            <a:extLst>
              <a:ext uri="{FF2B5EF4-FFF2-40B4-BE49-F238E27FC236}">
                <a16:creationId xmlns:a16="http://schemas.microsoft.com/office/drawing/2014/main" id="{A4B302B5-7F53-22B2-E01D-450249E2D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382" y="5540383"/>
            <a:ext cx="1317618" cy="1317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27DBAF82-96E3-42FD-6037-5F6642223A1B}"/>
              </a:ext>
            </a:extLst>
          </p:cNvPr>
          <p:cNvSpPr/>
          <p:nvPr/>
        </p:nvSpPr>
        <p:spPr>
          <a:xfrm rot="5400000" flipH="1">
            <a:off x="4438164" y="3868834"/>
            <a:ext cx="134585" cy="326053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4981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112EAA0-546D-BB2A-4094-BFFB092476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0117ABC0-AF9E-2994-6B53-2F00B1C4AA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Asociación entre DM y EP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794331F-06B2-E500-0250-326B53DF8AD3}"/>
              </a:ext>
            </a:extLst>
          </p:cNvPr>
          <p:cNvSpPr txBox="1">
            <a:spLocks/>
          </p:cNvSpPr>
          <p:nvPr/>
        </p:nvSpPr>
        <p:spPr>
          <a:xfrm>
            <a:off x="755514" y="1613515"/>
            <a:ext cx="8045586" cy="4817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Los mecanismos que explican esta relación bidireccional son complejos:</a:t>
            </a:r>
          </a:p>
          <a:p>
            <a:pPr marL="0" indent="0">
              <a:lnSpc>
                <a:spcPct val="80000"/>
              </a:lnSpc>
              <a:buClr>
                <a:srgbClr val="FF0000"/>
              </a:buClr>
              <a:buSzPct val="110000"/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La activación del sistema inmune participa directamente en la patogénesis y en las complicaciones de la diabetes, así como en la patogénesis de las enfermedades periodontales.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La activación de la respuesta inmune sistémica está relacionada con la vía de las citoquinas.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Este es un camino de dos direcciones: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Las diabetes es un factor modificante de la enfermedad periodontal, ya que provoca una respuesta inflamatoria exacerbada frente a las bacterias presentes en la encía, lo que acelera la destrucción de los tejidos de soporte periodontales.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La periodontitis inicia/aumenta la resistencia a la insulina de forma similar a la obesidad, favoreciendo la activación de la respuesta inmune sistémica iniciada por las citoquinas. Lo que contribuye a un peor control metabólico en pacientes con diabetes.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9 CuadroTexto">
            <a:extLst>
              <a:ext uri="{FF2B5EF4-FFF2-40B4-BE49-F238E27FC236}">
                <a16:creationId xmlns:a16="http://schemas.microsoft.com/office/drawing/2014/main" id="{A2BA640F-B7E6-F9F7-86B1-D9E6CEFEA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" y="1145424"/>
            <a:ext cx="56230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800" b="1" dirty="0">
                <a:latin typeface="Palatino" pitchFamily="2" charset="77"/>
                <a:ea typeface="Palatino" pitchFamily="2" charset="77"/>
              </a:rPr>
              <a:t>Bases etiopatogénicas</a:t>
            </a:r>
          </a:p>
        </p:txBody>
      </p:sp>
    </p:spTree>
    <p:extLst>
      <p:ext uri="{BB962C8B-B14F-4D97-AF65-F5344CB8AC3E}">
        <p14:creationId xmlns:p14="http://schemas.microsoft.com/office/powerpoint/2010/main" val="902780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E33004C-1840-A907-D9DE-ACCCD24383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FA2F4F53-5013-70CD-E782-FC5F3DDC1A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Asociación entre DM y EP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2E7A8F1-1762-BB8B-185A-41C45008A371}"/>
              </a:ext>
            </a:extLst>
          </p:cNvPr>
          <p:cNvSpPr txBox="1">
            <a:spLocks/>
          </p:cNvSpPr>
          <p:nvPr/>
        </p:nvSpPr>
        <p:spPr>
          <a:xfrm>
            <a:off x="755514" y="1613515"/>
            <a:ext cx="8045586" cy="4817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Las enfermedades periodontales:</a:t>
            </a:r>
          </a:p>
          <a:p>
            <a:pPr marL="0" indent="0">
              <a:lnSpc>
                <a:spcPct val="80000"/>
              </a:lnSpc>
              <a:buClr>
                <a:srgbClr val="FF0000"/>
              </a:buClr>
              <a:buSzPct val="110000"/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Se asocian a un peor control de la glucemia en diabéticos.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Aumentan el riesgo de sufrir las complicaciones asociadas a la diabetes.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Los pacientes con enfermedades periodontales tienen diabetes T2 con más frecuencia.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El tratamiento periodontal podría mejorar el control de la glucemia en diabéticos.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9 CuadroTexto">
            <a:extLst>
              <a:ext uri="{FF2B5EF4-FFF2-40B4-BE49-F238E27FC236}">
                <a16:creationId xmlns:a16="http://schemas.microsoft.com/office/drawing/2014/main" id="{CFD029C8-21BB-DD3F-A9E9-063877DD6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" y="1145424"/>
            <a:ext cx="56230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800" b="1" dirty="0">
                <a:latin typeface="Palatino" pitchFamily="2" charset="77"/>
                <a:ea typeface="Palatino" pitchFamily="2" charset="77"/>
              </a:rPr>
              <a:t>Enfermedades                 Diabetes</a:t>
            </a:r>
          </a:p>
        </p:txBody>
      </p:sp>
      <p:pic>
        <p:nvPicPr>
          <p:cNvPr id="8" name="Picture 5" descr="C:\Users\Leticia\Documents\PERIODONCIA\images (11).jpg">
            <a:extLst>
              <a:ext uri="{FF2B5EF4-FFF2-40B4-BE49-F238E27FC236}">
                <a16:creationId xmlns:a16="http://schemas.microsoft.com/office/drawing/2014/main" id="{35282226-252C-B8F4-119D-AE5A3B4FA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433" y="4136627"/>
            <a:ext cx="1730844" cy="2473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C:\Users\Leticia\Documents\PERIODONCIA\images (12).jpg">
            <a:extLst>
              <a:ext uri="{FF2B5EF4-FFF2-40B4-BE49-F238E27FC236}">
                <a16:creationId xmlns:a16="http://schemas.microsoft.com/office/drawing/2014/main" id="{976B4E6D-46A7-7BDD-8DB2-98D9C5001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950" y="4343560"/>
            <a:ext cx="2801938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4 Flecha abajo">
            <a:extLst>
              <a:ext uri="{FF2B5EF4-FFF2-40B4-BE49-F238E27FC236}">
                <a16:creationId xmlns:a16="http://schemas.microsoft.com/office/drawing/2014/main" id="{9076E533-3826-9F9C-D862-91EB079730ED}"/>
              </a:ext>
            </a:extLst>
          </p:cNvPr>
          <p:cNvSpPr/>
          <p:nvPr/>
        </p:nvSpPr>
        <p:spPr>
          <a:xfrm rot="16200000">
            <a:off x="2359342" y="1008214"/>
            <a:ext cx="276110" cy="654072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9A2570CC-4994-738F-E7B5-3513F4420FD7}"/>
              </a:ext>
            </a:extLst>
          </p:cNvPr>
          <p:cNvSpPr/>
          <p:nvPr/>
        </p:nvSpPr>
        <p:spPr>
          <a:xfrm flipH="1">
            <a:off x="2757140" y="4775136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3436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C2171FE-0094-FAE5-A0F0-CC3442ACA6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0236EA83-F1FD-08AB-CB25-F73719A63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13387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Conclusiones</a:t>
            </a:r>
          </a:p>
        </p:txBody>
      </p:sp>
      <p:sp>
        <p:nvSpPr>
          <p:cNvPr id="6" name="3 CuadroTexto">
            <a:extLst>
              <a:ext uri="{FF2B5EF4-FFF2-40B4-BE49-F238E27FC236}">
                <a16:creationId xmlns:a16="http://schemas.microsoft.com/office/drawing/2014/main" id="{DE7E7686-FE7E-2E22-56C0-61533F647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3510" y="63082"/>
            <a:ext cx="466049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s-ES_tradnl" altLang="es-ES" sz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Identificación en el gabinete dental, mediante parámetros clínicos y  metabólicos, de la diabetes y prediabetes no diagnosticada.</a:t>
            </a:r>
            <a:endParaRPr lang="es-ES" altLang="es-ES" sz="1200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200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BA8C4175-BBC6-4F9B-9284-0EFD9D458C40}"/>
              </a:ext>
            </a:extLst>
          </p:cNvPr>
          <p:cNvSpPr txBox="1">
            <a:spLocks/>
          </p:cNvSpPr>
          <p:nvPr/>
        </p:nvSpPr>
        <p:spPr>
          <a:xfrm>
            <a:off x="755514" y="1370391"/>
            <a:ext cx="8045586" cy="4817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Destacar que el campo de la detección y diagnóstico de la diabetes está en constante evolución y quizás la odontología tenga mucho que aportar.</a:t>
            </a:r>
          </a:p>
          <a:p>
            <a:pPr marL="0" indent="0">
              <a:lnSpc>
                <a:spcPct val="80000"/>
              </a:lnSpc>
              <a:buClr>
                <a:srgbClr val="FF0000"/>
              </a:buClr>
              <a:buSzPct val="110000"/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Nuestros resultados proporcionan un método sencillo de detección de la preDM2 y DM2, utilizando el recurso de una historia clínica y unos determinados parámetros periodontales, que puede ser fácilmente puesto en práctica en todos los ámbitos de atención odontológica.</a:t>
            </a:r>
          </a:p>
          <a:p>
            <a:pPr marL="0" indent="0">
              <a:lnSpc>
                <a:spcPct val="80000"/>
              </a:lnSpc>
              <a:buClr>
                <a:srgbClr val="FF0000"/>
              </a:buClr>
              <a:buSzPct val="110000"/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Hemos encontrado 19 pacientes con diabetes o prediabetes, que desconocían su enfermedad. Les hemos podido alertar y derivarles a consultas de otras especialidades para la confirmación de esta patología y su posterior seguimientos.</a:t>
            </a:r>
          </a:p>
          <a:p>
            <a:pPr marL="0" indent="0">
              <a:lnSpc>
                <a:spcPct val="80000"/>
              </a:lnSpc>
              <a:buClr>
                <a:srgbClr val="FF0000"/>
              </a:buClr>
              <a:buSzPct val="110000"/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Es una contribución pequeña, pero muy alentadora, ya que podríamos tener a nuestro alcance una herramienta sencilla y muy útil para poder diagnosticar y ayudar al control y prevención de una de las mayores pandemias del siglo XXI.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70365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8D3F6D4-0577-8229-C7FE-865BF62693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80863988-BCFC-94FF-5ED2-CC0E67522F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Diabetes. Concepto</a:t>
            </a: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74095772-1657-C6E4-38AE-9989E3999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115" y="1245215"/>
            <a:ext cx="840515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>
                <a:latin typeface="Palatino" pitchFamily="2" charset="77"/>
                <a:ea typeface="Palatino" pitchFamily="2" charset="77"/>
                <a:cs typeface="Calibri" panose="020F0502020204030204" pitchFamily="34" charset="0"/>
              </a:rPr>
              <a:t>La </a:t>
            </a:r>
            <a:r>
              <a:rPr lang="es-ES" altLang="es-ES" sz="1800" i="1" dirty="0">
                <a:latin typeface="Palatino" pitchFamily="2" charset="77"/>
                <a:ea typeface="Palatino" pitchFamily="2" charset="77"/>
                <a:cs typeface="Calibri" panose="020F0502020204030204" pitchFamily="34" charset="0"/>
              </a:rPr>
              <a:t>diabetes mellitus </a:t>
            </a:r>
            <a:r>
              <a:rPr lang="es-ES" altLang="es-ES" sz="1800" dirty="0">
                <a:latin typeface="Palatino" pitchFamily="2" charset="77"/>
                <a:ea typeface="Palatino" pitchFamily="2" charset="77"/>
                <a:cs typeface="Calibri" panose="020F0502020204030204" pitchFamily="34" charset="0"/>
              </a:rPr>
              <a:t>(DM) es un conjunto de desórdenes metabólicos manifestados por presentar concentraciones elevadas de glucosa en sangre (hiperglucemia) de manera persistente o crónica.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dirty="0">
              <a:latin typeface="Palatino" pitchFamily="2" charset="77"/>
              <a:ea typeface="Palatino" pitchFamily="2" charset="77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>
                <a:latin typeface="Palatino" pitchFamily="2" charset="77"/>
                <a:ea typeface="Palatino" pitchFamily="2" charset="77"/>
                <a:cs typeface="Calibri" panose="020F0502020204030204" pitchFamily="34" charset="0"/>
              </a:rPr>
              <a:t>Hiperglucemia: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B522407-B1C2-AF29-2A89-0AA649C5251B}"/>
              </a:ext>
            </a:extLst>
          </p:cNvPr>
          <p:cNvSpPr txBox="1"/>
          <p:nvPr/>
        </p:nvSpPr>
        <p:spPr>
          <a:xfrm>
            <a:off x="2127103" y="2381864"/>
            <a:ext cx="66951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eaLnBrk="1" hangingPunct="1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ES" altLang="es-ES" dirty="0">
                <a:latin typeface="Palatino" pitchFamily="2" charset="77"/>
                <a:ea typeface="Palatino" pitchFamily="2" charset="77"/>
                <a:cs typeface="Calibri" panose="020F0502020204030204" pitchFamily="34" charset="0"/>
              </a:rPr>
              <a:t>D</a:t>
            </a:r>
            <a:r>
              <a:rPr lang="es-ES" altLang="es-ES" sz="1800" dirty="0">
                <a:latin typeface="Palatino" pitchFamily="2" charset="77"/>
                <a:ea typeface="Palatino" pitchFamily="2" charset="77"/>
                <a:cs typeface="Calibri" panose="020F0502020204030204" pitchFamily="34" charset="0"/>
              </a:rPr>
              <a:t>eficiencia congénita o adquirida en la producción de insulina o páncreas. Disfunción de células </a:t>
            </a:r>
            <a:r>
              <a:rPr lang="es-ES" altLang="es-ES" sz="1800" dirty="0" err="1">
                <a:latin typeface="Palatino" pitchFamily="2" charset="77"/>
                <a:ea typeface="Palatino" pitchFamily="2" charset="77"/>
                <a:cs typeface="Calibri" panose="020F0502020204030204" pitchFamily="34" charset="0"/>
              </a:rPr>
              <a:t>ß</a:t>
            </a:r>
            <a:r>
              <a:rPr lang="es-ES" altLang="es-ES" sz="1800" dirty="0">
                <a:latin typeface="Palatino" pitchFamily="2" charset="77"/>
                <a:ea typeface="Palatino" pitchFamily="2" charset="77"/>
                <a:cs typeface="Calibri" panose="020F0502020204030204" pitchFamily="34" charset="0"/>
              </a:rPr>
              <a:t>-pancreáticas.</a:t>
            </a:r>
          </a:p>
          <a:p>
            <a:pPr marL="285750" indent="-285750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ES" altLang="es-ES" dirty="0">
                <a:latin typeface="Palatino" pitchFamily="2" charset="77"/>
                <a:ea typeface="Palatino" pitchFamily="2" charset="77"/>
                <a:cs typeface="Calibri" panose="020F0502020204030204" pitchFamily="34" charset="0"/>
              </a:rPr>
              <a:t>D</a:t>
            </a:r>
            <a:r>
              <a:rPr lang="es-ES" altLang="es-ES" sz="1800" dirty="0">
                <a:latin typeface="Palatino" pitchFamily="2" charset="77"/>
                <a:ea typeface="Palatino" pitchFamily="2" charset="77"/>
                <a:cs typeface="Calibri" panose="020F0502020204030204" pitchFamily="34" charset="0"/>
              </a:rPr>
              <a:t>isminución de la eficacia o resistencia a la acción de la insulina.</a:t>
            </a:r>
          </a:p>
          <a:p>
            <a:pPr marL="285750" indent="-285750" eaLnBrk="1" hangingPunct="1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es-ES" altLang="es-ES" sz="1800" dirty="0">
              <a:latin typeface="Palatino" pitchFamily="2" charset="77"/>
              <a:ea typeface="Palatino" pitchFamily="2" charset="77"/>
              <a:cs typeface="Calibri" panose="020F0502020204030204" pitchFamily="34" charset="0"/>
            </a:endParaRPr>
          </a:p>
        </p:txBody>
      </p:sp>
      <p:pic>
        <p:nvPicPr>
          <p:cNvPr id="10" name="10 Imagen">
            <a:extLst>
              <a:ext uri="{FF2B5EF4-FFF2-40B4-BE49-F238E27FC236}">
                <a16:creationId xmlns:a16="http://schemas.microsoft.com/office/drawing/2014/main" id="{BC53B93C-74AF-9F91-51CF-2F191D1F4A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964"/>
          <a:stretch/>
        </p:blipFill>
        <p:spPr bwMode="auto">
          <a:xfrm>
            <a:off x="1442242" y="4110670"/>
            <a:ext cx="6546998" cy="2747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4B9BD62-C3A2-630D-D135-EEAC22D87430}"/>
              </a:ext>
            </a:extLst>
          </p:cNvPr>
          <p:cNvSpPr/>
          <p:nvPr/>
        </p:nvSpPr>
        <p:spPr>
          <a:xfrm rot="5400000" flipH="1">
            <a:off x="4504707" y="3484927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16434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>
            <a:extLst>
              <a:ext uri="{FF2B5EF4-FFF2-40B4-BE49-F238E27FC236}">
                <a16:creationId xmlns:a16="http://schemas.microsoft.com/office/drawing/2014/main" id="{DB47310F-CF73-DE45-DF3D-BBD5C00959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7" t="15589" r="15271" b="25680"/>
          <a:stretch/>
        </p:blipFill>
        <p:spPr bwMode="auto">
          <a:xfrm>
            <a:off x="392871" y="0"/>
            <a:ext cx="8358257" cy="6268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5B531AF-D7CF-E4F2-AC43-A073891B40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2FF412E-2D5B-D5FD-0156-21FA326662DE}"/>
              </a:ext>
            </a:extLst>
          </p:cNvPr>
          <p:cNvSpPr txBox="1"/>
          <p:nvPr/>
        </p:nvSpPr>
        <p:spPr>
          <a:xfrm>
            <a:off x="2722336" y="6344416"/>
            <a:ext cx="36993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ENFERMEDAD PERIODONTAL</a:t>
            </a: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A557E08-ABCB-947E-CB5B-81827BF371FA}"/>
              </a:ext>
            </a:extLst>
          </p:cNvPr>
          <p:cNvSpPr/>
          <p:nvPr/>
        </p:nvSpPr>
        <p:spPr>
          <a:xfrm rot="10800000" flipH="1">
            <a:off x="8713331" y="784122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Picture 59" descr="ucm_logo">
            <a:extLst>
              <a:ext uri="{FF2B5EF4-FFF2-40B4-BE49-F238E27FC236}">
                <a16:creationId xmlns:a16="http://schemas.microsoft.com/office/drawing/2014/main" id="{20E8CAF0-2315-07F0-74E0-016D32E7F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30000"/>
          </a:blip>
          <a:srcRect/>
          <a:stretch>
            <a:fillRect/>
          </a:stretch>
        </p:blipFill>
        <p:spPr bwMode="auto">
          <a:xfrm>
            <a:off x="516627" y="5279923"/>
            <a:ext cx="733295" cy="8496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68158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4" descr="Escorbuto.jpg">
            <a:extLst>
              <a:ext uri="{FF2B5EF4-FFF2-40B4-BE49-F238E27FC236}">
                <a16:creationId xmlns:a16="http://schemas.microsoft.com/office/drawing/2014/main" id="{D84C0AA9-A53A-03EB-21FC-59C98AF442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6" t="4236" r="6546" b="6355"/>
          <a:stretch/>
        </p:blipFill>
        <p:spPr bwMode="auto">
          <a:xfrm>
            <a:off x="4572000" y="2012897"/>
            <a:ext cx="2586191" cy="217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545DE7E-BE76-3218-C194-C40FE3BFE9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7067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3EC1B5B2-F9E1-E59D-888F-A89FDD85F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13387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Introducción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F1D71A0-8F85-255B-0674-5F115F0EEAA4}"/>
              </a:ext>
            </a:extLst>
          </p:cNvPr>
          <p:cNvSpPr txBox="1">
            <a:spLocks/>
          </p:cNvSpPr>
          <p:nvPr/>
        </p:nvSpPr>
        <p:spPr>
          <a:xfrm>
            <a:off x="406400" y="1162050"/>
            <a:ext cx="8432800" cy="5035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La cavidad bucal se considera foco de infecciones.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7" name="Imagen 3" descr="Image9495.jpg">
            <a:extLst>
              <a:ext uri="{FF2B5EF4-FFF2-40B4-BE49-F238E27FC236}">
                <a16:creationId xmlns:a16="http://schemas.microsoft.com/office/drawing/2014/main" id="{7DA63CE3-0C47-3506-52FE-C43F3B7413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487" y="2012897"/>
            <a:ext cx="2957513" cy="217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5" descr="bacterias.jpg">
            <a:extLst>
              <a:ext uri="{FF2B5EF4-FFF2-40B4-BE49-F238E27FC236}">
                <a16:creationId xmlns:a16="http://schemas.microsoft.com/office/drawing/2014/main" id="{4B0E5B54-DA1B-02FB-92D6-BB625BBE29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487" y="4187773"/>
            <a:ext cx="2770341" cy="2009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6" descr="2511717407_6698c0597a.jpg">
            <a:extLst>
              <a:ext uri="{FF2B5EF4-FFF2-40B4-BE49-F238E27FC236}">
                <a16:creationId xmlns:a16="http://schemas.microsoft.com/office/drawing/2014/main" id="{C284D1A3-A021-7AF2-147B-2CC561F818F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0"/>
          <a:stretch/>
        </p:blipFill>
        <p:spPr bwMode="auto">
          <a:xfrm>
            <a:off x="4393405" y="4187772"/>
            <a:ext cx="2773363" cy="2009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76766E95-DECA-5034-3E6E-5D2406361E10}"/>
              </a:ext>
            </a:extLst>
          </p:cNvPr>
          <p:cNvSpPr/>
          <p:nvPr/>
        </p:nvSpPr>
        <p:spPr>
          <a:xfrm rot="10800000" flipH="1">
            <a:off x="1519964" y="3814209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8912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A706ED8-DEFA-D6CF-6F02-27C972DB61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7067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B02BE9A1-230F-8E7E-EC3E-D47CDF724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13387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Introducción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203E212-83A7-FC8F-14D5-B343947C88FE}"/>
              </a:ext>
            </a:extLst>
          </p:cNvPr>
          <p:cNvSpPr txBox="1">
            <a:spLocks/>
          </p:cNvSpPr>
          <p:nvPr/>
        </p:nvSpPr>
        <p:spPr>
          <a:xfrm>
            <a:off x="406400" y="1162050"/>
            <a:ext cx="8432800" cy="10993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Infecciones polimicrobianas orales pueden tener un papel relevante en la génesis de una bacteriemia.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7" name="Imagen 5" descr="bacteriemia.jpg">
            <a:extLst>
              <a:ext uri="{FF2B5EF4-FFF2-40B4-BE49-F238E27FC236}">
                <a16:creationId xmlns:a16="http://schemas.microsoft.com/office/drawing/2014/main" id="{52A681B3-C68F-0077-F799-0F6550C1D2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450" y="2971389"/>
            <a:ext cx="333375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8" descr="Escorbuto.jpg">
            <a:extLst>
              <a:ext uri="{FF2B5EF4-FFF2-40B4-BE49-F238E27FC236}">
                <a16:creationId xmlns:a16="http://schemas.microsoft.com/office/drawing/2014/main" id="{B5B34909-D4F2-891F-023B-17783CA941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2" t="47269" r="19160"/>
          <a:stretch>
            <a:fillRect/>
          </a:stretch>
        </p:blipFill>
        <p:spPr bwMode="auto">
          <a:xfrm>
            <a:off x="406400" y="2971389"/>
            <a:ext cx="3890963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4 Flecha abajo">
            <a:extLst>
              <a:ext uri="{FF2B5EF4-FFF2-40B4-BE49-F238E27FC236}">
                <a16:creationId xmlns:a16="http://schemas.microsoft.com/office/drawing/2014/main" id="{0D35415A-8BED-8B39-D666-778E320F88AE}"/>
              </a:ext>
            </a:extLst>
          </p:cNvPr>
          <p:cNvSpPr/>
          <p:nvPr/>
        </p:nvSpPr>
        <p:spPr>
          <a:xfrm rot="16200000">
            <a:off x="4656245" y="3909193"/>
            <a:ext cx="562576" cy="629465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2053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40690EC-D65E-1B9B-B70E-DF5B66E0D5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7067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DE938169-801A-C3DE-7E6D-2181B4816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237114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Introducción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057C7FB-CDF0-5B38-AB2D-8A20DB7E175E}"/>
              </a:ext>
            </a:extLst>
          </p:cNvPr>
          <p:cNvSpPr txBox="1">
            <a:spLocks/>
          </p:cNvSpPr>
          <p:nvPr/>
        </p:nvSpPr>
        <p:spPr>
          <a:xfrm>
            <a:off x="443992" y="1586617"/>
            <a:ext cx="8432800" cy="10993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El papel de la placa dental como FACTOR ETIOLÓGICO primario se estableció claramente hace varias décadas.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7" name="Picture 4" descr="8">
            <a:extLst>
              <a:ext uri="{FF2B5EF4-FFF2-40B4-BE49-F238E27FC236}">
                <a16:creationId xmlns:a16="http://schemas.microsoft.com/office/drawing/2014/main" id="{261202B2-BD36-5841-F00F-A98285517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024" y="2867152"/>
            <a:ext cx="3141746" cy="255042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D141D0BF-8D16-8808-3D34-2A96A7383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2867152"/>
            <a:ext cx="3962165" cy="255042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4 Flecha abajo">
            <a:extLst>
              <a:ext uri="{FF2B5EF4-FFF2-40B4-BE49-F238E27FC236}">
                <a16:creationId xmlns:a16="http://schemas.microsoft.com/office/drawing/2014/main" id="{967EF8C0-A469-1F6D-964E-876B0AA89366}"/>
              </a:ext>
            </a:extLst>
          </p:cNvPr>
          <p:cNvSpPr/>
          <p:nvPr/>
        </p:nvSpPr>
        <p:spPr>
          <a:xfrm rot="16200000">
            <a:off x="4693837" y="3827630"/>
            <a:ext cx="562576" cy="629465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EA037FE0-1D79-0CAB-A029-B9A94D135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7496" y="6376436"/>
            <a:ext cx="6190608" cy="33982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>
            <a:prstShdw prst="shdw12">
              <a:schemeClr val="accent2">
                <a:alpha val="50000"/>
              </a:schemeClr>
            </a:prstShdw>
          </a:effectLst>
        </p:spPr>
        <p:txBody>
          <a:bodyPr wrap="none" lIns="91188" tIns="45586" rIns="91188" bIns="45586">
            <a:spAutoFit/>
          </a:bodyPr>
          <a:lstStyle/>
          <a:p>
            <a:pPr algn="ctr" defTabSz="912013" eaLnBrk="1" hangingPunct="1">
              <a:lnSpc>
                <a:spcPct val="120000"/>
              </a:lnSpc>
              <a:spcBef>
                <a:spcPct val="20000"/>
              </a:spcBef>
              <a:buClr>
                <a:srgbClr val="FFFF00"/>
              </a:buClr>
              <a:defRPr/>
            </a:pPr>
            <a:r>
              <a:rPr lang="es-ES" sz="1400" i="1" dirty="0">
                <a:latin typeface="Palatino" pitchFamily="2" charset="77"/>
                <a:ea typeface="Palatino" pitchFamily="2" charset="77"/>
              </a:rPr>
              <a:t>[</a:t>
            </a:r>
            <a:r>
              <a:rPr lang="es-ES" sz="1400" i="1" dirty="0" err="1">
                <a:latin typeface="Palatino" pitchFamily="2" charset="77"/>
                <a:ea typeface="Palatino" pitchFamily="2" charset="77"/>
              </a:rPr>
              <a:t>Löe</a:t>
            </a:r>
            <a:r>
              <a:rPr lang="es-ES" sz="1400" i="1" dirty="0">
                <a:latin typeface="Palatino" pitchFamily="2" charset="77"/>
                <a:ea typeface="Palatino" pitchFamily="2" charset="77"/>
              </a:rPr>
              <a:t>, </a:t>
            </a:r>
            <a:r>
              <a:rPr lang="es-ES" sz="1400" i="1" dirty="0" err="1">
                <a:latin typeface="Palatino" pitchFamily="2" charset="77"/>
                <a:ea typeface="Palatino" pitchFamily="2" charset="77"/>
              </a:rPr>
              <a:t>Theilade</a:t>
            </a:r>
            <a:r>
              <a:rPr lang="es-ES" sz="1400" i="1" dirty="0">
                <a:latin typeface="Palatino" pitchFamily="2" charset="77"/>
                <a:ea typeface="Palatino" pitchFamily="2" charset="77"/>
              </a:rPr>
              <a:t>, Jensen 1965a]  [</a:t>
            </a:r>
            <a:r>
              <a:rPr lang="es-ES" sz="1400" i="1" dirty="0" err="1">
                <a:latin typeface="Palatino" pitchFamily="2" charset="77"/>
                <a:ea typeface="Palatino" pitchFamily="2" charset="77"/>
              </a:rPr>
              <a:t>Lindhe</a:t>
            </a:r>
            <a:r>
              <a:rPr lang="es-ES" sz="1400" i="1" dirty="0">
                <a:latin typeface="Palatino" pitchFamily="2" charset="77"/>
                <a:ea typeface="Palatino" pitchFamily="2" charset="77"/>
              </a:rPr>
              <a:t>, </a:t>
            </a:r>
            <a:r>
              <a:rPr lang="es-ES" sz="1400" i="1" dirty="0" err="1">
                <a:latin typeface="Palatino" pitchFamily="2" charset="77"/>
                <a:ea typeface="Palatino" pitchFamily="2" charset="77"/>
              </a:rPr>
              <a:t>Hamp</a:t>
            </a:r>
            <a:r>
              <a:rPr lang="es-ES" sz="1400" i="1" dirty="0">
                <a:latin typeface="Palatino" pitchFamily="2" charset="77"/>
                <a:ea typeface="Palatino" pitchFamily="2" charset="77"/>
              </a:rPr>
              <a:t>, </a:t>
            </a:r>
            <a:r>
              <a:rPr lang="es-ES" sz="1400" i="1" dirty="0" err="1">
                <a:latin typeface="Palatino" pitchFamily="2" charset="77"/>
                <a:ea typeface="Palatino" pitchFamily="2" charset="77"/>
              </a:rPr>
              <a:t>Löe</a:t>
            </a:r>
            <a:r>
              <a:rPr lang="es-ES" sz="1400" i="1" dirty="0">
                <a:latin typeface="Palatino" pitchFamily="2" charset="77"/>
                <a:ea typeface="Palatino" pitchFamily="2" charset="77"/>
              </a:rPr>
              <a:t> 1975]  [</a:t>
            </a:r>
            <a:r>
              <a:rPr lang="es-ES" sz="1400" i="1" dirty="0" err="1">
                <a:latin typeface="Palatino" pitchFamily="2" charset="77"/>
                <a:ea typeface="Palatino" pitchFamily="2" charset="77"/>
              </a:rPr>
              <a:t>Axelsson</a:t>
            </a:r>
            <a:r>
              <a:rPr lang="es-ES" sz="1400" i="1" dirty="0">
                <a:latin typeface="Palatino" pitchFamily="2" charset="77"/>
                <a:ea typeface="Palatino" pitchFamily="2" charset="77"/>
              </a:rPr>
              <a:t>, </a:t>
            </a:r>
            <a:r>
              <a:rPr lang="es-ES" sz="1400" i="1" dirty="0" err="1">
                <a:latin typeface="Palatino" pitchFamily="2" charset="77"/>
                <a:ea typeface="Palatino" pitchFamily="2" charset="77"/>
              </a:rPr>
              <a:t>Lindhe</a:t>
            </a:r>
            <a:r>
              <a:rPr lang="es-ES" sz="1400" i="1" dirty="0">
                <a:latin typeface="Palatino" pitchFamily="2" charset="77"/>
                <a:ea typeface="Palatino" pitchFamily="2" charset="77"/>
              </a:rPr>
              <a:t> 1978]</a:t>
            </a:r>
            <a:r>
              <a:rPr lang="es-ES" sz="1400" dirty="0">
                <a:effectLst>
                  <a:outerShdw blurRad="38100" dist="38100" dir="2700000" algn="tl">
                    <a:srgbClr val="000000"/>
                  </a:outerShdw>
                </a:effectLst>
                <a:latin typeface="Palatino" pitchFamily="2" charset="77"/>
                <a:ea typeface="Palatino" pitchFamily="2" charset="77"/>
              </a:rPr>
              <a:t> </a:t>
            </a:r>
            <a:endParaRPr lang="es-ES" sz="14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0BD4C0C-A0A7-EE11-55C6-307FB7A61A73}"/>
              </a:ext>
            </a:extLst>
          </p:cNvPr>
          <p:cNvSpPr txBox="1"/>
          <p:nvPr/>
        </p:nvSpPr>
        <p:spPr>
          <a:xfrm>
            <a:off x="2623055" y="895869"/>
            <a:ext cx="40746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2000" b="1" dirty="0">
                <a:solidFill>
                  <a:srgbClr val="FF3300"/>
                </a:solidFill>
                <a:latin typeface="Palatino" pitchFamily="2" charset="77"/>
                <a:ea typeface="Palatino" pitchFamily="2" charset="77"/>
              </a:rPr>
              <a:t>ENFERMEDAD PERIODONTAL</a:t>
            </a:r>
          </a:p>
        </p:txBody>
      </p:sp>
    </p:spTree>
    <p:extLst>
      <p:ext uri="{BB962C8B-B14F-4D97-AF65-F5344CB8AC3E}">
        <p14:creationId xmlns:p14="http://schemas.microsoft.com/office/powerpoint/2010/main" val="15294391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A919711-90F5-9591-48E9-3961D6B370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7067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02FAD090-7706-54BF-D083-92FDBEC48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237114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Introducción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1A90CDB-C585-22DF-5D82-A33C054AE413}"/>
              </a:ext>
            </a:extLst>
          </p:cNvPr>
          <p:cNvSpPr txBox="1">
            <a:spLocks/>
          </p:cNvSpPr>
          <p:nvPr/>
        </p:nvSpPr>
        <p:spPr>
          <a:xfrm>
            <a:off x="443992" y="1586617"/>
            <a:ext cx="8432800" cy="10993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También se da la relación inversa, pudiendo las enfermedades sistémicas afectar a la salud oral.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7" name="Imagen 6" descr="news_img_5638_0.jpg">
            <a:extLst>
              <a:ext uri="{FF2B5EF4-FFF2-40B4-BE49-F238E27FC236}">
                <a16:creationId xmlns:a16="http://schemas.microsoft.com/office/drawing/2014/main" id="{F4B4AE87-EEBA-EA38-81C7-C24E1433EFE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42619" y="2689124"/>
            <a:ext cx="2658761" cy="38033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110C016-327F-E9BC-A97C-FBAD7FC38EEF}"/>
              </a:ext>
            </a:extLst>
          </p:cNvPr>
          <p:cNvSpPr/>
          <p:nvPr/>
        </p:nvSpPr>
        <p:spPr>
          <a:xfrm rot="5400000" flipH="1">
            <a:off x="4504706" y="2073780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68741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BCBD004C-33F3-0940-96F5-730D3D68003E}"/>
              </a:ext>
            </a:extLst>
          </p:cNvPr>
          <p:cNvGrpSpPr/>
          <p:nvPr/>
        </p:nvGrpSpPr>
        <p:grpSpPr>
          <a:xfrm>
            <a:off x="699461" y="1227431"/>
            <a:ext cx="7745078" cy="4403137"/>
            <a:chOff x="-288991" y="818951"/>
            <a:chExt cx="9868051" cy="5610063"/>
          </a:xfrm>
        </p:grpSpPr>
        <p:sp>
          <p:nvSpPr>
            <p:cNvPr id="5" name="AutoShape 2">
              <a:extLst>
                <a:ext uri="{FF2B5EF4-FFF2-40B4-BE49-F238E27FC236}">
                  <a16:creationId xmlns:a16="http://schemas.microsoft.com/office/drawing/2014/main" id="{9ADC8D2A-41CC-D116-B12E-B890D583F28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700000">
              <a:off x="2858561" y="1979967"/>
              <a:ext cx="3200400" cy="3200400"/>
            </a:xfrm>
            <a:prstGeom prst="bevel">
              <a:avLst>
                <a:gd name="adj" fmla="val 50000"/>
              </a:avLst>
            </a:prstGeom>
            <a:solidFill>
              <a:srgbClr val="FF0000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es-ES" sz="1100"/>
            </a:p>
          </p:txBody>
        </p:sp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D9E53854-B290-6497-587A-B15C47B8F37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100000">
              <a:off x="3639611" y="2761017"/>
              <a:ext cx="1638300" cy="1638300"/>
            </a:xfrm>
            <a:prstGeom prst="bevel">
              <a:avLst>
                <a:gd name="adj" fmla="val 50000"/>
              </a:avLst>
            </a:prstGeom>
            <a:solidFill>
              <a:srgbClr val="FF0000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es-ES" sz="1100" dirty="0"/>
            </a:p>
          </p:txBody>
        </p:sp>
        <p:sp>
          <p:nvSpPr>
            <p:cNvPr id="7" name="Text Box 5">
              <a:extLst>
                <a:ext uri="{FF2B5EF4-FFF2-40B4-BE49-F238E27FC236}">
                  <a16:creationId xmlns:a16="http://schemas.microsoft.com/office/drawing/2014/main" id="{61988C9D-BF5B-8032-09F3-5DCD9C149B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27931" y="3231130"/>
              <a:ext cx="2251129" cy="761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s-ES_tradnl" altLang="es-ES" sz="1800" dirty="0">
                  <a:latin typeface="Palatino" pitchFamily="2" charset="77"/>
                  <a:ea typeface="Palatino" pitchFamily="2" charset="77"/>
                </a:rPr>
                <a:t>Susceptibilidad</a:t>
              </a:r>
            </a:p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s-ES_tradnl" altLang="es-ES" sz="1800" dirty="0">
                  <a:latin typeface="Palatino" pitchFamily="2" charset="77"/>
                  <a:ea typeface="Palatino" pitchFamily="2" charset="77"/>
                </a:rPr>
                <a:t>genética</a:t>
              </a:r>
            </a:p>
          </p:txBody>
        </p:sp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5A5CECC3-D073-CAA0-E896-E6EC6CC17F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88991" y="3220019"/>
              <a:ext cx="1856947" cy="761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s-ES_tradnl" altLang="es-ES" sz="1800" dirty="0">
                  <a:latin typeface="Palatino" pitchFamily="2" charset="77"/>
                  <a:ea typeface="Palatino" pitchFamily="2" charset="77"/>
                </a:rPr>
                <a:t>Condiciones</a:t>
              </a:r>
            </a:p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s-ES_tradnl" altLang="es-ES" sz="1800" dirty="0">
                  <a:latin typeface="Palatino" pitchFamily="2" charset="77"/>
                  <a:ea typeface="Palatino" pitchFamily="2" charset="77"/>
                </a:rPr>
                <a:t>  médicas   </a:t>
              </a:r>
            </a:p>
          </p:txBody>
        </p:sp>
        <p:sp>
          <p:nvSpPr>
            <p:cNvPr id="9" name="Text Box 7">
              <a:extLst>
                <a:ext uri="{FF2B5EF4-FFF2-40B4-BE49-F238E27FC236}">
                  <a16:creationId xmlns:a16="http://schemas.microsoft.com/office/drawing/2014/main" id="{B656310A-C9CD-B4DD-A8A7-BFAF9A9263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7763" y="5984915"/>
              <a:ext cx="1521995" cy="4440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s-ES_tradnl" altLang="es-ES" sz="1800" dirty="0">
                  <a:latin typeface="Palatino" pitchFamily="2" charset="77"/>
                  <a:ea typeface="Palatino" pitchFamily="2" charset="77"/>
                </a:rPr>
                <a:t>Ambiente</a:t>
              </a:r>
            </a:p>
          </p:txBody>
        </p:sp>
        <p:sp>
          <p:nvSpPr>
            <p:cNvPr id="10" name="Text Box 5">
              <a:extLst>
                <a:ext uri="{FF2B5EF4-FFF2-40B4-BE49-F238E27FC236}">
                  <a16:creationId xmlns:a16="http://schemas.microsoft.com/office/drawing/2014/main" id="{9D85B3A4-707A-A172-F98D-B755EC2817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5760" y="818951"/>
              <a:ext cx="1426001" cy="4440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s-ES_tradnl" altLang="es-ES" sz="1800" dirty="0">
                  <a:latin typeface="Palatino" pitchFamily="2" charset="77"/>
                  <a:ea typeface="Palatino" pitchFamily="2" charset="77"/>
                </a:rPr>
                <a:t>Infección</a:t>
              </a:r>
            </a:p>
          </p:txBody>
        </p:sp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27C6CB51-DDDE-D02B-D38D-837919B8CD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7067"/>
            <a:ext cx="9144000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233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D88A039-3AEF-5402-140F-DECE7122C4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E213FBAE-68A1-8546-FF95-BBE45A746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237114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Gingivitis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AC11D149-695B-0B67-3067-2E66D52FDF0D}"/>
              </a:ext>
            </a:extLst>
          </p:cNvPr>
          <p:cNvSpPr txBox="1">
            <a:spLocks/>
          </p:cNvSpPr>
          <p:nvPr/>
        </p:nvSpPr>
        <p:spPr>
          <a:xfrm>
            <a:off x="316270" y="1539220"/>
            <a:ext cx="8511458" cy="10993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sz="18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La gingivitis es la forma más común de inflamación gingival, la cual es una reacción inflamatoria reversible de los tejidos </a:t>
            </a:r>
            <a:r>
              <a:rPr lang="es-ES" sz="1800" dirty="0" err="1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dento</a:t>
            </a:r>
            <a:r>
              <a:rPr lang="es-ES" sz="18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-gingivales a la acumulación de placa bacteriana, la cual se resuelve en cuanto se elimina el </a:t>
            </a:r>
            <a:r>
              <a:rPr lang="es-ES" sz="1800" dirty="0" err="1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biofilm</a:t>
            </a:r>
            <a:r>
              <a:rPr lang="es-ES" sz="18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 dental.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9" name="Picture 4" descr="teeth2">
            <a:extLst>
              <a:ext uri="{FF2B5EF4-FFF2-40B4-BE49-F238E27FC236}">
                <a16:creationId xmlns:a16="http://schemas.microsoft.com/office/drawing/2014/main" id="{E38D9F60-0842-7A6A-3915-4426803BE2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219"/>
          <a:stretch/>
        </p:blipFill>
        <p:spPr bwMode="auto">
          <a:xfrm>
            <a:off x="1036638" y="2808325"/>
            <a:ext cx="3535362" cy="244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s21teeth">
            <a:extLst>
              <a:ext uri="{FF2B5EF4-FFF2-40B4-BE49-F238E27FC236}">
                <a16:creationId xmlns:a16="http://schemas.microsoft.com/office/drawing/2014/main" id="{C3D9EE6A-972E-5A82-205F-C47E85063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08325"/>
            <a:ext cx="3503612" cy="244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74D2A3A-8B39-5100-914D-C1E3493A0F72}"/>
              </a:ext>
            </a:extLst>
          </p:cNvPr>
          <p:cNvSpPr/>
          <p:nvPr/>
        </p:nvSpPr>
        <p:spPr>
          <a:xfrm rot="5400000" flipH="1">
            <a:off x="4504707" y="4639282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3">
            <a:extLst>
              <a:ext uri="{FF2B5EF4-FFF2-40B4-BE49-F238E27FC236}">
                <a16:creationId xmlns:a16="http://schemas.microsoft.com/office/drawing/2014/main" id="{F9EE21B9-0B4D-7393-F451-CBFA1083C4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949" y="5403966"/>
            <a:ext cx="6024102" cy="1086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97954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A3E370E-51C7-3CE3-5953-50A227ECFB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26381D37-5DFE-41A1-11F1-170DC9A94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237114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Periodontitis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3EEF674-A78E-9DF3-756C-449B0C50FE35}"/>
              </a:ext>
            </a:extLst>
          </p:cNvPr>
          <p:cNvSpPr txBox="1">
            <a:spLocks/>
          </p:cNvSpPr>
          <p:nvPr/>
        </p:nvSpPr>
        <p:spPr>
          <a:xfrm>
            <a:off x="316270" y="1539220"/>
            <a:ext cx="8511458" cy="10993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sz="18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Inflamación de los tejidos de soporte del diente que cursa con una pérdida progresiva de inserción y perdida ósea.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7" name="Imagen 3">
            <a:extLst>
              <a:ext uri="{FF2B5EF4-FFF2-40B4-BE49-F238E27FC236}">
                <a16:creationId xmlns:a16="http://schemas.microsoft.com/office/drawing/2014/main" id="{9D86D686-219D-3C73-8C4B-3E97F8E268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949" y="5403966"/>
            <a:ext cx="6024102" cy="1086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PERIODONTITIS 2">
            <a:extLst>
              <a:ext uri="{FF2B5EF4-FFF2-40B4-BE49-F238E27FC236}">
                <a16:creationId xmlns:a16="http://schemas.microsoft.com/office/drawing/2014/main" id="{AEC78B03-B6F3-7C77-0665-640C85E7C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14" y="2638589"/>
            <a:ext cx="3509963" cy="26066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Sintítul-3">
            <a:extLst>
              <a:ext uri="{FF2B5EF4-FFF2-40B4-BE49-F238E27FC236}">
                <a16:creationId xmlns:a16="http://schemas.microsoft.com/office/drawing/2014/main" id="{EE9B3ABD-5871-FF9C-5269-57F7F4B983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17" r="12275" b="72922"/>
          <a:stretch/>
        </p:blipFill>
        <p:spPr bwMode="auto">
          <a:xfrm>
            <a:off x="4265477" y="2638589"/>
            <a:ext cx="4286865" cy="2606674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E28888A7-D82E-E2A7-EF26-BAAC727CCE5A}"/>
              </a:ext>
            </a:extLst>
          </p:cNvPr>
          <p:cNvSpPr/>
          <p:nvPr/>
        </p:nvSpPr>
        <p:spPr>
          <a:xfrm rot="5400000" flipH="1">
            <a:off x="4085942" y="2001557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77518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BASCONES\Desktop\Figura 1.JPG">
            <a:extLst>
              <a:ext uri="{FF2B5EF4-FFF2-40B4-BE49-F238E27FC236}">
                <a16:creationId xmlns:a16="http://schemas.microsoft.com/office/drawing/2014/main" id="{992A8FD5-E25D-9C96-A661-F3465D899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48" y="711360"/>
            <a:ext cx="7971503" cy="6007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3FD0833-C098-9AE7-9B7D-EEBE9161B7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9355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BASCONES\Desktop\Figura 2.JPG">
            <a:extLst>
              <a:ext uri="{FF2B5EF4-FFF2-40B4-BE49-F238E27FC236}">
                <a16:creationId xmlns:a16="http://schemas.microsoft.com/office/drawing/2014/main" id="{6412BFBC-A04D-538E-4C3B-EC78664E0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84" y="786581"/>
            <a:ext cx="8664832" cy="5801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2F4576A-ABC0-67D3-B0E0-4B788164EC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137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D6B4CCF-2F06-99B3-484E-4EF496ABD0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B9E615F9-605E-3D81-8228-CF679B015F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Diabetes. Epidemiología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9A00EBC-F839-E7B5-F5ED-98F8F206328D}"/>
              </a:ext>
            </a:extLst>
          </p:cNvPr>
          <p:cNvSpPr/>
          <p:nvPr/>
        </p:nvSpPr>
        <p:spPr>
          <a:xfrm>
            <a:off x="4549140" y="2916493"/>
            <a:ext cx="45719" cy="15159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DE0F248-5B10-F0F5-444D-55633D1002C9}"/>
              </a:ext>
            </a:extLst>
          </p:cNvPr>
          <p:cNvSpPr txBox="1"/>
          <p:nvPr/>
        </p:nvSpPr>
        <p:spPr>
          <a:xfrm>
            <a:off x="1809048" y="1783840"/>
            <a:ext cx="17363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_tradnl" altLang="es-ES" sz="2400" b="1" dirty="0">
                <a:latin typeface="Palatino" pitchFamily="2" charset="77"/>
                <a:ea typeface="Palatino" pitchFamily="2" charset="77"/>
              </a:rPr>
              <a:t>Diabetes en España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A104A10-73C7-E91E-3AF3-186FBCEAC9B3}"/>
              </a:ext>
            </a:extLst>
          </p:cNvPr>
          <p:cNvSpPr txBox="1"/>
          <p:nvPr/>
        </p:nvSpPr>
        <p:spPr>
          <a:xfrm>
            <a:off x="5403750" y="1783841"/>
            <a:ext cx="24168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_tradnl" altLang="es-ES" sz="2400" b="1" dirty="0">
                <a:latin typeface="Palatino" pitchFamily="2" charset="77"/>
                <a:ea typeface="Palatino" pitchFamily="2" charset="77"/>
              </a:rPr>
              <a:t>Diabetes en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_tradnl" altLang="es-ES" sz="2400" b="1" dirty="0">
                <a:latin typeface="Palatino" pitchFamily="2" charset="77"/>
                <a:ea typeface="Palatino" pitchFamily="2" charset="77"/>
              </a:rPr>
              <a:t>el mundo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92609FED-8E20-439B-1760-F780F5E0B882}"/>
              </a:ext>
            </a:extLst>
          </p:cNvPr>
          <p:cNvSpPr txBox="1">
            <a:spLocks/>
          </p:cNvSpPr>
          <p:nvPr/>
        </p:nvSpPr>
        <p:spPr>
          <a:xfrm>
            <a:off x="1135423" y="2916494"/>
            <a:ext cx="3083562" cy="30839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13,8% de la población mayor de 18 años tiene diabetes T2 (5.3 millones)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El 6% de la población tiene diabetes T2 sin haber sido diagnosticada.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275 nuevos casos al día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1DB5D17-AB61-DF8F-CE1D-D816A8D23DE2}"/>
              </a:ext>
            </a:extLst>
          </p:cNvPr>
          <p:cNvSpPr txBox="1">
            <a:spLocks/>
          </p:cNvSpPr>
          <p:nvPr/>
        </p:nvSpPr>
        <p:spPr>
          <a:xfrm>
            <a:off x="5063624" y="2916493"/>
            <a:ext cx="4080376" cy="19513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2009: 246 millones.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2030: se prevén 380 millones.</a:t>
            </a:r>
          </a:p>
        </p:txBody>
      </p:sp>
      <p:grpSp>
        <p:nvGrpSpPr>
          <p:cNvPr id="11" name="15 Grupo">
            <a:extLst>
              <a:ext uri="{FF2B5EF4-FFF2-40B4-BE49-F238E27FC236}">
                <a16:creationId xmlns:a16="http://schemas.microsoft.com/office/drawing/2014/main" id="{029F6DB0-A9D5-6358-0364-C2F8717A6FA7}"/>
              </a:ext>
            </a:extLst>
          </p:cNvPr>
          <p:cNvGrpSpPr>
            <a:grpSpLocks/>
          </p:cNvGrpSpPr>
          <p:nvPr/>
        </p:nvGrpSpPr>
        <p:grpSpPr bwMode="auto">
          <a:xfrm>
            <a:off x="6183494" y="4404672"/>
            <a:ext cx="2547937" cy="2016125"/>
            <a:chOff x="4784271" y="2253208"/>
            <a:chExt cx="3748169" cy="3048000"/>
          </a:xfrm>
        </p:grpSpPr>
        <p:grpSp>
          <p:nvGrpSpPr>
            <p:cNvPr id="12" name="Group 2">
              <a:extLst>
                <a:ext uri="{FF2B5EF4-FFF2-40B4-BE49-F238E27FC236}">
                  <a16:creationId xmlns:a16="http://schemas.microsoft.com/office/drawing/2014/main" id="{5292F653-0E27-ED97-B70F-7FF660E442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97127" y="2253208"/>
              <a:ext cx="3135313" cy="3048000"/>
              <a:chOff x="2208" y="1440"/>
              <a:chExt cx="1852" cy="1920"/>
            </a:xfrm>
          </p:grpSpPr>
          <p:sp>
            <p:nvSpPr>
              <p:cNvPr id="14" name="Oval 3">
                <a:extLst>
                  <a:ext uri="{FF2B5EF4-FFF2-40B4-BE49-F238E27FC236}">
                    <a16:creationId xmlns:a16="http://schemas.microsoft.com/office/drawing/2014/main" id="{19836A57-5D5E-C676-644A-4364DBC58D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8" y="1446"/>
                <a:ext cx="1852" cy="1914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s-ES" altLang="es-ES" sz="1800"/>
              </a:p>
            </p:txBody>
          </p:sp>
          <p:grpSp>
            <p:nvGrpSpPr>
              <p:cNvPr id="15" name="Group 4">
                <a:extLst>
                  <a:ext uri="{FF2B5EF4-FFF2-40B4-BE49-F238E27FC236}">
                    <a16:creationId xmlns:a16="http://schemas.microsoft.com/office/drawing/2014/main" id="{9253A038-3763-0D50-3CD2-D81D1304395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20" y="1440"/>
                <a:ext cx="1517" cy="1873"/>
                <a:chOff x="1349" y="1682"/>
                <a:chExt cx="1320" cy="1600"/>
              </a:xfrm>
            </p:grpSpPr>
            <p:grpSp>
              <p:nvGrpSpPr>
                <p:cNvPr id="16" name="Group 5">
                  <a:extLst>
                    <a:ext uri="{FF2B5EF4-FFF2-40B4-BE49-F238E27FC236}">
                      <a16:creationId xmlns:a16="http://schemas.microsoft.com/office/drawing/2014/main" id="{57D0AA1A-39FC-24E6-1F6F-549B177DAEA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349" y="1824"/>
                  <a:ext cx="625" cy="1458"/>
                  <a:chOff x="1349" y="1824"/>
                  <a:chExt cx="625" cy="1458"/>
                </a:xfrm>
              </p:grpSpPr>
              <p:grpSp>
                <p:nvGrpSpPr>
                  <p:cNvPr id="31" name="Group 6">
                    <a:extLst>
                      <a:ext uri="{FF2B5EF4-FFF2-40B4-BE49-F238E27FC236}">
                        <a16:creationId xmlns:a16="http://schemas.microsoft.com/office/drawing/2014/main" id="{5C858552-3760-8EB1-D8BB-56A38045136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529" y="2660"/>
                    <a:ext cx="442" cy="622"/>
                    <a:chOff x="1529" y="2660"/>
                    <a:chExt cx="442" cy="622"/>
                  </a:xfrm>
                </p:grpSpPr>
                <p:sp>
                  <p:nvSpPr>
                    <p:cNvPr id="53" name="Freeform 7">
                      <a:extLst>
                        <a:ext uri="{FF2B5EF4-FFF2-40B4-BE49-F238E27FC236}">
                          <a16:creationId xmlns:a16="http://schemas.microsoft.com/office/drawing/2014/main" id="{B3DD9618-9FFF-D03F-3753-ED0E37AC6AA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529" y="2660"/>
                      <a:ext cx="442" cy="602"/>
                    </a:xfrm>
                    <a:custGeom>
                      <a:avLst/>
                      <a:gdLst>
                        <a:gd name="T0" fmla="*/ 100 w 442"/>
                        <a:gd name="T1" fmla="*/ 0 h 602"/>
                        <a:gd name="T2" fmla="*/ 106 w 442"/>
                        <a:gd name="T3" fmla="*/ 13 h 602"/>
                        <a:gd name="T4" fmla="*/ 117 w 442"/>
                        <a:gd name="T5" fmla="*/ 1 h 602"/>
                        <a:gd name="T6" fmla="*/ 133 w 442"/>
                        <a:gd name="T7" fmla="*/ 12 h 602"/>
                        <a:gd name="T8" fmla="*/ 172 w 442"/>
                        <a:gd name="T9" fmla="*/ 19 h 602"/>
                        <a:gd name="T10" fmla="*/ 190 w 442"/>
                        <a:gd name="T11" fmla="*/ 24 h 602"/>
                        <a:gd name="T12" fmla="*/ 207 w 442"/>
                        <a:gd name="T13" fmla="*/ 40 h 602"/>
                        <a:gd name="T14" fmla="*/ 236 w 442"/>
                        <a:gd name="T15" fmla="*/ 67 h 602"/>
                        <a:gd name="T16" fmla="*/ 264 w 442"/>
                        <a:gd name="T17" fmla="*/ 71 h 602"/>
                        <a:gd name="T18" fmla="*/ 293 w 442"/>
                        <a:gd name="T19" fmla="*/ 98 h 602"/>
                        <a:gd name="T20" fmla="*/ 286 w 442"/>
                        <a:gd name="T21" fmla="*/ 129 h 602"/>
                        <a:gd name="T22" fmla="*/ 308 w 442"/>
                        <a:gd name="T23" fmla="*/ 132 h 602"/>
                        <a:gd name="T24" fmla="*/ 339 w 442"/>
                        <a:gd name="T25" fmla="*/ 132 h 602"/>
                        <a:gd name="T26" fmla="*/ 377 w 442"/>
                        <a:gd name="T27" fmla="*/ 144 h 602"/>
                        <a:gd name="T28" fmla="*/ 423 w 442"/>
                        <a:gd name="T29" fmla="*/ 160 h 602"/>
                        <a:gd name="T30" fmla="*/ 440 w 442"/>
                        <a:gd name="T31" fmla="*/ 189 h 602"/>
                        <a:gd name="T32" fmla="*/ 413 w 442"/>
                        <a:gd name="T33" fmla="*/ 223 h 602"/>
                        <a:gd name="T34" fmla="*/ 406 w 442"/>
                        <a:gd name="T35" fmla="*/ 259 h 602"/>
                        <a:gd name="T36" fmla="*/ 397 w 442"/>
                        <a:gd name="T37" fmla="*/ 303 h 602"/>
                        <a:gd name="T38" fmla="*/ 371 w 442"/>
                        <a:gd name="T39" fmla="*/ 326 h 602"/>
                        <a:gd name="T40" fmla="*/ 324 w 442"/>
                        <a:gd name="T41" fmla="*/ 342 h 602"/>
                        <a:gd name="T42" fmla="*/ 320 w 442"/>
                        <a:gd name="T43" fmla="*/ 365 h 602"/>
                        <a:gd name="T44" fmla="*/ 287 w 442"/>
                        <a:gd name="T45" fmla="*/ 417 h 602"/>
                        <a:gd name="T46" fmla="*/ 237 w 442"/>
                        <a:gd name="T47" fmla="*/ 419 h 602"/>
                        <a:gd name="T48" fmla="*/ 243 w 442"/>
                        <a:gd name="T49" fmla="*/ 461 h 602"/>
                        <a:gd name="T50" fmla="*/ 196 w 442"/>
                        <a:gd name="T51" fmla="*/ 494 h 602"/>
                        <a:gd name="T52" fmla="*/ 184 w 442"/>
                        <a:gd name="T53" fmla="*/ 516 h 602"/>
                        <a:gd name="T54" fmla="*/ 173 w 442"/>
                        <a:gd name="T55" fmla="*/ 567 h 602"/>
                        <a:gd name="T56" fmla="*/ 155 w 442"/>
                        <a:gd name="T57" fmla="*/ 595 h 602"/>
                        <a:gd name="T58" fmla="*/ 117 w 442"/>
                        <a:gd name="T59" fmla="*/ 550 h 602"/>
                        <a:gd name="T60" fmla="*/ 102 w 442"/>
                        <a:gd name="T61" fmla="*/ 448 h 602"/>
                        <a:gd name="T62" fmla="*/ 104 w 442"/>
                        <a:gd name="T63" fmla="*/ 381 h 602"/>
                        <a:gd name="T64" fmla="*/ 101 w 442"/>
                        <a:gd name="T65" fmla="*/ 277 h 602"/>
                        <a:gd name="T66" fmla="*/ 79 w 442"/>
                        <a:gd name="T67" fmla="*/ 252 h 602"/>
                        <a:gd name="T68" fmla="*/ 57 w 442"/>
                        <a:gd name="T69" fmla="*/ 251 h 602"/>
                        <a:gd name="T70" fmla="*/ 46 w 442"/>
                        <a:gd name="T71" fmla="*/ 228 h 602"/>
                        <a:gd name="T72" fmla="*/ 34 w 442"/>
                        <a:gd name="T73" fmla="*/ 201 h 602"/>
                        <a:gd name="T74" fmla="*/ 23 w 442"/>
                        <a:gd name="T75" fmla="*/ 179 h 602"/>
                        <a:gd name="T76" fmla="*/ 12 w 442"/>
                        <a:gd name="T77" fmla="*/ 155 h 602"/>
                        <a:gd name="T78" fmla="*/ 12 w 442"/>
                        <a:gd name="T79" fmla="*/ 129 h 602"/>
                        <a:gd name="T80" fmla="*/ 8 w 442"/>
                        <a:gd name="T81" fmla="*/ 106 h 602"/>
                        <a:gd name="T82" fmla="*/ 32 w 442"/>
                        <a:gd name="T83" fmla="*/ 83 h 602"/>
                        <a:gd name="T84" fmla="*/ 45 w 442"/>
                        <a:gd name="T85" fmla="*/ 51 h 602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w 442"/>
                        <a:gd name="T130" fmla="*/ 0 h 602"/>
                        <a:gd name="T131" fmla="*/ 442 w 442"/>
                        <a:gd name="T132" fmla="*/ 602 h 602"/>
                      </a:gdLst>
                      <a:ahLst/>
                      <a:cxnLst>
                        <a:cxn ang="T86">
                          <a:pos x="T0" y="T1"/>
                        </a:cxn>
                        <a:cxn ang="T87">
                          <a:pos x="T2" y="T3"/>
                        </a:cxn>
                        <a:cxn ang="T88">
                          <a:pos x="T4" y="T5"/>
                        </a:cxn>
                        <a:cxn ang="T89">
                          <a:pos x="T6" y="T7"/>
                        </a:cxn>
                        <a:cxn ang="T90">
                          <a:pos x="T8" y="T9"/>
                        </a:cxn>
                        <a:cxn ang="T91">
                          <a:pos x="T10" y="T11"/>
                        </a:cxn>
                        <a:cxn ang="T92">
                          <a:pos x="T12" y="T13"/>
                        </a:cxn>
                        <a:cxn ang="T93">
                          <a:pos x="T14" y="T15"/>
                        </a:cxn>
                        <a:cxn ang="T94">
                          <a:pos x="T16" y="T17"/>
                        </a:cxn>
                        <a:cxn ang="T95">
                          <a:pos x="T18" y="T19"/>
                        </a:cxn>
                        <a:cxn ang="T96">
                          <a:pos x="T20" y="T21"/>
                        </a:cxn>
                        <a:cxn ang="T97">
                          <a:pos x="T22" y="T23"/>
                        </a:cxn>
                        <a:cxn ang="T98">
                          <a:pos x="T24" y="T25"/>
                        </a:cxn>
                        <a:cxn ang="T99">
                          <a:pos x="T26" y="T27"/>
                        </a:cxn>
                        <a:cxn ang="T100">
                          <a:pos x="T28" y="T29"/>
                        </a:cxn>
                        <a:cxn ang="T101">
                          <a:pos x="T30" y="T31"/>
                        </a:cxn>
                        <a:cxn ang="T102">
                          <a:pos x="T32" y="T33"/>
                        </a:cxn>
                        <a:cxn ang="T103">
                          <a:pos x="T34" y="T35"/>
                        </a:cxn>
                        <a:cxn ang="T104">
                          <a:pos x="T36" y="T37"/>
                        </a:cxn>
                        <a:cxn ang="T105">
                          <a:pos x="T38" y="T39"/>
                        </a:cxn>
                        <a:cxn ang="T106">
                          <a:pos x="T40" y="T41"/>
                        </a:cxn>
                        <a:cxn ang="T107">
                          <a:pos x="T42" y="T43"/>
                        </a:cxn>
                        <a:cxn ang="T108">
                          <a:pos x="T44" y="T45"/>
                        </a:cxn>
                        <a:cxn ang="T109">
                          <a:pos x="T46" y="T47"/>
                        </a:cxn>
                        <a:cxn ang="T110">
                          <a:pos x="T48" y="T49"/>
                        </a:cxn>
                        <a:cxn ang="T111">
                          <a:pos x="T50" y="T51"/>
                        </a:cxn>
                        <a:cxn ang="T112">
                          <a:pos x="T52" y="T53"/>
                        </a:cxn>
                        <a:cxn ang="T113">
                          <a:pos x="T54" y="T55"/>
                        </a:cxn>
                        <a:cxn ang="T114">
                          <a:pos x="T56" y="T57"/>
                        </a:cxn>
                        <a:cxn ang="T115">
                          <a:pos x="T58" y="T59"/>
                        </a:cxn>
                        <a:cxn ang="T116">
                          <a:pos x="T60" y="T61"/>
                        </a:cxn>
                        <a:cxn ang="T117">
                          <a:pos x="T62" y="T63"/>
                        </a:cxn>
                        <a:cxn ang="T118">
                          <a:pos x="T64" y="T65"/>
                        </a:cxn>
                        <a:cxn ang="T119">
                          <a:pos x="T66" y="T67"/>
                        </a:cxn>
                        <a:cxn ang="T120">
                          <a:pos x="T68" y="T69"/>
                        </a:cxn>
                        <a:cxn ang="T121">
                          <a:pos x="T70" y="T71"/>
                        </a:cxn>
                        <a:cxn ang="T122">
                          <a:pos x="T72" y="T73"/>
                        </a:cxn>
                        <a:cxn ang="T123">
                          <a:pos x="T74" y="T75"/>
                        </a:cxn>
                        <a:cxn ang="T124">
                          <a:pos x="T76" y="T77"/>
                        </a:cxn>
                        <a:cxn ang="T125">
                          <a:pos x="T78" y="T79"/>
                        </a:cxn>
                        <a:cxn ang="T126">
                          <a:pos x="T80" y="T81"/>
                        </a:cxn>
                        <a:cxn ang="T127">
                          <a:pos x="T82" y="T83"/>
                        </a:cxn>
                        <a:cxn ang="T128">
                          <a:pos x="T84" y="T85"/>
                        </a:cxn>
                      </a:cxnLst>
                      <a:rect l="T129" t="T130" r="T131" b="T132"/>
                      <a:pathLst>
                        <a:path w="442" h="602">
                          <a:moveTo>
                            <a:pt x="52" y="16"/>
                          </a:moveTo>
                          <a:lnTo>
                            <a:pt x="78" y="0"/>
                          </a:lnTo>
                          <a:lnTo>
                            <a:pt x="100" y="0"/>
                          </a:lnTo>
                          <a:lnTo>
                            <a:pt x="106" y="1"/>
                          </a:lnTo>
                          <a:lnTo>
                            <a:pt x="106" y="7"/>
                          </a:lnTo>
                          <a:lnTo>
                            <a:pt x="106" y="13"/>
                          </a:lnTo>
                          <a:lnTo>
                            <a:pt x="111" y="16"/>
                          </a:lnTo>
                          <a:lnTo>
                            <a:pt x="115" y="10"/>
                          </a:lnTo>
                          <a:lnTo>
                            <a:pt x="117" y="1"/>
                          </a:lnTo>
                          <a:lnTo>
                            <a:pt x="123" y="1"/>
                          </a:lnTo>
                          <a:lnTo>
                            <a:pt x="126" y="7"/>
                          </a:lnTo>
                          <a:lnTo>
                            <a:pt x="133" y="12"/>
                          </a:lnTo>
                          <a:lnTo>
                            <a:pt x="141" y="16"/>
                          </a:lnTo>
                          <a:lnTo>
                            <a:pt x="161" y="16"/>
                          </a:lnTo>
                          <a:lnTo>
                            <a:pt x="172" y="19"/>
                          </a:lnTo>
                          <a:lnTo>
                            <a:pt x="176" y="20"/>
                          </a:lnTo>
                          <a:lnTo>
                            <a:pt x="181" y="20"/>
                          </a:lnTo>
                          <a:lnTo>
                            <a:pt x="190" y="24"/>
                          </a:lnTo>
                          <a:lnTo>
                            <a:pt x="193" y="30"/>
                          </a:lnTo>
                          <a:lnTo>
                            <a:pt x="193" y="36"/>
                          </a:lnTo>
                          <a:lnTo>
                            <a:pt x="207" y="40"/>
                          </a:lnTo>
                          <a:lnTo>
                            <a:pt x="216" y="51"/>
                          </a:lnTo>
                          <a:lnTo>
                            <a:pt x="228" y="61"/>
                          </a:lnTo>
                          <a:lnTo>
                            <a:pt x="236" y="67"/>
                          </a:lnTo>
                          <a:lnTo>
                            <a:pt x="242" y="67"/>
                          </a:lnTo>
                          <a:lnTo>
                            <a:pt x="254" y="67"/>
                          </a:lnTo>
                          <a:lnTo>
                            <a:pt x="264" y="71"/>
                          </a:lnTo>
                          <a:lnTo>
                            <a:pt x="272" y="82"/>
                          </a:lnTo>
                          <a:lnTo>
                            <a:pt x="286" y="89"/>
                          </a:lnTo>
                          <a:lnTo>
                            <a:pt x="293" y="98"/>
                          </a:lnTo>
                          <a:lnTo>
                            <a:pt x="297" y="111"/>
                          </a:lnTo>
                          <a:lnTo>
                            <a:pt x="291" y="116"/>
                          </a:lnTo>
                          <a:lnTo>
                            <a:pt x="286" y="129"/>
                          </a:lnTo>
                          <a:lnTo>
                            <a:pt x="293" y="136"/>
                          </a:lnTo>
                          <a:lnTo>
                            <a:pt x="298" y="139"/>
                          </a:lnTo>
                          <a:lnTo>
                            <a:pt x="308" y="132"/>
                          </a:lnTo>
                          <a:lnTo>
                            <a:pt x="320" y="129"/>
                          </a:lnTo>
                          <a:lnTo>
                            <a:pt x="331" y="132"/>
                          </a:lnTo>
                          <a:lnTo>
                            <a:pt x="339" y="132"/>
                          </a:lnTo>
                          <a:lnTo>
                            <a:pt x="352" y="137"/>
                          </a:lnTo>
                          <a:lnTo>
                            <a:pt x="364" y="144"/>
                          </a:lnTo>
                          <a:lnTo>
                            <a:pt x="377" y="144"/>
                          </a:lnTo>
                          <a:lnTo>
                            <a:pt x="392" y="145"/>
                          </a:lnTo>
                          <a:lnTo>
                            <a:pt x="407" y="156"/>
                          </a:lnTo>
                          <a:lnTo>
                            <a:pt x="423" y="160"/>
                          </a:lnTo>
                          <a:lnTo>
                            <a:pt x="434" y="165"/>
                          </a:lnTo>
                          <a:lnTo>
                            <a:pt x="441" y="176"/>
                          </a:lnTo>
                          <a:lnTo>
                            <a:pt x="440" y="189"/>
                          </a:lnTo>
                          <a:lnTo>
                            <a:pt x="431" y="201"/>
                          </a:lnTo>
                          <a:lnTo>
                            <a:pt x="423" y="211"/>
                          </a:lnTo>
                          <a:lnTo>
                            <a:pt x="413" y="223"/>
                          </a:lnTo>
                          <a:lnTo>
                            <a:pt x="409" y="236"/>
                          </a:lnTo>
                          <a:lnTo>
                            <a:pt x="398" y="245"/>
                          </a:lnTo>
                          <a:lnTo>
                            <a:pt x="406" y="259"/>
                          </a:lnTo>
                          <a:lnTo>
                            <a:pt x="405" y="276"/>
                          </a:lnTo>
                          <a:lnTo>
                            <a:pt x="397" y="290"/>
                          </a:lnTo>
                          <a:lnTo>
                            <a:pt x="397" y="303"/>
                          </a:lnTo>
                          <a:lnTo>
                            <a:pt x="390" y="316"/>
                          </a:lnTo>
                          <a:lnTo>
                            <a:pt x="382" y="322"/>
                          </a:lnTo>
                          <a:lnTo>
                            <a:pt x="371" y="326"/>
                          </a:lnTo>
                          <a:lnTo>
                            <a:pt x="359" y="326"/>
                          </a:lnTo>
                          <a:lnTo>
                            <a:pt x="339" y="330"/>
                          </a:lnTo>
                          <a:lnTo>
                            <a:pt x="324" y="342"/>
                          </a:lnTo>
                          <a:lnTo>
                            <a:pt x="316" y="352"/>
                          </a:lnTo>
                          <a:lnTo>
                            <a:pt x="312" y="358"/>
                          </a:lnTo>
                          <a:lnTo>
                            <a:pt x="320" y="365"/>
                          </a:lnTo>
                          <a:lnTo>
                            <a:pt x="320" y="375"/>
                          </a:lnTo>
                          <a:lnTo>
                            <a:pt x="299" y="392"/>
                          </a:lnTo>
                          <a:lnTo>
                            <a:pt x="287" y="417"/>
                          </a:lnTo>
                          <a:lnTo>
                            <a:pt x="269" y="430"/>
                          </a:lnTo>
                          <a:lnTo>
                            <a:pt x="255" y="431"/>
                          </a:lnTo>
                          <a:lnTo>
                            <a:pt x="237" y="419"/>
                          </a:lnTo>
                          <a:lnTo>
                            <a:pt x="236" y="436"/>
                          </a:lnTo>
                          <a:lnTo>
                            <a:pt x="244" y="445"/>
                          </a:lnTo>
                          <a:lnTo>
                            <a:pt x="243" y="461"/>
                          </a:lnTo>
                          <a:lnTo>
                            <a:pt x="218" y="475"/>
                          </a:lnTo>
                          <a:lnTo>
                            <a:pt x="207" y="472"/>
                          </a:lnTo>
                          <a:lnTo>
                            <a:pt x="196" y="494"/>
                          </a:lnTo>
                          <a:lnTo>
                            <a:pt x="184" y="496"/>
                          </a:lnTo>
                          <a:lnTo>
                            <a:pt x="179" y="506"/>
                          </a:lnTo>
                          <a:lnTo>
                            <a:pt x="184" y="516"/>
                          </a:lnTo>
                          <a:lnTo>
                            <a:pt x="174" y="530"/>
                          </a:lnTo>
                          <a:lnTo>
                            <a:pt x="182" y="551"/>
                          </a:lnTo>
                          <a:lnTo>
                            <a:pt x="173" y="567"/>
                          </a:lnTo>
                          <a:lnTo>
                            <a:pt x="165" y="583"/>
                          </a:lnTo>
                          <a:lnTo>
                            <a:pt x="174" y="595"/>
                          </a:lnTo>
                          <a:lnTo>
                            <a:pt x="155" y="595"/>
                          </a:lnTo>
                          <a:lnTo>
                            <a:pt x="140" y="601"/>
                          </a:lnTo>
                          <a:lnTo>
                            <a:pt x="122" y="572"/>
                          </a:lnTo>
                          <a:lnTo>
                            <a:pt x="117" y="550"/>
                          </a:lnTo>
                          <a:lnTo>
                            <a:pt x="117" y="500"/>
                          </a:lnTo>
                          <a:lnTo>
                            <a:pt x="100" y="480"/>
                          </a:lnTo>
                          <a:lnTo>
                            <a:pt x="102" y="448"/>
                          </a:lnTo>
                          <a:lnTo>
                            <a:pt x="110" y="427"/>
                          </a:lnTo>
                          <a:lnTo>
                            <a:pt x="105" y="405"/>
                          </a:lnTo>
                          <a:lnTo>
                            <a:pt x="104" y="381"/>
                          </a:lnTo>
                          <a:lnTo>
                            <a:pt x="106" y="322"/>
                          </a:lnTo>
                          <a:lnTo>
                            <a:pt x="112" y="295"/>
                          </a:lnTo>
                          <a:lnTo>
                            <a:pt x="101" y="277"/>
                          </a:lnTo>
                          <a:lnTo>
                            <a:pt x="89" y="267"/>
                          </a:lnTo>
                          <a:lnTo>
                            <a:pt x="80" y="261"/>
                          </a:lnTo>
                          <a:lnTo>
                            <a:pt x="79" y="252"/>
                          </a:lnTo>
                          <a:lnTo>
                            <a:pt x="71" y="253"/>
                          </a:lnTo>
                          <a:lnTo>
                            <a:pt x="60" y="255"/>
                          </a:lnTo>
                          <a:lnTo>
                            <a:pt x="57" y="251"/>
                          </a:lnTo>
                          <a:lnTo>
                            <a:pt x="49" y="244"/>
                          </a:lnTo>
                          <a:lnTo>
                            <a:pt x="45" y="232"/>
                          </a:lnTo>
                          <a:lnTo>
                            <a:pt x="46" y="228"/>
                          </a:lnTo>
                          <a:lnTo>
                            <a:pt x="42" y="214"/>
                          </a:lnTo>
                          <a:lnTo>
                            <a:pt x="35" y="203"/>
                          </a:lnTo>
                          <a:lnTo>
                            <a:pt x="34" y="201"/>
                          </a:lnTo>
                          <a:lnTo>
                            <a:pt x="34" y="196"/>
                          </a:lnTo>
                          <a:lnTo>
                            <a:pt x="31" y="191"/>
                          </a:lnTo>
                          <a:lnTo>
                            <a:pt x="23" y="179"/>
                          </a:lnTo>
                          <a:lnTo>
                            <a:pt x="22" y="173"/>
                          </a:lnTo>
                          <a:lnTo>
                            <a:pt x="12" y="167"/>
                          </a:lnTo>
                          <a:lnTo>
                            <a:pt x="12" y="155"/>
                          </a:lnTo>
                          <a:lnTo>
                            <a:pt x="6" y="146"/>
                          </a:lnTo>
                          <a:lnTo>
                            <a:pt x="0" y="137"/>
                          </a:lnTo>
                          <a:lnTo>
                            <a:pt x="12" y="129"/>
                          </a:lnTo>
                          <a:lnTo>
                            <a:pt x="21" y="123"/>
                          </a:lnTo>
                          <a:lnTo>
                            <a:pt x="12" y="118"/>
                          </a:lnTo>
                          <a:lnTo>
                            <a:pt x="8" y="106"/>
                          </a:lnTo>
                          <a:lnTo>
                            <a:pt x="11" y="97"/>
                          </a:lnTo>
                          <a:lnTo>
                            <a:pt x="21" y="88"/>
                          </a:lnTo>
                          <a:lnTo>
                            <a:pt x="32" y="83"/>
                          </a:lnTo>
                          <a:lnTo>
                            <a:pt x="41" y="68"/>
                          </a:lnTo>
                          <a:lnTo>
                            <a:pt x="46" y="60"/>
                          </a:lnTo>
                          <a:lnTo>
                            <a:pt x="45" y="51"/>
                          </a:lnTo>
                          <a:lnTo>
                            <a:pt x="45" y="40"/>
                          </a:lnTo>
                          <a:lnTo>
                            <a:pt x="52" y="16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54" name="Freeform 8">
                      <a:extLst>
                        <a:ext uri="{FF2B5EF4-FFF2-40B4-BE49-F238E27FC236}">
                          <a16:creationId xmlns:a16="http://schemas.microsoft.com/office/drawing/2014/main" id="{76818C60-4C01-5AE1-13B4-1E51AA3D386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685" y="3263"/>
                      <a:ext cx="50" cy="19"/>
                    </a:xfrm>
                    <a:custGeom>
                      <a:avLst/>
                      <a:gdLst>
                        <a:gd name="T0" fmla="*/ 16 w 50"/>
                        <a:gd name="T1" fmla="*/ 0 h 19"/>
                        <a:gd name="T2" fmla="*/ 0 w 50"/>
                        <a:gd name="T3" fmla="*/ 10 h 19"/>
                        <a:gd name="T4" fmla="*/ 10 w 50"/>
                        <a:gd name="T5" fmla="*/ 18 h 19"/>
                        <a:gd name="T6" fmla="*/ 31 w 50"/>
                        <a:gd name="T7" fmla="*/ 17 h 19"/>
                        <a:gd name="T8" fmla="*/ 49 w 50"/>
                        <a:gd name="T9" fmla="*/ 18 h 19"/>
                        <a:gd name="T10" fmla="*/ 32 w 50"/>
                        <a:gd name="T11" fmla="*/ 8 h 19"/>
                        <a:gd name="T12" fmla="*/ 16 w 50"/>
                        <a:gd name="T13" fmla="*/ 0 h 19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50"/>
                        <a:gd name="T22" fmla="*/ 0 h 19"/>
                        <a:gd name="T23" fmla="*/ 50 w 50"/>
                        <a:gd name="T24" fmla="*/ 19 h 19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50" h="19">
                          <a:moveTo>
                            <a:pt x="16" y="0"/>
                          </a:moveTo>
                          <a:lnTo>
                            <a:pt x="0" y="10"/>
                          </a:lnTo>
                          <a:lnTo>
                            <a:pt x="10" y="18"/>
                          </a:lnTo>
                          <a:lnTo>
                            <a:pt x="31" y="17"/>
                          </a:lnTo>
                          <a:lnTo>
                            <a:pt x="49" y="18"/>
                          </a:lnTo>
                          <a:lnTo>
                            <a:pt x="32" y="8"/>
                          </a:lnTo>
                          <a:lnTo>
                            <a:pt x="16" y="0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</p:grpSp>
              <p:grpSp>
                <p:nvGrpSpPr>
                  <p:cNvPr id="32" name="Group 9">
                    <a:extLst>
                      <a:ext uri="{FF2B5EF4-FFF2-40B4-BE49-F238E27FC236}">
                        <a16:creationId xmlns:a16="http://schemas.microsoft.com/office/drawing/2014/main" id="{07892984-D1A5-3E96-DA44-2B76B015C35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9" y="1883"/>
                    <a:ext cx="625" cy="816"/>
                    <a:chOff x="1349" y="1883"/>
                    <a:chExt cx="625" cy="816"/>
                  </a:xfrm>
                </p:grpSpPr>
                <p:sp>
                  <p:nvSpPr>
                    <p:cNvPr id="40" name="Freeform 10">
                      <a:extLst>
                        <a:ext uri="{FF2B5EF4-FFF2-40B4-BE49-F238E27FC236}">
                          <a16:creationId xmlns:a16="http://schemas.microsoft.com/office/drawing/2014/main" id="{8271FD96-11F8-B1F1-CE78-60478A82979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690" y="2157"/>
                      <a:ext cx="19" cy="24"/>
                    </a:xfrm>
                    <a:custGeom>
                      <a:avLst/>
                      <a:gdLst>
                        <a:gd name="T0" fmla="*/ 0 w 19"/>
                        <a:gd name="T1" fmla="*/ 16 h 24"/>
                        <a:gd name="T2" fmla="*/ 18 w 19"/>
                        <a:gd name="T3" fmla="*/ 23 h 24"/>
                        <a:gd name="T4" fmla="*/ 17 w 19"/>
                        <a:gd name="T5" fmla="*/ 15 h 24"/>
                        <a:gd name="T6" fmla="*/ 18 w 19"/>
                        <a:gd name="T7" fmla="*/ 4 h 24"/>
                        <a:gd name="T8" fmla="*/ 9 w 19"/>
                        <a:gd name="T9" fmla="*/ 0 h 24"/>
                        <a:gd name="T10" fmla="*/ 6 w 19"/>
                        <a:gd name="T11" fmla="*/ 8 h 24"/>
                        <a:gd name="T12" fmla="*/ 0 w 19"/>
                        <a:gd name="T13" fmla="*/ 16 h 2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9"/>
                        <a:gd name="T22" fmla="*/ 0 h 24"/>
                        <a:gd name="T23" fmla="*/ 19 w 19"/>
                        <a:gd name="T24" fmla="*/ 24 h 2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9" h="24">
                          <a:moveTo>
                            <a:pt x="0" y="16"/>
                          </a:moveTo>
                          <a:lnTo>
                            <a:pt x="18" y="23"/>
                          </a:lnTo>
                          <a:lnTo>
                            <a:pt x="17" y="15"/>
                          </a:lnTo>
                          <a:lnTo>
                            <a:pt x="18" y="4"/>
                          </a:lnTo>
                          <a:lnTo>
                            <a:pt x="9" y="0"/>
                          </a:lnTo>
                          <a:lnTo>
                            <a:pt x="6" y="8"/>
                          </a:lnTo>
                          <a:lnTo>
                            <a:pt x="0" y="16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grpSp>
                  <p:nvGrpSpPr>
                    <p:cNvPr id="41" name="Group 11">
                      <a:extLst>
                        <a:ext uri="{FF2B5EF4-FFF2-40B4-BE49-F238E27FC236}">
                          <a16:creationId xmlns:a16="http://schemas.microsoft.com/office/drawing/2014/main" id="{C5609B33-39E5-7DEF-452B-55D05734D1E9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49" y="1883"/>
                      <a:ext cx="625" cy="816"/>
                      <a:chOff x="1349" y="1883"/>
                      <a:chExt cx="625" cy="816"/>
                    </a:xfrm>
                  </p:grpSpPr>
                  <p:sp>
                    <p:nvSpPr>
                      <p:cNvPr id="42" name="Freeform 12">
                        <a:extLst>
                          <a:ext uri="{FF2B5EF4-FFF2-40B4-BE49-F238E27FC236}">
                            <a16:creationId xmlns:a16="http://schemas.microsoft.com/office/drawing/2014/main" id="{4F3F84B4-A287-B0CC-B728-D9EDF471C678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349" y="1883"/>
                        <a:ext cx="447" cy="816"/>
                      </a:xfrm>
                      <a:custGeom>
                        <a:avLst/>
                        <a:gdLst>
                          <a:gd name="T0" fmla="*/ 195 w 447"/>
                          <a:gd name="T1" fmla="*/ 781 h 816"/>
                          <a:gd name="T2" fmla="*/ 184 w 447"/>
                          <a:gd name="T3" fmla="*/ 742 h 816"/>
                          <a:gd name="T4" fmla="*/ 182 w 447"/>
                          <a:gd name="T5" fmla="*/ 707 h 816"/>
                          <a:gd name="T6" fmla="*/ 153 w 447"/>
                          <a:gd name="T7" fmla="*/ 683 h 816"/>
                          <a:gd name="T8" fmla="*/ 146 w 447"/>
                          <a:gd name="T9" fmla="*/ 646 h 816"/>
                          <a:gd name="T10" fmla="*/ 114 w 447"/>
                          <a:gd name="T11" fmla="*/ 659 h 816"/>
                          <a:gd name="T12" fmla="*/ 96 w 447"/>
                          <a:gd name="T13" fmla="*/ 610 h 816"/>
                          <a:gd name="T14" fmla="*/ 112 w 447"/>
                          <a:gd name="T15" fmla="*/ 579 h 816"/>
                          <a:gd name="T16" fmla="*/ 143 w 447"/>
                          <a:gd name="T17" fmla="*/ 555 h 816"/>
                          <a:gd name="T18" fmla="*/ 171 w 447"/>
                          <a:gd name="T19" fmla="*/ 575 h 816"/>
                          <a:gd name="T20" fmla="*/ 202 w 447"/>
                          <a:gd name="T21" fmla="*/ 575 h 816"/>
                          <a:gd name="T22" fmla="*/ 222 w 447"/>
                          <a:gd name="T23" fmla="*/ 617 h 816"/>
                          <a:gd name="T24" fmla="*/ 237 w 447"/>
                          <a:gd name="T25" fmla="*/ 637 h 816"/>
                          <a:gd name="T26" fmla="*/ 239 w 447"/>
                          <a:gd name="T27" fmla="*/ 602 h 816"/>
                          <a:gd name="T28" fmla="*/ 245 w 447"/>
                          <a:gd name="T29" fmla="*/ 568 h 816"/>
                          <a:gd name="T30" fmla="*/ 272 w 447"/>
                          <a:gd name="T31" fmla="*/ 563 h 816"/>
                          <a:gd name="T32" fmla="*/ 302 w 447"/>
                          <a:gd name="T33" fmla="*/ 540 h 816"/>
                          <a:gd name="T34" fmla="*/ 317 w 447"/>
                          <a:gd name="T35" fmla="*/ 509 h 816"/>
                          <a:gd name="T36" fmla="*/ 340 w 447"/>
                          <a:gd name="T37" fmla="*/ 492 h 816"/>
                          <a:gd name="T38" fmla="*/ 388 w 447"/>
                          <a:gd name="T39" fmla="*/ 474 h 816"/>
                          <a:gd name="T40" fmla="*/ 389 w 447"/>
                          <a:gd name="T41" fmla="*/ 464 h 816"/>
                          <a:gd name="T42" fmla="*/ 378 w 447"/>
                          <a:gd name="T43" fmla="*/ 434 h 816"/>
                          <a:gd name="T44" fmla="*/ 444 w 447"/>
                          <a:gd name="T45" fmla="*/ 409 h 816"/>
                          <a:gd name="T46" fmla="*/ 425 w 447"/>
                          <a:gd name="T47" fmla="*/ 376 h 816"/>
                          <a:gd name="T48" fmla="*/ 407 w 447"/>
                          <a:gd name="T49" fmla="*/ 359 h 816"/>
                          <a:gd name="T50" fmla="*/ 368 w 447"/>
                          <a:gd name="T51" fmla="*/ 311 h 816"/>
                          <a:gd name="T52" fmla="*/ 340 w 447"/>
                          <a:gd name="T53" fmla="*/ 371 h 816"/>
                          <a:gd name="T54" fmla="*/ 322 w 447"/>
                          <a:gd name="T55" fmla="*/ 391 h 816"/>
                          <a:gd name="T56" fmla="*/ 313 w 447"/>
                          <a:gd name="T57" fmla="*/ 372 h 816"/>
                          <a:gd name="T58" fmla="*/ 280 w 447"/>
                          <a:gd name="T59" fmla="*/ 321 h 816"/>
                          <a:gd name="T60" fmla="*/ 321 w 447"/>
                          <a:gd name="T61" fmla="*/ 280 h 816"/>
                          <a:gd name="T62" fmla="*/ 361 w 447"/>
                          <a:gd name="T63" fmla="*/ 269 h 816"/>
                          <a:gd name="T64" fmla="*/ 374 w 447"/>
                          <a:gd name="T65" fmla="*/ 251 h 816"/>
                          <a:gd name="T66" fmla="*/ 347 w 447"/>
                          <a:gd name="T67" fmla="*/ 246 h 816"/>
                          <a:gd name="T68" fmla="*/ 347 w 447"/>
                          <a:gd name="T69" fmla="*/ 221 h 816"/>
                          <a:gd name="T70" fmla="*/ 296 w 447"/>
                          <a:gd name="T71" fmla="*/ 141 h 816"/>
                          <a:gd name="T72" fmla="*/ 287 w 447"/>
                          <a:gd name="T73" fmla="*/ 71 h 816"/>
                          <a:gd name="T74" fmla="*/ 259 w 447"/>
                          <a:gd name="T75" fmla="*/ 20 h 816"/>
                          <a:gd name="T76" fmla="*/ 231 w 447"/>
                          <a:gd name="T77" fmla="*/ 22 h 816"/>
                          <a:gd name="T78" fmla="*/ 200 w 447"/>
                          <a:gd name="T79" fmla="*/ 11 h 816"/>
                          <a:gd name="T80" fmla="*/ 143 w 447"/>
                          <a:gd name="T81" fmla="*/ 42 h 816"/>
                          <a:gd name="T82" fmla="*/ 140 w 447"/>
                          <a:gd name="T83" fmla="*/ 56 h 816"/>
                          <a:gd name="T84" fmla="*/ 171 w 447"/>
                          <a:gd name="T85" fmla="*/ 85 h 816"/>
                          <a:gd name="T86" fmla="*/ 174 w 447"/>
                          <a:gd name="T87" fmla="*/ 130 h 816"/>
                          <a:gd name="T88" fmla="*/ 129 w 447"/>
                          <a:gd name="T89" fmla="*/ 206 h 816"/>
                          <a:gd name="T90" fmla="*/ 92 w 447"/>
                          <a:gd name="T91" fmla="*/ 268 h 816"/>
                          <a:gd name="T92" fmla="*/ 61 w 447"/>
                          <a:gd name="T93" fmla="*/ 300 h 816"/>
                          <a:gd name="T94" fmla="*/ 24 w 447"/>
                          <a:gd name="T95" fmla="*/ 357 h 816"/>
                          <a:gd name="T96" fmla="*/ 8 w 447"/>
                          <a:gd name="T97" fmla="*/ 389 h 816"/>
                          <a:gd name="T98" fmla="*/ 9 w 447"/>
                          <a:gd name="T99" fmla="*/ 438 h 816"/>
                          <a:gd name="T100" fmla="*/ 4 w 447"/>
                          <a:gd name="T101" fmla="*/ 509 h 816"/>
                          <a:gd name="T102" fmla="*/ 13 w 447"/>
                          <a:gd name="T103" fmla="*/ 500 h 816"/>
                          <a:gd name="T104" fmla="*/ 24 w 447"/>
                          <a:gd name="T105" fmla="*/ 470 h 816"/>
                          <a:gd name="T106" fmla="*/ 20 w 447"/>
                          <a:gd name="T107" fmla="*/ 516 h 816"/>
                          <a:gd name="T108" fmla="*/ 31 w 447"/>
                          <a:gd name="T109" fmla="*/ 568 h 816"/>
                          <a:gd name="T110" fmla="*/ 31 w 447"/>
                          <a:gd name="T111" fmla="*/ 612 h 816"/>
                          <a:gd name="T112" fmla="*/ 68 w 447"/>
                          <a:gd name="T113" fmla="*/ 667 h 816"/>
                          <a:gd name="T114" fmla="*/ 99 w 447"/>
                          <a:gd name="T115" fmla="*/ 687 h 816"/>
                          <a:gd name="T116" fmla="*/ 136 w 447"/>
                          <a:gd name="T117" fmla="*/ 725 h 816"/>
                          <a:gd name="T118" fmla="*/ 159 w 447"/>
                          <a:gd name="T119" fmla="*/ 761 h 816"/>
                          <a:gd name="T120" fmla="*/ 201 w 447"/>
                          <a:gd name="T121" fmla="*/ 803 h 816"/>
                          <a:gd name="T122" fmla="*/ 225 w 447"/>
                          <a:gd name="T123" fmla="*/ 815 h 81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60000 65536"/>
                          <a:gd name="T163" fmla="*/ 0 60000 65536"/>
                          <a:gd name="T164" fmla="*/ 0 60000 65536"/>
                          <a:gd name="T165" fmla="*/ 0 60000 65536"/>
                          <a:gd name="T166" fmla="*/ 0 60000 65536"/>
                          <a:gd name="T167" fmla="*/ 0 60000 65536"/>
                          <a:gd name="T168" fmla="*/ 0 60000 65536"/>
                          <a:gd name="T169" fmla="*/ 0 60000 65536"/>
                          <a:gd name="T170" fmla="*/ 0 60000 65536"/>
                          <a:gd name="T171" fmla="*/ 0 60000 65536"/>
                          <a:gd name="T172" fmla="*/ 0 60000 65536"/>
                          <a:gd name="T173" fmla="*/ 0 60000 65536"/>
                          <a:gd name="T174" fmla="*/ 0 60000 65536"/>
                          <a:gd name="T175" fmla="*/ 0 60000 65536"/>
                          <a:gd name="T176" fmla="*/ 0 60000 65536"/>
                          <a:gd name="T177" fmla="*/ 0 60000 65536"/>
                          <a:gd name="T178" fmla="*/ 0 60000 65536"/>
                          <a:gd name="T179" fmla="*/ 0 60000 65536"/>
                          <a:gd name="T180" fmla="*/ 0 60000 65536"/>
                          <a:gd name="T181" fmla="*/ 0 60000 65536"/>
                          <a:gd name="T182" fmla="*/ 0 60000 65536"/>
                          <a:gd name="T183" fmla="*/ 0 60000 65536"/>
                          <a:gd name="T184" fmla="*/ 0 60000 65536"/>
                          <a:gd name="T185" fmla="*/ 0 60000 65536"/>
                          <a:gd name="T186" fmla="*/ 0 w 447"/>
                          <a:gd name="T187" fmla="*/ 0 h 816"/>
                          <a:gd name="T188" fmla="*/ 447 w 447"/>
                          <a:gd name="T189" fmla="*/ 816 h 816"/>
                        </a:gdLst>
                        <a:ahLst/>
                        <a:cxnLst>
                          <a:cxn ang="T124">
                            <a:pos x="T0" y="T1"/>
                          </a:cxn>
                          <a:cxn ang="T125">
                            <a:pos x="T2" y="T3"/>
                          </a:cxn>
                          <a:cxn ang="T126">
                            <a:pos x="T4" y="T5"/>
                          </a:cxn>
                          <a:cxn ang="T127">
                            <a:pos x="T6" y="T7"/>
                          </a:cxn>
                          <a:cxn ang="T128">
                            <a:pos x="T8" y="T9"/>
                          </a:cxn>
                          <a:cxn ang="T129">
                            <a:pos x="T10" y="T11"/>
                          </a:cxn>
                          <a:cxn ang="T130">
                            <a:pos x="T12" y="T13"/>
                          </a:cxn>
                          <a:cxn ang="T131">
                            <a:pos x="T14" y="T15"/>
                          </a:cxn>
                          <a:cxn ang="T132">
                            <a:pos x="T16" y="T17"/>
                          </a:cxn>
                          <a:cxn ang="T133">
                            <a:pos x="T18" y="T19"/>
                          </a:cxn>
                          <a:cxn ang="T134">
                            <a:pos x="T20" y="T21"/>
                          </a:cxn>
                          <a:cxn ang="T135">
                            <a:pos x="T22" y="T23"/>
                          </a:cxn>
                          <a:cxn ang="T136">
                            <a:pos x="T24" y="T25"/>
                          </a:cxn>
                          <a:cxn ang="T137">
                            <a:pos x="T26" y="T27"/>
                          </a:cxn>
                          <a:cxn ang="T138">
                            <a:pos x="T28" y="T29"/>
                          </a:cxn>
                          <a:cxn ang="T139">
                            <a:pos x="T30" y="T31"/>
                          </a:cxn>
                          <a:cxn ang="T140">
                            <a:pos x="T32" y="T33"/>
                          </a:cxn>
                          <a:cxn ang="T141">
                            <a:pos x="T34" y="T35"/>
                          </a:cxn>
                          <a:cxn ang="T142">
                            <a:pos x="T36" y="T37"/>
                          </a:cxn>
                          <a:cxn ang="T143">
                            <a:pos x="T38" y="T39"/>
                          </a:cxn>
                          <a:cxn ang="T144">
                            <a:pos x="T40" y="T41"/>
                          </a:cxn>
                          <a:cxn ang="T145">
                            <a:pos x="T42" y="T43"/>
                          </a:cxn>
                          <a:cxn ang="T146">
                            <a:pos x="T44" y="T45"/>
                          </a:cxn>
                          <a:cxn ang="T147">
                            <a:pos x="T46" y="T47"/>
                          </a:cxn>
                          <a:cxn ang="T148">
                            <a:pos x="T48" y="T49"/>
                          </a:cxn>
                          <a:cxn ang="T149">
                            <a:pos x="T50" y="T51"/>
                          </a:cxn>
                          <a:cxn ang="T150">
                            <a:pos x="T52" y="T53"/>
                          </a:cxn>
                          <a:cxn ang="T151">
                            <a:pos x="T54" y="T55"/>
                          </a:cxn>
                          <a:cxn ang="T152">
                            <a:pos x="T56" y="T57"/>
                          </a:cxn>
                          <a:cxn ang="T153">
                            <a:pos x="T58" y="T59"/>
                          </a:cxn>
                          <a:cxn ang="T154">
                            <a:pos x="T60" y="T61"/>
                          </a:cxn>
                          <a:cxn ang="T155">
                            <a:pos x="T62" y="T63"/>
                          </a:cxn>
                          <a:cxn ang="T156">
                            <a:pos x="T64" y="T65"/>
                          </a:cxn>
                          <a:cxn ang="T157">
                            <a:pos x="T66" y="T67"/>
                          </a:cxn>
                          <a:cxn ang="T158">
                            <a:pos x="T68" y="T69"/>
                          </a:cxn>
                          <a:cxn ang="T159">
                            <a:pos x="T70" y="T71"/>
                          </a:cxn>
                          <a:cxn ang="T160">
                            <a:pos x="T72" y="T73"/>
                          </a:cxn>
                          <a:cxn ang="T161">
                            <a:pos x="T74" y="T75"/>
                          </a:cxn>
                          <a:cxn ang="T162">
                            <a:pos x="T76" y="T77"/>
                          </a:cxn>
                          <a:cxn ang="T163">
                            <a:pos x="T78" y="T79"/>
                          </a:cxn>
                          <a:cxn ang="T164">
                            <a:pos x="T80" y="T81"/>
                          </a:cxn>
                          <a:cxn ang="T165">
                            <a:pos x="T82" y="T83"/>
                          </a:cxn>
                          <a:cxn ang="T166">
                            <a:pos x="T84" y="T85"/>
                          </a:cxn>
                          <a:cxn ang="T167">
                            <a:pos x="T86" y="T87"/>
                          </a:cxn>
                          <a:cxn ang="T168">
                            <a:pos x="T88" y="T89"/>
                          </a:cxn>
                          <a:cxn ang="T169">
                            <a:pos x="T90" y="T91"/>
                          </a:cxn>
                          <a:cxn ang="T170">
                            <a:pos x="T92" y="T93"/>
                          </a:cxn>
                          <a:cxn ang="T171">
                            <a:pos x="T94" y="T95"/>
                          </a:cxn>
                          <a:cxn ang="T172">
                            <a:pos x="T96" y="T97"/>
                          </a:cxn>
                          <a:cxn ang="T173">
                            <a:pos x="T98" y="T99"/>
                          </a:cxn>
                          <a:cxn ang="T174">
                            <a:pos x="T100" y="T101"/>
                          </a:cxn>
                          <a:cxn ang="T175">
                            <a:pos x="T102" y="T103"/>
                          </a:cxn>
                          <a:cxn ang="T176">
                            <a:pos x="T104" y="T105"/>
                          </a:cxn>
                          <a:cxn ang="T177">
                            <a:pos x="T106" y="T107"/>
                          </a:cxn>
                          <a:cxn ang="T178">
                            <a:pos x="T108" y="T109"/>
                          </a:cxn>
                          <a:cxn ang="T179">
                            <a:pos x="T110" y="T111"/>
                          </a:cxn>
                          <a:cxn ang="T180">
                            <a:pos x="T112" y="T113"/>
                          </a:cxn>
                          <a:cxn ang="T181">
                            <a:pos x="T114" y="T115"/>
                          </a:cxn>
                          <a:cxn ang="T182">
                            <a:pos x="T116" y="T117"/>
                          </a:cxn>
                          <a:cxn ang="T183">
                            <a:pos x="T118" y="T119"/>
                          </a:cxn>
                          <a:cxn ang="T184">
                            <a:pos x="T120" y="T121"/>
                          </a:cxn>
                          <a:cxn ang="T185">
                            <a:pos x="T122" y="T123"/>
                          </a:cxn>
                        </a:cxnLst>
                        <a:rect l="T186" t="T187" r="T188" b="T189"/>
                        <a:pathLst>
                          <a:path w="447" h="816">
                            <a:moveTo>
                              <a:pt x="230" y="797"/>
                            </a:moveTo>
                            <a:lnTo>
                              <a:pt x="211" y="779"/>
                            </a:lnTo>
                            <a:lnTo>
                              <a:pt x="195" y="781"/>
                            </a:lnTo>
                            <a:lnTo>
                              <a:pt x="179" y="766"/>
                            </a:lnTo>
                            <a:lnTo>
                              <a:pt x="176" y="749"/>
                            </a:lnTo>
                            <a:lnTo>
                              <a:pt x="184" y="742"/>
                            </a:lnTo>
                            <a:lnTo>
                              <a:pt x="184" y="736"/>
                            </a:lnTo>
                            <a:lnTo>
                              <a:pt x="191" y="727"/>
                            </a:lnTo>
                            <a:lnTo>
                              <a:pt x="182" y="707"/>
                            </a:lnTo>
                            <a:lnTo>
                              <a:pt x="170" y="706"/>
                            </a:lnTo>
                            <a:lnTo>
                              <a:pt x="153" y="692"/>
                            </a:lnTo>
                            <a:lnTo>
                              <a:pt x="153" y="683"/>
                            </a:lnTo>
                            <a:lnTo>
                              <a:pt x="169" y="659"/>
                            </a:lnTo>
                            <a:lnTo>
                              <a:pt x="164" y="654"/>
                            </a:lnTo>
                            <a:lnTo>
                              <a:pt x="146" y="646"/>
                            </a:lnTo>
                            <a:lnTo>
                              <a:pt x="136" y="654"/>
                            </a:lnTo>
                            <a:lnTo>
                              <a:pt x="130" y="661"/>
                            </a:lnTo>
                            <a:lnTo>
                              <a:pt x="114" y="659"/>
                            </a:lnTo>
                            <a:lnTo>
                              <a:pt x="102" y="654"/>
                            </a:lnTo>
                            <a:lnTo>
                              <a:pt x="88" y="629"/>
                            </a:lnTo>
                            <a:lnTo>
                              <a:pt x="96" y="610"/>
                            </a:lnTo>
                            <a:lnTo>
                              <a:pt x="99" y="595"/>
                            </a:lnTo>
                            <a:lnTo>
                              <a:pt x="104" y="587"/>
                            </a:lnTo>
                            <a:lnTo>
                              <a:pt x="112" y="579"/>
                            </a:lnTo>
                            <a:lnTo>
                              <a:pt x="118" y="570"/>
                            </a:lnTo>
                            <a:lnTo>
                              <a:pt x="130" y="561"/>
                            </a:lnTo>
                            <a:lnTo>
                              <a:pt x="143" y="555"/>
                            </a:lnTo>
                            <a:lnTo>
                              <a:pt x="153" y="563"/>
                            </a:lnTo>
                            <a:lnTo>
                              <a:pt x="164" y="565"/>
                            </a:lnTo>
                            <a:lnTo>
                              <a:pt x="171" y="575"/>
                            </a:lnTo>
                            <a:lnTo>
                              <a:pt x="180" y="574"/>
                            </a:lnTo>
                            <a:lnTo>
                              <a:pt x="193" y="570"/>
                            </a:lnTo>
                            <a:lnTo>
                              <a:pt x="202" y="575"/>
                            </a:lnTo>
                            <a:lnTo>
                              <a:pt x="222" y="595"/>
                            </a:lnTo>
                            <a:lnTo>
                              <a:pt x="215" y="610"/>
                            </a:lnTo>
                            <a:lnTo>
                              <a:pt x="222" y="617"/>
                            </a:lnTo>
                            <a:lnTo>
                              <a:pt x="222" y="623"/>
                            </a:lnTo>
                            <a:lnTo>
                              <a:pt x="228" y="630"/>
                            </a:lnTo>
                            <a:lnTo>
                              <a:pt x="237" y="637"/>
                            </a:lnTo>
                            <a:lnTo>
                              <a:pt x="240" y="634"/>
                            </a:lnTo>
                            <a:lnTo>
                              <a:pt x="240" y="620"/>
                            </a:lnTo>
                            <a:lnTo>
                              <a:pt x="239" y="602"/>
                            </a:lnTo>
                            <a:lnTo>
                              <a:pt x="239" y="585"/>
                            </a:lnTo>
                            <a:lnTo>
                              <a:pt x="237" y="579"/>
                            </a:lnTo>
                            <a:lnTo>
                              <a:pt x="245" y="568"/>
                            </a:lnTo>
                            <a:lnTo>
                              <a:pt x="258" y="565"/>
                            </a:lnTo>
                            <a:lnTo>
                              <a:pt x="263" y="560"/>
                            </a:lnTo>
                            <a:lnTo>
                              <a:pt x="272" y="563"/>
                            </a:lnTo>
                            <a:lnTo>
                              <a:pt x="281" y="555"/>
                            </a:lnTo>
                            <a:lnTo>
                              <a:pt x="293" y="544"/>
                            </a:lnTo>
                            <a:lnTo>
                              <a:pt x="302" y="540"/>
                            </a:lnTo>
                            <a:lnTo>
                              <a:pt x="298" y="531"/>
                            </a:lnTo>
                            <a:lnTo>
                              <a:pt x="309" y="518"/>
                            </a:lnTo>
                            <a:lnTo>
                              <a:pt x="317" y="509"/>
                            </a:lnTo>
                            <a:lnTo>
                              <a:pt x="325" y="504"/>
                            </a:lnTo>
                            <a:lnTo>
                              <a:pt x="344" y="506"/>
                            </a:lnTo>
                            <a:lnTo>
                              <a:pt x="340" y="492"/>
                            </a:lnTo>
                            <a:lnTo>
                              <a:pt x="358" y="483"/>
                            </a:lnTo>
                            <a:lnTo>
                              <a:pt x="374" y="476"/>
                            </a:lnTo>
                            <a:lnTo>
                              <a:pt x="388" y="474"/>
                            </a:lnTo>
                            <a:lnTo>
                              <a:pt x="383" y="488"/>
                            </a:lnTo>
                            <a:lnTo>
                              <a:pt x="397" y="473"/>
                            </a:lnTo>
                            <a:lnTo>
                              <a:pt x="389" y="464"/>
                            </a:lnTo>
                            <a:lnTo>
                              <a:pt x="388" y="444"/>
                            </a:lnTo>
                            <a:lnTo>
                              <a:pt x="374" y="444"/>
                            </a:lnTo>
                            <a:lnTo>
                              <a:pt x="378" y="434"/>
                            </a:lnTo>
                            <a:lnTo>
                              <a:pt x="422" y="435"/>
                            </a:lnTo>
                            <a:lnTo>
                              <a:pt x="446" y="419"/>
                            </a:lnTo>
                            <a:lnTo>
                              <a:pt x="444" y="409"/>
                            </a:lnTo>
                            <a:lnTo>
                              <a:pt x="433" y="398"/>
                            </a:lnTo>
                            <a:lnTo>
                              <a:pt x="433" y="380"/>
                            </a:lnTo>
                            <a:lnTo>
                              <a:pt x="425" y="376"/>
                            </a:lnTo>
                            <a:lnTo>
                              <a:pt x="421" y="364"/>
                            </a:lnTo>
                            <a:lnTo>
                              <a:pt x="415" y="357"/>
                            </a:lnTo>
                            <a:lnTo>
                              <a:pt x="407" y="359"/>
                            </a:lnTo>
                            <a:lnTo>
                              <a:pt x="389" y="346"/>
                            </a:lnTo>
                            <a:lnTo>
                              <a:pt x="385" y="330"/>
                            </a:lnTo>
                            <a:lnTo>
                              <a:pt x="368" y="311"/>
                            </a:lnTo>
                            <a:lnTo>
                              <a:pt x="345" y="334"/>
                            </a:lnTo>
                            <a:lnTo>
                              <a:pt x="345" y="362"/>
                            </a:lnTo>
                            <a:lnTo>
                              <a:pt x="340" y="371"/>
                            </a:lnTo>
                            <a:lnTo>
                              <a:pt x="330" y="372"/>
                            </a:lnTo>
                            <a:lnTo>
                              <a:pt x="324" y="376"/>
                            </a:lnTo>
                            <a:lnTo>
                              <a:pt x="322" y="391"/>
                            </a:lnTo>
                            <a:lnTo>
                              <a:pt x="314" y="406"/>
                            </a:lnTo>
                            <a:lnTo>
                              <a:pt x="305" y="391"/>
                            </a:lnTo>
                            <a:lnTo>
                              <a:pt x="313" y="372"/>
                            </a:lnTo>
                            <a:lnTo>
                              <a:pt x="310" y="357"/>
                            </a:lnTo>
                            <a:lnTo>
                              <a:pt x="299" y="351"/>
                            </a:lnTo>
                            <a:lnTo>
                              <a:pt x="280" y="321"/>
                            </a:lnTo>
                            <a:lnTo>
                              <a:pt x="282" y="310"/>
                            </a:lnTo>
                            <a:lnTo>
                              <a:pt x="305" y="280"/>
                            </a:lnTo>
                            <a:lnTo>
                              <a:pt x="321" y="280"/>
                            </a:lnTo>
                            <a:lnTo>
                              <a:pt x="336" y="279"/>
                            </a:lnTo>
                            <a:lnTo>
                              <a:pt x="342" y="266"/>
                            </a:lnTo>
                            <a:lnTo>
                              <a:pt x="361" y="269"/>
                            </a:lnTo>
                            <a:lnTo>
                              <a:pt x="366" y="261"/>
                            </a:lnTo>
                            <a:lnTo>
                              <a:pt x="383" y="262"/>
                            </a:lnTo>
                            <a:lnTo>
                              <a:pt x="374" y="251"/>
                            </a:lnTo>
                            <a:lnTo>
                              <a:pt x="371" y="233"/>
                            </a:lnTo>
                            <a:lnTo>
                              <a:pt x="358" y="252"/>
                            </a:lnTo>
                            <a:lnTo>
                              <a:pt x="347" y="246"/>
                            </a:lnTo>
                            <a:lnTo>
                              <a:pt x="361" y="227"/>
                            </a:lnTo>
                            <a:lnTo>
                              <a:pt x="361" y="207"/>
                            </a:lnTo>
                            <a:lnTo>
                              <a:pt x="347" y="221"/>
                            </a:lnTo>
                            <a:lnTo>
                              <a:pt x="335" y="233"/>
                            </a:lnTo>
                            <a:lnTo>
                              <a:pt x="293" y="201"/>
                            </a:lnTo>
                            <a:lnTo>
                              <a:pt x="296" y="141"/>
                            </a:lnTo>
                            <a:lnTo>
                              <a:pt x="277" y="123"/>
                            </a:lnTo>
                            <a:lnTo>
                              <a:pt x="275" y="99"/>
                            </a:lnTo>
                            <a:lnTo>
                              <a:pt x="287" y="71"/>
                            </a:lnTo>
                            <a:lnTo>
                              <a:pt x="292" y="38"/>
                            </a:lnTo>
                            <a:lnTo>
                              <a:pt x="276" y="21"/>
                            </a:lnTo>
                            <a:lnTo>
                              <a:pt x="259" y="20"/>
                            </a:lnTo>
                            <a:lnTo>
                              <a:pt x="248" y="13"/>
                            </a:lnTo>
                            <a:lnTo>
                              <a:pt x="247" y="0"/>
                            </a:lnTo>
                            <a:lnTo>
                              <a:pt x="231" y="22"/>
                            </a:lnTo>
                            <a:lnTo>
                              <a:pt x="217" y="24"/>
                            </a:lnTo>
                            <a:lnTo>
                              <a:pt x="211" y="6"/>
                            </a:lnTo>
                            <a:lnTo>
                              <a:pt x="200" y="11"/>
                            </a:lnTo>
                            <a:lnTo>
                              <a:pt x="187" y="12"/>
                            </a:lnTo>
                            <a:lnTo>
                              <a:pt x="154" y="47"/>
                            </a:lnTo>
                            <a:lnTo>
                              <a:pt x="143" y="42"/>
                            </a:lnTo>
                            <a:lnTo>
                              <a:pt x="129" y="17"/>
                            </a:lnTo>
                            <a:lnTo>
                              <a:pt x="129" y="38"/>
                            </a:lnTo>
                            <a:lnTo>
                              <a:pt x="140" y="56"/>
                            </a:lnTo>
                            <a:lnTo>
                              <a:pt x="158" y="69"/>
                            </a:lnTo>
                            <a:lnTo>
                              <a:pt x="170" y="71"/>
                            </a:lnTo>
                            <a:lnTo>
                              <a:pt x="171" y="85"/>
                            </a:lnTo>
                            <a:lnTo>
                              <a:pt x="178" y="97"/>
                            </a:lnTo>
                            <a:lnTo>
                              <a:pt x="174" y="108"/>
                            </a:lnTo>
                            <a:lnTo>
                              <a:pt x="174" y="130"/>
                            </a:lnTo>
                            <a:lnTo>
                              <a:pt x="164" y="160"/>
                            </a:lnTo>
                            <a:lnTo>
                              <a:pt x="140" y="204"/>
                            </a:lnTo>
                            <a:lnTo>
                              <a:pt x="129" y="206"/>
                            </a:lnTo>
                            <a:lnTo>
                              <a:pt x="110" y="248"/>
                            </a:lnTo>
                            <a:lnTo>
                              <a:pt x="105" y="272"/>
                            </a:lnTo>
                            <a:lnTo>
                              <a:pt x="92" y="268"/>
                            </a:lnTo>
                            <a:lnTo>
                              <a:pt x="92" y="276"/>
                            </a:lnTo>
                            <a:lnTo>
                              <a:pt x="77" y="291"/>
                            </a:lnTo>
                            <a:lnTo>
                              <a:pt x="61" y="300"/>
                            </a:lnTo>
                            <a:lnTo>
                              <a:pt x="39" y="322"/>
                            </a:lnTo>
                            <a:lnTo>
                              <a:pt x="24" y="342"/>
                            </a:lnTo>
                            <a:lnTo>
                              <a:pt x="24" y="357"/>
                            </a:lnTo>
                            <a:lnTo>
                              <a:pt x="18" y="366"/>
                            </a:lnTo>
                            <a:lnTo>
                              <a:pt x="12" y="375"/>
                            </a:lnTo>
                            <a:lnTo>
                              <a:pt x="8" y="389"/>
                            </a:lnTo>
                            <a:lnTo>
                              <a:pt x="12" y="403"/>
                            </a:lnTo>
                            <a:lnTo>
                              <a:pt x="15" y="426"/>
                            </a:lnTo>
                            <a:lnTo>
                              <a:pt x="9" y="438"/>
                            </a:lnTo>
                            <a:lnTo>
                              <a:pt x="3" y="463"/>
                            </a:lnTo>
                            <a:lnTo>
                              <a:pt x="0" y="493"/>
                            </a:lnTo>
                            <a:lnTo>
                              <a:pt x="4" y="509"/>
                            </a:lnTo>
                            <a:lnTo>
                              <a:pt x="0" y="537"/>
                            </a:lnTo>
                            <a:lnTo>
                              <a:pt x="9" y="547"/>
                            </a:lnTo>
                            <a:lnTo>
                              <a:pt x="13" y="500"/>
                            </a:lnTo>
                            <a:lnTo>
                              <a:pt x="13" y="467"/>
                            </a:lnTo>
                            <a:lnTo>
                              <a:pt x="22" y="454"/>
                            </a:lnTo>
                            <a:lnTo>
                              <a:pt x="24" y="470"/>
                            </a:lnTo>
                            <a:lnTo>
                              <a:pt x="21" y="482"/>
                            </a:lnTo>
                            <a:lnTo>
                              <a:pt x="21" y="494"/>
                            </a:lnTo>
                            <a:lnTo>
                              <a:pt x="20" y="516"/>
                            </a:lnTo>
                            <a:lnTo>
                              <a:pt x="27" y="538"/>
                            </a:lnTo>
                            <a:lnTo>
                              <a:pt x="28" y="559"/>
                            </a:lnTo>
                            <a:lnTo>
                              <a:pt x="31" y="568"/>
                            </a:lnTo>
                            <a:lnTo>
                              <a:pt x="35" y="581"/>
                            </a:lnTo>
                            <a:lnTo>
                              <a:pt x="28" y="595"/>
                            </a:lnTo>
                            <a:lnTo>
                              <a:pt x="31" y="612"/>
                            </a:lnTo>
                            <a:lnTo>
                              <a:pt x="38" y="636"/>
                            </a:lnTo>
                            <a:lnTo>
                              <a:pt x="53" y="648"/>
                            </a:lnTo>
                            <a:lnTo>
                              <a:pt x="68" y="667"/>
                            </a:lnTo>
                            <a:lnTo>
                              <a:pt x="81" y="681"/>
                            </a:lnTo>
                            <a:lnTo>
                              <a:pt x="88" y="678"/>
                            </a:lnTo>
                            <a:lnTo>
                              <a:pt x="99" y="687"/>
                            </a:lnTo>
                            <a:lnTo>
                              <a:pt x="107" y="692"/>
                            </a:lnTo>
                            <a:lnTo>
                              <a:pt x="112" y="704"/>
                            </a:lnTo>
                            <a:lnTo>
                              <a:pt x="136" y="725"/>
                            </a:lnTo>
                            <a:lnTo>
                              <a:pt x="143" y="728"/>
                            </a:lnTo>
                            <a:lnTo>
                              <a:pt x="158" y="740"/>
                            </a:lnTo>
                            <a:lnTo>
                              <a:pt x="159" y="761"/>
                            </a:lnTo>
                            <a:lnTo>
                              <a:pt x="177" y="782"/>
                            </a:lnTo>
                            <a:lnTo>
                              <a:pt x="193" y="800"/>
                            </a:lnTo>
                            <a:lnTo>
                              <a:pt x="201" y="803"/>
                            </a:lnTo>
                            <a:lnTo>
                              <a:pt x="208" y="797"/>
                            </a:lnTo>
                            <a:lnTo>
                              <a:pt x="213" y="794"/>
                            </a:lnTo>
                            <a:lnTo>
                              <a:pt x="225" y="815"/>
                            </a:lnTo>
                            <a:lnTo>
                              <a:pt x="230" y="797"/>
                            </a:lnTo>
                          </a:path>
                        </a:pathLst>
                      </a:custGeom>
                      <a:solidFill>
                        <a:schemeClr val="accent1"/>
                      </a:solidFill>
                      <a:ln w="12700" cap="rnd" cmpd="sng">
                        <a:solidFill>
                          <a:srgbClr val="006699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>
                        <a:endParaRPr lang="es-ES"/>
                      </a:p>
                    </p:txBody>
                  </p:sp>
                  <p:sp>
                    <p:nvSpPr>
                      <p:cNvPr id="43" name="Freeform 13">
                        <a:extLst>
                          <a:ext uri="{FF2B5EF4-FFF2-40B4-BE49-F238E27FC236}">
                            <a16:creationId xmlns:a16="http://schemas.microsoft.com/office/drawing/2014/main" id="{50BBEBB3-C80C-7B3B-9C2F-96C22F658362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46" y="2527"/>
                        <a:ext cx="77" cy="52"/>
                      </a:xfrm>
                      <a:custGeom>
                        <a:avLst/>
                        <a:gdLst>
                          <a:gd name="T0" fmla="*/ 2 w 77"/>
                          <a:gd name="T1" fmla="*/ 0 h 52"/>
                          <a:gd name="T2" fmla="*/ 23 w 77"/>
                          <a:gd name="T3" fmla="*/ 4 h 52"/>
                          <a:gd name="T4" fmla="*/ 35 w 77"/>
                          <a:gd name="T5" fmla="*/ 15 h 52"/>
                          <a:gd name="T6" fmla="*/ 43 w 77"/>
                          <a:gd name="T7" fmla="*/ 23 h 52"/>
                          <a:gd name="T8" fmla="*/ 50 w 77"/>
                          <a:gd name="T9" fmla="*/ 25 h 52"/>
                          <a:gd name="T10" fmla="*/ 60 w 77"/>
                          <a:gd name="T11" fmla="*/ 34 h 52"/>
                          <a:gd name="T12" fmla="*/ 68 w 77"/>
                          <a:gd name="T13" fmla="*/ 44 h 52"/>
                          <a:gd name="T14" fmla="*/ 76 w 77"/>
                          <a:gd name="T15" fmla="*/ 51 h 52"/>
                          <a:gd name="T16" fmla="*/ 58 w 77"/>
                          <a:gd name="T17" fmla="*/ 51 h 52"/>
                          <a:gd name="T18" fmla="*/ 48 w 77"/>
                          <a:gd name="T19" fmla="*/ 39 h 52"/>
                          <a:gd name="T20" fmla="*/ 33 w 77"/>
                          <a:gd name="T21" fmla="*/ 35 h 52"/>
                          <a:gd name="T22" fmla="*/ 25 w 77"/>
                          <a:gd name="T23" fmla="*/ 25 h 52"/>
                          <a:gd name="T24" fmla="*/ 10 w 77"/>
                          <a:gd name="T25" fmla="*/ 18 h 52"/>
                          <a:gd name="T26" fmla="*/ 0 w 77"/>
                          <a:gd name="T27" fmla="*/ 13 h 52"/>
                          <a:gd name="T28" fmla="*/ 2 w 77"/>
                          <a:gd name="T29" fmla="*/ 0 h 52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w 77"/>
                          <a:gd name="T46" fmla="*/ 0 h 52"/>
                          <a:gd name="T47" fmla="*/ 77 w 77"/>
                          <a:gd name="T48" fmla="*/ 52 h 52"/>
                        </a:gdLst>
                        <a:ahLst/>
                        <a:cxnLst>
                          <a:cxn ang="T30">
                            <a:pos x="T0" y="T1"/>
                          </a:cxn>
                          <a:cxn ang="T31">
                            <a:pos x="T2" y="T3"/>
                          </a:cxn>
                          <a:cxn ang="T32">
                            <a:pos x="T4" y="T5"/>
                          </a:cxn>
                          <a:cxn ang="T33">
                            <a:pos x="T6" y="T7"/>
                          </a:cxn>
                          <a:cxn ang="T34">
                            <a:pos x="T8" y="T9"/>
                          </a:cxn>
                          <a:cxn ang="T35">
                            <a:pos x="T10" y="T11"/>
                          </a:cxn>
                          <a:cxn ang="T36">
                            <a:pos x="T12" y="T13"/>
                          </a:cxn>
                          <a:cxn ang="T37">
                            <a:pos x="T14" y="T15"/>
                          </a:cxn>
                          <a:cxn ang="T38">
                            <a:pos x="T16" y="T17"/>
                          </a:cxn>
                          <a:cxn ang="T39">
                            <a:pos x="T18" y="T19"/>
                          </a:cxn>
                          <a:cxn ang="T40">
                            <a:pos x="T20" y="T21"/>
                          </a:cxn>
                          <a:cxn ang="T41">
                            <a:pos x="T22" y="T23"/>
                          </a:cxn>
                          <a:cxn ang="T42">
                            <a:pos x="T24" y="T25"/>
                          </a:cxn>
                          <a:cxn ang="T43">
                            <a:pos x="T26" y="T27"/>
                          </a:cxn>
                          <a:cxn ang="T44">
                            <a:pos x="T28" y="T29"/>
                          </a:cxn>
                        </a:cxnLst>
                        <a:rect l="T45" t="T46" r="T47" b="T48"/>
                        <a:pathLst>
                          <a:path w="77" h="52">
                            <a:moveTo>
                              <a:pt x="2" y="0"/>
                            </a:moveTo>
                            <a:lnTo>
                              <a:pt x="23" y="4"/>
                            </a:lnTo>
                            <a:lnTo>
                              <a:pt x="35" y="15"/>
                            </a:lnTo>
                            <a:lnTo>
                              <a:pt x="43" y="23"/>
                            </a:lnTo>
                            <a:lnTo>
                              <a:pt x="50" y="25"/>
                            </a:lnTo>
                            <a:lnTo>
                              <a:pt x="60" y="34"/>
                            </a:lnTo>
                            <a:lnTo>
                              <a:pt x="68" y="44"/>
                            </a:lnTo>
                            <a:lnTo>
                              <a:pt x="76" y="51"/>
                            </a:lnTo>
                            <a:lnTo>
                              <a:pt x="58" y="51"/>
                            </a:lnTo>
                            <a:lnTo>
                              <a:pt x="48" y="39"/>
                            </a:lnTo>
                            <a:lnTo>
                              <a:pt x="33" y="35"/>
                            </a:lnTo>
                            <a:lnTo>
                              <a:pt x="25" y="25"/>
                            </a:lnTo>
                            <a:lnTo>
                              <a:pt x="10" y="18"/>
                            </a:lnTo>
                            <a:lnTo>
                              <a:pt x="0" y="13"/>
                            </a:lnTo>
                            <a:lnTo>
                              <a:pt x="2" y="0"/>
                            </a:lnTo>
                          </a:path>
                        </a:pathLst>
                      </a:custGeom>
                      <a:solidFill>
                        <a:schemeClr val="accent1"/>
                      </a:solidFill>
                      <a:ln w="12700" cap="rnd" cmpd="sng">
                        <a:solidFill>
                          <a:srgbClr val="006699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>
                        <a:endParaRPr lang="es-ES"/>
                      </a:p>
                    </p:txBody>
                  </p:sp>
                  <p:sp>
                    <p:nvSpPr>
                      <p:cNvPr id="44" name="Freeform 14">
                        <a:extLst>
                          <a:ext uri="{FF2B5EF4-FFF2-40B4-BE49-F238E27FC236}">
                            <a16:creationId xmlns:a16="http://schemas.microsoft.com/office/drawing/2014/main" id="{AC1A4E49-E44E-5F80-A5E4-A8D3B4FD1BB4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22" y="2581"/>
                        <a:ext cx="45" cy="25"/>
                      </a:xfrm>
                      <a:custGeom>
                        <a:avLst/>
                        <a:gdLst>
                          <a:gd name="T0" fmla="*/ 0 w 45"/>
                          <a:gd name="T1" fmla="*/ 13 h 25"/>
                          <a:gd name="T2" fmla="*/ 13 w 45"/>
                          <a:gd name="T3" fmla="*/ 0 h 25"/>
                          <a:gd name="T4" fmla="*/ 30 w 45"/>
                          <a:gd name="T5" fmla="*/ 3 h 25"/>
                          <a:gd name="T6" fmla="*/ 44 w 45"/>
                          <a:gd name="T7" fmla="*/ 16 h 25"/>
                          <a:gd name="T8" fmla="*/ 44 w 45"/>
                          <a:gd name="T9" fmla="*/ 21 h 25"/>
                          <a:gd name="T10" fmla="*/ 34 w 45"/>
                          <a:gd name="T11" fmla="*/ 24 h 25"/>
                          <a:gd name="T12" fmla="*/ 26 w 45"/>
                          <a:gd name="T13" fmla="*/ 19 h 25"/>
                          <a:gd name="T14" fmla="*/ 13 w 45"/>
                          <a:gd name="T15" fmla="*/ 19 h 25"/>
                          <a:gd name="T16" fmla="*/ 0 w 45"/>
                          <a:gd name="T17" fmla="*/ 13 h 25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45"/>
                          <a:gd name="T28" fmla="*/ 0 h 25"/>
                          <a:gd name="T29" fmla="*/ 45 w 45"/>
                          <a:gd name="T30" fmla="*/ 25 h 25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45" h="25">
                            <a:moveTo>
                              <a:pt x="0" y="13"/>
                            </a:moveTo>
                            <a:lnTo>
                              <a:pt x="13" y="0"/>
                            </a:lnTo>
                            <a:lnTo>
                              <a:pt x="30" y="3"/>
                            </a:lnTo>
                            <a:lnTo>
                              <a:pt x="44" y="16"/>
                            </a:lnTo>
                            <a:lnTo>
                              <a:pt x="44" y="21"/>
                            </a:lnTo>
                            <a:lnTo>
                              <a:pt x="34" y="24"/>
                            </a:lnTo>
                            <a:lnTo>
                              <a:pt x="26" y="19"/>
                            </a:lnTo>
                            <a:lnTo>
                              <a:pt x="13" y="19"/>
                            </a:lnTo>
                            <a:lnTo>
                              <a:pt x="0" y="13"/>
                            </a:lnTo>
                          </a:path>
                        </a:pathLst>
                      </a:custGeom>
                      <a:solidFill>
                        <a:schemeClr val="accent1"/>
                      </a:solidFill>
                      <a:ln w="12700" cap="rnd" cmpd="sng">
                        <a:solidFill>
                          <a:srgbClr val="006699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>
                        <a:endParaRPr lang="es-ES"/>
                      </a:p>
                    </p:txBody>
                  </p:sp>
                  <p:sp>
                    <p:nvSpPr>
                      <p:cNvPr id="45" name="Freeform 15">
                        <a:extLst>
                          <a:ext uri="{FF2B5EF4-FFF2-40B4-BE49-F238E27FC236}">
                            <a16:creationId xmlns:a16="http://schemas.microsoft.com/office/drawing/2014/main" id="{9EFF1EF2-F94A-AE6C-62AA-B2FA30E33BFE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51" y="2036"/>
                        <a:ext cx="44" cy="53"/>
                      </a:xfrm>
                      <a:custGeom>
                        <a:avLst/>
                        <a:gdLst>
                          <a:gd name="T0" fmla="*/ 10 w 44"/>
                          <a:gd name="T1" fmla="*/ 0 h 53"/>
                          <a:gd name="T2" fmla="*/ 21 w 44"/>
                          <a:gd name="T3" fmla="*/ 8 h 53"/>
                          <a:gd name="T4" fmla="*/ 25 w 44"/>
                          <a:gd name="T5" fmla="*/ 8 h 53"/>
                          <a:gd name="T6" fmla="*/ 41 w 44"/>
                          <a:gd name="T7" fmla="*/ 22 h 53"/>
                          <a:gd name="T8" fmla="*/ 43 w 44"/>
                          <a:gd name="T9" fmla="*/ 29 h 53"/>
                          <a:gd name="T10" fmla="*/ 36 w 44"/>
                          <a:gd name="T11" fmla="*/ 34 h 53"/>
                          <a:gd name="T12" fmla="*/ 36 w 44"/>
                          <a:gd name="T13" fmla="*/ 37 h 53"/>
                          <a:gd name="T14" fmla="*/ 32 w 44"/>
                          <a:gd name="T15" fmla="*/ 39 h 53"/>
                          <a:gd name="T16" fmla="*/ 32 w 44"/>
                          <a:gd name="T17" fmla="*/ 41 h 53"/>
                          <a:gd name="T18" fmla="*/ 26 w 44"/>
                          <a:gd name="T19" fmla="*/ 52 h 53"/>
                          <a:gd name="T20" fmla="*/ 18 w 44"/>
                          <a:gd name="T21" fmla="*/ 46 h 53"/>
                          <a:gd name="T22" fmla="*/ 12 w 44"/>
                          <a:gd name="T23" fmla="*/ 48 h 53"/>
                          <a:gd name="T24" fmla="*/ 0 w 44"/>
                          <a:gd name="T25" fmla="*/ 31 h 53"/>
                          <a:gd name="T26" fmla="*/ 8 w 44"/>
                          <a:gd name="T27" fmla="*/ 18 h 53"/>
                          <a:gd name="T28" fmla="*/ 10 w 44"/>
                          <a:gd name="T29" fmla="*/ 0 h 53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w 44"/>
                          <a:gd name="T46" fmla="*/ 0 h 53"/>
                          <a:gd name="T47" fmla="*/ 44 w 44"/>
                          <a:gd name="T48" fmla="*/ 53 h 53"/>
                        </a:gdLst>
                        <a:ahLst/>
                        <a:cxnLst>
                          <a:cxn ang="T30">
                            <a:pos x="T0" y="T1"/>
                          </a:cxn>
                          <a:cxn ang="T31">
                            <a:pos x="T2" y="T3"/>
                          </a:cxn>
                          <a:cxn ang="T32">
                            <a:pos x="T4" y="T5"/>
                          </a:cxn>
                          <a:cxn ang="T33">
                            <a:pos x="T6" y="T7"/>
                          </a:cxn>
                          <a:cxn ang="T34">
                            <a:pos x="T8" y="T9"/>
                          </a:cxn>
                          <a:cxn ang="T35">
                            <a:pos x="T10" y="T11"/>
                          </a:cxn>
                          <a:cxn ang="T36">
                            <a:pos x="T12" y="T13"/>
                          </a:cxn>
                          <a:cxn ang="T37">
                            <a:pos x="T14" y="T15"/>
                          </a:cxn>
                          <a:cxn ang="T38">
                            <a:pos x="T16" y="T17"/>
                          </a:cxn>
                          <a:cxn ang="T39">
                            <a:pos x="T18" y="T19"/>
                          </a:cxn>
                          <a:cxn ang="T40">
                            <a:pos x="T20" y="T21"/>
                          </a:cxn>
                          <a:cxn ang="T41">
                            <a:pos x="T22" y="T23"/>
                          </a:cxn>
                          <a:cxn ang="T42">
                            <a:pos x="T24" y="T25"/>
                          </a:cxn>
                          <a:cxn ang="T43">
                            <a:pos x="T26" y="T27"/>
                          </a:cxn>
                          <a:cxn ang="T44">
                            <a:pos x="T28" y="T29"/>
                          </a:cxn>
                        </a:cxnLst>
                        <a:rect l="T45" t="T46" r="T47" b="T48"/>
                        <a:pathLst>
                          <a:path w="44" h="53">
                            <a:moveTo>
                              <a:pt x="10" y="0"/>
                            </a:moveTo>
                            <a:lnTo>
                              <a:pt x="21" y="8"/>
                            </a:lnTo>
                            <a:lnTo>
                              <a:pt x="25" y="8"/>
                            </a:lnTo>
                            <a:lnTo>
                              <a:pt x="41" y="22"/>
                            </a:lnTo>
                            <a:lnTo>
                              <a:pt x="43" y="29"/>
                            </a:lnTo>
                            <a:lnTo>
                              <a:pt x="36" y="34"/>
                            </a:lnTo>
                            <a:lnTo>
                              <a:pt x="36" y="37"/>
                            </a:lnTo>
                            <a:lnTo>
                              <a:pt x="32" y="39"/>
                            </a:lnTo>
                            <a:lnTo>
                              <a:pt x="32" y="41"/>
                            </a:lnTo>
                            <a:lnTo>
                              <a:pt x="26" y="52"/>
                            </a:lnTo>
                            <a:lnTo>
                              <a:pt x="18" y="46"/>
                            </a:lnTo>
                            <a:lnTo>
                              <a:pt x="12" y="48"/>
                            </a:lnTo>
                            <a:lnTo>
                              <a:pt x="0" y="31"/>
                            </a:lnTo>
                            <a:lnTo>
                              <a:pt x="8" y="18"/>
                            </a:lnTo>
                            <a:lnTo>
                              <a:pt x="10" y="0"/>
                            </a:lnTo>
                          </a:path>
                        </a:pathLst>
                      </a:custGeom>
                      <a:solidFill>
                        <a:schemeClr val="accent1"/>
                      </a:solidFill>
                      <a:ln w="12700" cap="rnd" cmpd="sng">
                        <a:solidFill>
                          <a:srgbClr val="006699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>
                        <a:endParaRPr lang="es-ES"/>
                      </a:p>
                    </p:txBody>
                  </p:sp>
                  <p:sp>
                    <p:nvSpPr>
                      <p:cNvPr id="46" name="Freeform 16">
                        <a:extLst>
                          <a:ext uri="{FF2B5EF4-FFF2-40B4-BE49-F238E27FC236}">
                            <a16:creationId xmlns:a16="http://schemas.microsoft.com/office/drawing/2014/main" id="{3DADC778-782E-541A-70DC-E67D95332509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94" y="2023"/>
                        <a:ext cx="30" cy="25"/>
                      </a:xfrm>
                      <a:custGeom>
                        <a:avLst/>
                        <a:gdLst>
                          <a:gd name="T0" fmla="*/ 0 w 30"/>
                          <a:gd name="T1" fmla="*/ 13 h 25"/>
                          <a:gd name="T2" fmla="*/ 16 w 30"/>
                          <a:gd name="T3" fmla="*/ 24 h 25"/>
                          <a:gd name="T4" fmla="*/ 20 w 30"/>
                          <a:gd name="T5" fmla="*/ 20 h 25"/>
                          <a:gd name="T6" fmla="*/ 29 w 30"/>
                          <a:gd name="T7" fmla="*/ 10 h 25"/>
                          <a:gd name="T8" fmla="*/ 24 w 30"/>
                          <a:gd name="T9" fmla="*/ 3 h 25"/>
                          <a:gd name="T10" fmla="*/ 19 w 30"/>
                          <a:gd name="T11" fmla="*/ 6 h 25"/>
                          <a:gd name="T12" fmla="*/ 16 w 30"/>
                          <a:gd name="T13" fmla="*/ 0 h 25"/>
                          <a:gd name="T14" fmla="*/ 12 w 30"/>
                          <a:gd name="T15" fmla="*/ 7 h 25"/>
                          <a:gd name="T16" fmla="*/ 0 w 30"/>
                          <a:gd name="T17" fmla="*/ 13 h 25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30"/>
                          <a:gd name="T28" fmla="*/ 0 h 25"/>
                          <a:gd name="T29" fmla="*/ 30 w 30"/>
                          <a:gd name="T30" fmla="*/ 25 h 25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30" h="25">
                            <a:moveTo>
                              <a:pt x="0" y="13"/>
                            </a:moveTo>
                            <a:lnTo>
                              <a:pt x="16" y="24"/>
                            </a:lnTo>
                            <a:lnTo>
                              <a:pt x="20" y="20"/>
                            </a:lnTo>
                            <a:lnTo>
                              <a:pt x="29" y="10"/>
                            </a:lnTo>
                            <a:lnTo>
                              <a:pt x="24" y="3"/>
                            </a:lnTo>
                            <a:lnTo>
                              <a:pt x="19" y="6"/>
                            </a:lnTo>
                            <a:lnTo>
                              <a:pt x="16" y="0"/>
                            </a:lnTo>
                            <a:lnTo>
                              <a:pt x="12" y="7"/>
                            </a:lnTo>
                            <a:lnTo>
                              <a:pt x="0" y="13"/>
                            </a:lnTo>
                          </a:path>
                        </a:pathLst>
                      </a:custGeom>
                      <a:solidFill>
                        <a:schemeClr val="accent1"/>
                      </a:solidFill>
                      <a:ln w="12700" cap="rnd" cmpd="sng">
                        <a:solidFill>
                          <a:srgbClr val="006699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>
                        <a:endParaRPr lang="es-ES"/>
                      </a:p>
                    </p:txBody>
                  </p:sp>
                  <p:sp>
                    <p:nvSpPr>
                      <p:cNvPr id="47" name="Freeform 17">
                        <a:extLst>
                          <a:ext uri="{FF2B5EF4-FFF2-40B4-BE49-F238E27FC236}">
                            <a16:creationId xmlns:a16="http://schemas.microsoft.com/office/drawing/2014/main" id="{4B37BC67-7F29-F67F-F6A0-4E61E02D37C9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58" y="2013"/>
                        <a:ext cx="29" cy="19"/>
                      </a:xfrm>
                      <a:custGeom>
                        <a:avLst/>
                        <a:gdLst>
                          <a:gd name="T0" fmla="*/ 0 w 29"/>
                          <a:gd name="T1" fmla="*/ 1 h 19"/>
                          <a:gd name="T2" fmla="*/ 14 w 29"/>
                          <a:gd name="T3" fmla="*/ 0 h 19"/>
                          <a:gd name="T4" fmla="*/ 28 w 29"/>
                          <a:gd name="T5" fmla="*/ 17 h 19"/>
                          <a:gd name="T6" fmla="*/ 16 w 29"/>
                          <a:gd name="T7" fmla="*/ 18 h 19"/>
                          <a:gd name="T8" fmla="*/ 15 w 29"/>
                          <a:gd name="T9" fmla="*/ 14 h 19"/>
                          <a:gd name="T10" fmla="*/ 10 w 29"/>
                          <a:gd name="T11" fmla="*/ 18 h 19"/>
                          <a:gd name="T12" fmla="*/ 9 w 29"/>
                          <a:gd name="T13" fmla="*/ 18 h 19"/>
                          <a:gd name="T14" fmla="*/ 5 w 29"/>
                          <a:gd name="T15" fmla="*/ 14 h 19"/>
                          <a:gd name="T16" fmla="*/ 6 w 29"/>
                          <a:gd name="T17" fmla="*/ 10 h 19"/>
                          <a:gd name="T18" fmla="*/ 0 w 29"/>
                          <a:gd name="T19" fmla="*/ 1 h 19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w 29"/>
                          <a:gd name="T31" fmla="*/ 0 h 19"/>
                          <a:gd name="T32" fmla="*/ 29 w 29"/>
                          <a:gd name="T33" fmla="*/ 19 h 19"/>
                        </a:gdLst>
                        <a:ahLst/>
                        <a:cxnLst>
                          <a:cxn ang="T20">
                            <a:pos x="T0" y="T1"/>
                          </a:cxn>
                          <a:cxn ang="T21">
                            <a:pos x="T2" y="T3"/>
                          </a:cxn>
                          <a:cxn ang="T22">
                            <a:pos x="T4" y="T5"/>
                          </a:cxn>
                          <a:cxn ang="T23">
                            <a:pos x="T6" y="T7"/>
                          </a:cxn>
                          <a:cxn ang="T24">
                            <a:pos x="T8" y="T9"/>
                          </a:cxn>
                          <a:cxn ang="T25">
                            <a:pos x="T10" y="T11"/>
                          </a:cxn>
                          <a:cxn ang="T26">
                            <a:pos x="T12" y="T13"/>
                          </a:cxn>
                          <a:cxn ang="T27">
                            <a:pos x="T14" y="T15"/>
                          </a:cxn>
                          <a:cxn ang="T28">
                            <a:pos x="T16" y="T17"/>
                          </a:cxn>
                          <a:cxn ang="T29">
                            <a:pos x="T18" y="T19"/>
                          </a:cxn>
                        </a:cxnLst>
                        <a:rect l="T30" t="T31" r="T32" b="T33"/>
                        <a:pathLst>
                          <a:path w="29" h="19">
                            <a:moveTo>
                              <a:pt x="0" y="1"/>
                            </a:moveTo>
                            <a:lnTo>
                              <a:pt x="14" y="0"/>
                            </a:lnTo>
                            <a:lnTo>
                              <a:pt x="28" y="17"/>
                            </a:lnTo>
                            <a:lnTo>
                              <a:pt x="16" y="18"/>
                            </a:lnTo>
                            <a:lnTo>
                              <a:pt x="15" y="14"/>
                            </a:lnTo>
                            <a:lnTo>
                              <a:pt x="10" y="18"/>
                            </a:lnTo>
                            <a:lnTo>
                              <a:pt x="9" y="18"/>
                            </a:lnTo>
                            <a:lnTo>
                              <a:pt x="5" y="14"/>
                            </a:lnTo>
                            <a:lnTo>
                              <a:pt x="6" y="10"/>
                            </a:lnTo>
                            <a:lnTo>
                              <a:pt x="0" y="1"/>
                            </a:lnTo>
                          </a:path>
                        </a:pathLst>
                      </a:custGeom>
                      <a:solidFill>
                        <a:schemeClr val="accent1"/>
                      </a:solidFill>
                      <a:ln w="12700" cap="rnd" cmpd="sng">
                        <a:solidFill>
                          <a:srgbClr val="006699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>
                        <a:endParaRPr lang="es-ES"/>
                      </a:p>
                    </p:txBody>
                  </p:sp>
                  <p:sp>
                    <p:nvSpPr>
                      <p:cNvPr id="48" name="Freeform 18">
                        <a:extLst>
                          <a:ext uri="{FF2B5EF4-FFF2-40B4-BE49-F238E27FC236}">
                            <a16:creationId xmlns:a16="http://schemas.microsoft.com/office/drawing/2014/main" id="{8A430E6B-A959-2DBA-6D2B-17E6D7588B7A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21" y="2089"/>
                        <a:ext cx="69" cy="122"/>
                      </a:xfrm>
                      <a:custGeom>
                        <a:avLst/>
                        <a:gdLst>
                          <a:gd name="T0" fmla="*/ 30 w 69"/>
                          <a:gd name="T1" fmla="*/ 67 h 122"/>
                          <a:gd name="T2" fmla="*/ 18 w 69"/>
                          <a:gd name="T3" fmla="*/ 82 h 122"/>
                          <a:gd name="T4" fmla="*/ 13 w 69"/>
                          <a:gd name="T5" fmla="*/ 82 h 122"/>
                          <a:gd name="T6" fmla="*/ 10 w 69"/>
                          <a:gd name="T7" fmla="*/ 85 h 122"/>
                          <a:gd name="T8" fmla="*/ 4 w 69"/>
                          <a:gd name="T9" fmla="*/ 86 h 122"/>
                          <a:gd name="T10" fmla="*/ 3 w 69"/>
                          <a:gd name="T11" fmla="*/ 90 h 122"/>
                          <a:gd name="T12" fmla="*/ 11 w 69"/>
                          <a:gd name="T13" fmla="*/ 91 h 122"/>
                          <a:gd name="T14" fmla="*/ 15 w 69"/>
                          <a:gd name="T15" fmla="*/ 93 h 122"/>
                          <a:gd name="T16" fmla="*/ 19 w 69"/>
                          <a:gd name="T17" fmla="*/ 98 h 122"/>
                          <a:gd name="T18" fmla="*/ 19 w 69"/>
                          <a:gd name="T19" fmla="*/ 100 h 122"/>
                          <a:gd name="T20" fmla="*/ 26 w 69"/>
                          <a:gd name="T21" fmla="*/ 106 h 122"/>
                          <a:gd name="T22" fmla="*/ 26 w 69"/>
                          <a:gd name="T23" fmla="*/ 111 h 122"/>
                          <a:gd name="T24" fmla="*/ 30 w 69"/>
                          <a:gd name="T25" fmla="*/ 111 h 122"/>
                          <a:gd name="T26" fmla="*/ 42 w 69"/>
                          <a:gd name="T27" fmla="*/ 121 h 122"/>
                          <a:gd name="T28" fmla="*/ 39 w 69"/>
                          <a:gd name="T29" fmla="*/ 113 h 122"/>
                          <a:gd name="T30" fmla="*/ 39 w 69"/>
                          <a:gd name="T31" fmla="*/ 106 h 122"/>
                          <a:gd name="T32" fmla="*/ 43 w 69"/>
                          <a:gd name="T33" fmla="*/ 106 h 122"/>
                          <a:gd name="T34" fmla="*/ 47 w 69"/>
                          <a:gd name="T35" fmla="*/ 110 h 122"/>
                          <a:gd name="T36" fmla="*/ 50 w 69"/>
                          <a:gd name="T37" fmla="*/ 110 h 122"/>
                          <a:gd name="T38" fmla="*/ 51 w 69"/>
                          <a:gd name="T39" fmla="*/ 111 h 122"/>
                          <a:gd name="T40" fmla="*/ 54 w 69"/>
                          <a:gd name="T41" fmla="*/ 110 h 122"/>
                          <a:gd name="T42" fmla="*/ 54 w 69"/>
                          <a:gd name="T43" fmla="*/ 103 h 122"/>
                          <a:gd name="T44" fmla="*/ 50 w 69"/>
                          <a:gd name="T45" fmla="*/ 98 h 122"/>
                          <a:gd name="T46" fmla="*/ 48 w 69"/>
                          <a:gd name="T47" fmla="*/ 91 h 122"/>
                          <a:gd name="T48" fmla="*/ 51 w 69"/>
                          <a:gd name="T49" fmla="*/ 83 h 122"/>
                          <a:gd name="T50" fmla="*/ 64 w 69"/>
                          <a:gd name="T51" fmla="*/ 97 h 122"/>
                          <a:gd name="T52" fmla="*/ 64 w 69"/>
                          <a:gd name="T53" fmla="*/ 88 h 122"/>
                          <a:gd name="T54" fmla="*/ 68 w 69"/>
                          <a:gd name="T55" fmla="*/ 78 h 122"/>
                          <a:gd name="T56" fmla="*/ 57 w 69"/>
                          <a:gd name="T57" fmla="*/ 67 h 122"/>
                          <a:gd name="T58" fmla="*/ 57 w 69"/>
                          <a:gd name="T59" fmla="*/ 60 h 122"/>
                          <a:gd name="T60" fmla="*/ 57 w 69"/>
                          <a:gd name="T61" fmla="*/ 45 h 122"/>
                          <a:gd name="T62" fmla="*/ 44 w 69"/>
                          <a:gd name="T63" fmla="*/ 28 h 122"/>
                          <a:gd name="T64" fmla="*/ 32 w 69"/>
                          <a:gd name="T65" fmla="*/ 18 h 122"/>
                          <a:gd name="T66" fmla="*/ 34 w 69"/>
                          <a:gd name="T67" fmla="*/ 12 h 122"/>
                          <a:gd name="T68" fmla="*/ 29 w 69"/>
                          <a:gd name="T69" fmla="*/ 9 h 122"/>
                          <a:gd name="T70" fmla="*/ 29 w 69"/>
                          <a:gd name="T71" fmla="*/ 3 h 122"/>
                          <a:gd name="T72" fmla="*/ 18 w 69"/>
                          <a:gd name="T73" fmla="*/ 12 h 122"/>
                          <a:gd name="T74" fmla="*/ 15 w 69"/>
                          <a:gd name="T75" fmla="*/ 10 h 122"/>
                          <a:gd name="T76" fmla="*/ 19 w 69"/>
                          <a:gd name="T77" fmla="*/ 5 h 122"/>
                          <a:gd name="T78" fmla="*/ 19 w 69"/>
                          <a:gd name="T79" fmla="*/ 0 h 122"/>
                          <a:gd name="T80" fmla="*/ 13 w 69"/>
                          <a:gd name="T81" fmla="*/ 0 h 122"/>
                          <a:gd name="T82" fmla="*/ 8 w 69"/>
                          <a:gd name="T83" fmla="*/ 2 h 122"/>
                          <a:gd name="T84" fmla="*/ 0 w 69"/>
                          <a:gd name="T85" fmla="*/ 4 h 122"/>
                          <a:gd name="T86" fmla="*/ 0 w 69"/>
                          <a:gd name="T87" fmla="*/ 10 h 122"/>
                          <a:gd name="T88" fmla="*/ 0 w 69"/>
                          <a:gd name="T89" fmla="*/ 16 h 122"/>
                          <a:gd name="T90" fmla="*/ 3 w 69"/>
                          <a:gd name="T91" fmla="*/ 19 h 122"/>
                          <a:gd name="T92" fmla="*/ 11 w 69"/>
                          <a:gd name="T93" fmla="*/ 24 h 122"/>
                          <a:gd name="T94" fmla="*/ 10 w 69"/>
                          <a:gd name="T95" fmla="*/ 30 h 122"/>
                          <a:gd name="T96" fmla="*/ 13 w 69"/>
                          <a:gd name="T97" fmla="*/ 33 h 122"/>
                          <a:gd name="T98" fmla="*/ 17 w 69"/>
                          <a:gd name="T99" fmla="*/ 36 h 122"/>
                          <a:gd name="T100" fmla="*/ 24 w 69"/>
                          <a:gd name="T101" fmla="*/ 36 h 122"/>
                          <a:gd name="T102" fmla="*/ 29 w 69"/>
                          <a:gd name="T103" fmla="*/ 41 h 122"/>
                          <a:gd name="T104" fmla="*/ 30 w 69"/>
                          <a:gd name="T105" fmla="*/ 50 h 122"/>
                          <a:gd name="T106" fmla="*/ 29 w 69"/>
                          <a:gd name="T107" fmla="*/ 59 h 122"/>
                          <a:gd name="T108" fmla="*/ 30 w 69"/>
                          <a:gd name="T109" fmla="*/ 67 h 122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60000 65536"/>
                          <a:gd name="T163" fmla="*/ 0 60000 65536"/>
                          <a:gd name="T164" fmla="*/ 0 60000 65536"/>
                          <a:gd name="T165" fmla="*/ 0 w 69"/>
                          <a:gd name="T166" fmla="*/ 0 h 122"/>
                          <a:gd name="T167" fmla="*/ 69 w 69"/>
                          <a:gd name="T168" fmla="*/ 122 h 122"/>
                        </a:gdLst>
                        <a:ahLst/>
                        <a:cxnLst>
                          <a:cxn ang="T110">
                            <a:pos x="T0" y="T1"/>
                          </a:cxn>
                          <a:cxn ang="T111">
                            <a:pos x="T2" y="T3"/>
                          </a:cxn>
                          <a:cxn ang="T112">
                            <a:pos x="T4" y="T5"/>
                          </a:cxn>
                          <a:cxn ang="T113">
                            <a:pos x="T6" y="T7"/>
                          </a:cxn>
                          <a:cxn ang="T114">
                            <a:pos x="T8" y="T9"/>
                          </a:cxn>
                          <a:cxn ang="T115">
                            <a:pos x="T10" y="T11"/>
                          </a:cxn>
                          <a:cxn ang="T116">
                            <a:pos x="T12" y="T13"/>
                          </a:cxn>
                          <a:cxn ang="T117">
                            <a:pos x="T14" y="T15"/>
                          </a:cxn>
                          <a:cxn ang="T118">
                            <a:pos x="T16" y="T17"/>
                          </a:cxn>
                          <a:cxn ang="T119">
                            <a:pos x="T18" y="T19"/>
                          </a:cxn>
                          <a:cxn ang="T120">
                            <a:pos x="T20" y="T21"/>
                          </a:cxn>
                          <a:cxn ang="T121">
                            <a:pos x="T22" y="T23"/>
                          </a:cxn>
                          <a:cxn ang="T122">
                            <a:pos x="T24" y="T25"/>
                          </a:cxn>
                          <a:cxn ang="T123">
                            <a:pos x="T26" y="T27"/>
                          </a:cxn>
                          <a:cxn ang="T124">
                            <a:pos x="T28" y="T29"/>
                          </a:cxn>
                          <a:cxn ang="T125">
                            <a:pos x="T30" y="T31"/>
                          </a:cxn>
                          <a:cxn ang="T126">
                            <a:pos x="T32" y="T33"/>
                          </a:cxn>
                          <a:cxn ang="T127">
                            <a:pos x="T34" y="T35"/>
                          </a:cxn>
                          <a:cxn ang="T128">
                            <a:pos x="T36" y="T37"/>
                          </a:cxn>
                          <a:cxn ang="T129">
                            <a:pos x="T38" y="T39"/>
                          </a:cxn>
                          <a:cxn ang="T130">
                            <a:pos x="T40" y="T41"/>
                          </a:cxn>
                          <a:cxn ang="T131">
                            <a:pos x="T42" y="T43"/>
                          </a:cxn>
                          <a:cxn ang="T132">
                            <a:pos x="T44" y="T45"/>
                          </a:cxn>
                          <a:cxn ang="T133">
                            <a:pos x="T46" y="T47"/>
                          </a:cxn>
                          <a:cxn ang="T134">
                            <a:pos x="T48" y="T49"/>
                          </a:cxn>
                          <a:cxn ang="T135">
                            <a:pos x="T50" y="T51"/>
                          </a:cxn>
                          <a:cxn ang="T136">
                            <a:pos x="T52" y="T53"/>
                          </a:cxn>
                          <a:cxn ang="T137">
                            <a:pos x="T54" y="T55"/>
                          </a:cxn>
                          <a:cxn ang="T138">
                            <a:pos x="T56" y="T57"/>
                          </a:cxn>
                          <a:cxn ang="T139">
                            <a:pos x="T58" y="T59"/>
                          </a:cxn>
                          <a:cxn ang="T140">
                            <a:pos x="T60" y="T61"/>
                          </a:cxn>
                          <a:cxn ang="T141">
                            <a:pos x="T62" y="T63"/>
                          </a:cxn>
                          <a:cxn ang="T142">
                            <a:pos x="T64" y="T65"/>
                          </a:cxn>
                          <a:cxn ang="T143">
                            <a:pos x="T66" y="T67"/>
                          </a:cxn>
                          <a:cxn ang="T144">
                            <a:pos x="T68" y="T69"/>
                          </a:cxn>
                          <a:cxn ang="T145">
                            <a:pos x="T70" y="T71"/>
                          </a:cxn>
                          <a:cxn ang="T146">
                            <a:pos x="T72" y="T73"/>
                          </a:cxn>
                          <a:cxn ang="T147">
                            <a:pos x="T74" y="T75"/>
                          </a:cxn>
                          <a:cxn ang="T148">
                            <a:pos x="T76" y="T77"/>
                          </a:cxn>
                          <a:cxn ang="T149">
                            <a:pos x="T78" y="T79"/>
                          </a:cxn>
                          <a:cxn ang="T150">
                            <a:pos x="T80" y="T81"/>
                          </a:cxn>
                          <a:cxn ang="T151">
                            <a:pos x="T82" y="T83"/>
                          </a:cxn>
                          <a:cxn ang="T152">
                            <a:pos x="T84" y="T85"/>
                          </a:cxn>
                          <a:cxn ang="T153">
                            <a:pos x="T86" y="T87"/>
                          </a:cxn>
                          <a:cxn ang="T154">
                            <a:pos x="T88" y="T89"/>
                          </a:cxn>
                          <a:cxn ang="T155">
                            <a:pos x="T90" y="T91"/>
                          </a:cxn>
                          <a:cxn ang="T156">
                            <a:pos x="T92" y="T93"/>
                          </a:cxn>
                          <a:cxn ang="T157">
                            <a:pos x="T94" y="T95"/>
                          </a:cxn>
                          <a:cxn ang="T158">
                            <a:pos x="T96" y="T97"/>
                          </a:cxn>
                          <a:cxn ang="T159">
                            <a:pos x="T98" y="T99"/>
                          </a:cxn>
                          <a:cxn ang="T160">
                            <a:pos x="T100" y="T101"/>
                          </a:cxn>
                          <a:cxn ang="T161">
                            <a:pos x="T102" y="T103"/>
                          </a:cxn>
                          <a:cxn ang="T162">
                            <a:pos x="T104" y="T105"/>
                          </a:cxn>
                          <a:cxn ang="T163">
                            <a:pos x="T106" y="T107"/>
                          </a:cxn>
                          <a:cxn ang="T164">
                            <a:pos x="T108" y="T109"/>
                          </a:cxn>
                        </a:cxnLst>
                        <a:rect l="T165" t="T166" r="T167" b="T168"/>
                        <a:pathLst>
                          <a:path w="69" h="122">
                            <a:moveTo>
                              <a:pt x="30" y="67"/>
                            </a:moveTo>
                            <a:lnTo>
                              <a:pt x="18" y="82"/>
                            </a:lnTo>
                            <a:lnTo>
                              <a:pt x="13" y="82"/>
                            </a:lnTo>
                            <a:lnTo>
                              <a:pt x="10" y="85"/>
                            </a:lnTo>
                            <a:lnTo>
                              <a:pt x="4" y="86"/>
                            </a:lnTo>
                            <a:lnTo>
                              <a:pt x="3" y="90"/>
                            </a:lnTo>
                            <a:lnTo>
                              <a:pt x="11" y="91"/>
                            </a:lnTo>
                            <a:lnTo>
                              <a:pt x="15" y="93"/>
                            </a:lnTo>
                            <a:lnTo>
                              <a:pt x="19" y="98"/>
                            </a:lnTo>
                            <a:lnTo>
                              <a:pt x="19" y="100"/>
                            </a:lnTo>
                            <a:lnTo>
                              <a:pt x="26" y="106"/>
                            </a:lnTo>
                            <a:lnTo>
                              <a:pt x="26" y="111"/>
                            </a:lnTo>
                            <a:lnTo>
                              <a:pt x="30" y="111"/>
                            </a:lnTo>
                            <a:lnTo>
                              <a:pt x="42" y="121"/>
                            </a:lnTo>
                            <a:lnTo>
                              <a:pt x="39" y="113"/>
                            </a:lnTo>
                            <a:lnTo>
                              <a:pt x="39" y="106"/>
                            </a:lnTo>
                            <a:lnTo>
                              <a:pt x="43" y="106"/>
                            </a:lnTo>
                            <a:lnTo>
                              <a:pt x="47" y="110"/>
                            </a:lnTo>
                            <a:lnTo>
                              <a:pt x="50" y="110"/>
                            </a:lnTo>
                            <a:lnTo>
                              <a:pt x="51" y="111"/>
                            </a:lnTo>
                            <a:lnTo>
                              <a:pt x="54" y="110"/>
                            </a:lnTo>
                            <a:lnTo>
                              <a:pt x="54" y="103"/>
                            </a:lnTo>
                            <a:lnTo>
                              <a:pt x="50" y="98"/>
                            </a:lnTo>
                            <a:lnTo>
                              <a:pt x="48" y="91"/>
                            </a:lnTo>
                            <a:lnTo>
                              <a:pt x="51" y="83"/>
                            </a:lnTo>
                            <a:lnTo>
                              <a:pt x="64" y="97"/>
                            </a:lnTo>
                            <a:lnTo>
                              <a:pt x="64" y="88"/>
                            </a:lnTo>
                            <a:lnTo>
                              <a:pt x="68" y="78"/>
                            </a:lnTo>
                            <a:lnTo>
                              <a:pt x="57" y="67"/>
                            </a:lnTo>
                            <a:lnTo>
                              <a:pt x="57" y="60"/>
                            </a:lnTo>
                            <a:lnTo>
                              <a:pt x="57" y="45"/>
                            </a:lnTo>
                            <a:lnTo>
                              <a:pt x="44" y="28"/>
                            </a:lnTo>
                            <a:lnTo>
                              <a:pt x="32" y="18"/>
                            </a:lnTo>
                            <a:lnTo>
                              <a:pt x="34" y="12"/>
                            </a:lnTo>
                            <a:lnTo>
                              <a:pt x="29" y="9"/>
                            </a:lnTo>
                            <a:lnTo>
                              <a:pt x="29" y="3"/>
                            </a:lnTo>
                            <a:lnTo>
                              <a:pt x="18" y="12"/>
                            </a:lnTo>
                            <a:lnTo>
                              <a:pt x="15" y="10"/>
                            </a:lnTo>
                            <a:lnTo>
                              <a:pt x="19" y="5"/>
                            </a:lnTo>
                            <a:lnTo>
                              <a:pt x="19" y="0"/>
                            </a:lnTo>
                            <a:lnTo>
                              <a:pt x="13" y="0"/>
                            </a:lnTo>
                            <a:lnTo>
                              <a:pt x="8" y="2"/>
                            </a:lnTo>
                            <a:lnTo>
                              <a:pt x="0" y="4"/>
                            </a:lnTo>
                            <a:lnTo>
                              <a:pt x="0" y="10"/>
                            </a:lnTo>
                            <a:lnTo>
                              <a:pt x="0" y="16"/>
                            </a:lnTo>
                            <a:lnTo>
                              <a:pt x="3" y="19"/>
                            </a:lnTo>
                            <a:lnTo>
                              <a:pt x="11" y="24"/>
                            </a:lnTo>
                            <a:lnTo>
                              <a:pt x="10" y="30"/>
                            </a:lnTo>
                            <a:lnTo>
                              <a:pt x="13" y="33"/>
                            </a:lnTo>
                            <a:lnTo>
                              <a:pt x="17" y="36"/>
                            </a:lnTo>
                            <a:lnTo>
                              <a:pt x="24" y="36"/>
                            </a:lnTo>
                            <a:lnTo>
                              <a:pt x="29" y="41"/>
                            </a:lnTo>
                            <a:lnTo>
                              <a:pt x="30" y="50"/>
                            </a:lnTo>
                            <a:lnTo>
                              <a:pt x="29" y="59"/>
                            </a:lnTo>
                            <a:lnTo>
                              <a:pt x="30" y="67"/>
                            </a:lnTo>
                          </a:path>
                        </a:pathLst>
                      </a:custGeom>
                      <a:solidFill>
                        <a:schemeClr val="accent1"/>
                      </a:solidFill>
                      <a:ln w="12700" cap="rnd" cmpd="sng">
                        <a:solidFill>
                          <a:srgbClr val="006699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>
                        <a:endParaRPr lang="es-ES"/>
                      </a:p>
                    </p:txBody>
                  </p:sp>
                  <p:sp>
                    <p:nvSpPr>
                      <p:cNvPr id="49" name="Freeform 19">
                        <a:extLst>
                          <a:ext uri="{FF2B5EF4-FFF2-40B4-BE49-F238E27FC236}">
                            <a16:creationId xmlns:a16="http://schemas.microsoft.com/office/drawing/2014/main" id="{CC97441E-7D75-89F7-A386-4E3E2BB0D370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56" y="2022"/>
                        <a:ext cx="65" cy="55"/>
                      </a:xfrm>
                      <a:custGeom>
                        <a:avLst/>
                        <a:gdLst>
                          <a:gd name="T0" fmla="*/ 0 w 65"/>
                          <a:gd name="T1" fmla="*/ 40 h 55"/>
                          <a:gd name="T2" fmla="*/ 15 w 65"/>
                          <a:gd name="T3" fmla="*/ 54 h 55"/>
                          <a:gd name="T4" fmla="*/ 24 w 65"/>
                          <a:gd name="T5" fmla="*/ 45 h 55"/>
                          <a:gd name="T6" fmla="*/ 29 w 65"/>
                          <a:gd name="T7" fmla="*/ 45 h 55"/>
                          <a:gd name="T8" fmla="*/ 43 w 65"/>
                          <a:gd name="T9" fmla="*/ 27 h 55"/>
                          <a:gd name="T10" fmla="*/ 50 w 65"/>
                          <a:gd name="T11" fmla="*/ 28 h 55"/>
                          <a:gd name="T12" fmla="*/ 59 w 65"/>
                          <a:gd name="T13" fmla="*/ 16 h 55"/>
                          <a:gd name="T14" fmla="*/ 59 w 65"/>
                          <a:gd name="T15" fmla="*/ 12 h 55"/>
                          <a:gd name="T16" fmla="*/ 64 w 65"/>
                          <a:gd name="T17" fmla="*/ 9 h 55"/>
                          <a:gd name="T18" fmla="*/ 60 w 65"/>
                          <a:gd name="T19" fmla="*/ 5 h 55"/>
                          <a:gd name="T20" fmla="*/ 50 w 65"/>
                          <a:gd name="T21" fmla="*/ 5 h 55"/>
                          <a:gd name="T22" fmla="*/ 43 w 65"/>
                          <a:gd name="T23" fmla="*/ 5 h 55"/>
                          <a:gd name="T24" fmla="*/ 38 w 65"/>
                          <a:gd name="T25" fmla="*/ 0 h 55"/>
                          <a:gd name="T26" fmla="*/ 29 w 65"/>
                          <a:gd name="T27" fmla="*/ 1 h 55"/>
                          <a:gd name="T28" fmla="*/ 26 w 65"/>
                          <a:gd name="T29" fmla="*/ 5 h 55"/>
                          <a:gd name="T30" fmla="*/ 26 w 65"/>
                          <a:gd name="T31" fmla="*/ 10 h 55"/>
                          <a:gd name="T32" fmla="*/ 26 w 65"/>
                          <a:gd name="T33" fmla="*/ 21 h 55"/>
                          <a:gd name="T34" fmla="*/ 22 w 65"/>
                          <a:gd name="T35" fmla="*/ 22 h 55"/>
                          <a:gd name="T36" fmla="*/ 19 w 65"/>
                          <a:gd name="T37" fmla="*/ 27 h 55"/>
                          <a:gd name="T38" fmla="*/ 8 w 65"/>
                          <a:gd name="T39" fmla="*/ 38 h 55"/>
                          <a:gd name="T40" fmla="*/ 0 w 65"/>
                          <a:gd name="T41" fmla="*/ 40 h 55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w 65"/>
                          <a:gd name="T64" fmla="*/ 0 h 55"/>
                          <a:gd name="T65" fmla="*/ 65 w 65"/>
                          <a:gd name="T66" fmla="*/ 55 h 55"/>
                        </a:gdLst>
                        <a:ahLst/>
                        <a:cxnLst>
                          <a:cxn ang="T42">
                            <a:pos x="T0" y="T1"/>
                          </a:cxn>
                          <a:cxn ang="T43">
                            <a:pos x="T2" y="T3"/>
                          </a:cxn>
                          <a:cxn ang="T44">
                            <a:pos x="T4" y="T5"/>
                          </a:cxn>
                          <a:cxn ang="T45">
                            <a:pos x="T6" y="T7"/>
                          </a:cxn>
                          <a:cxn ang="T46">
                            <a:pos x="T8" y="T9"/>
                          </a:cxn>
                          <a:cxn ang="T47">
                            <a:pos x="T10" y="T11"/>
                          </a:cxn>
                          <a:cxn ang="T48">
                            <a:pos x="T12" y="T13"/>
                          </a:cxn>
                          <a:cxn ang="T49">
                            <a:pos x="T14" y="T15"/>
                          </a:cxn>
                          <a:cxn ang="T50">
                            <a:pos x="T16" y="T17"/>
                          </a:cxn>
                          <a:cxn ang="T51">
                            <a:pos x="T18" y="T19"/>
                          </a:cxn>
                          <a:cxn ang="T52">
                            <a:pos x="T20" y="T21"/>
                          </a:cxn>
                          <a:cxn ang="T53">
                            <a:pos x="T22" y="T23"/>
                          </a:cxn>
                          <a:cxn ang="T54">
                            <a:pos x="T24" y="T25"/>
                          </a:cxn>
                          <a:cxn ang="T55">
                            <a:pos x="T26" y="T27"/>
                          </a:cxn>
                          <a:cxn ang="T56">
                            <a:pos x="T28" y="T29"/>
                          </a:cxn>
                          <a:cxn ang="T57">
                            <a:pos x="T30" y="T31"/>
                          </a:cxn>
                          <a:cxn ang="T58">
                            <a:pos x="T32" y="T33"/>
                          </a:cxn>
                          <a:cxn ang="T59">
                            <a:pos x="T34" y="T35"/>
                          </a:cxn>
                          <a:cxn ang="T60">
                            <a:pos x="T36" y="T37"/>
                          </a:cxn>
                          <a:cxn ang="T61">
                            <a:pos x="T38" y="T39"/>
                          </a:cxn>
                          <a:cxn ang="T62">
                            <a:pos x="T40" y="T41"/>
                          </a:cxn>
                        </a:cxnLst>
                        <a:rect l="T63" t="T64" r="T65" b="T66"/>
                        <a:pathLst>
                          <a:path w="65" h="55">
                            <a:moveTo>
                              <a:pt x="0" y="40"/>
                            </a:moveTo>
                            <a:lnTo>
                              <a:pt x="15" y="54"/>
                            </a:lnTo>
                            <a:lnTo>
                              <a:pt x="24" y="45"/>
                            </a:lnTo>
                            <a:lnTo>
                              <a:pt x="29" y="45"/>
                            </a:lnTo>
                            <a:lnTo>
                              <a:pt x="43" y="27"/>
                            </a:lnTo>
                            <a:lnTo>
                              <a:pt x="50" y="28"/>
                            </a:lnTo>
                            <a:lnTo>
                              <a:pt x="59" y="16"/>
                            </a:lnTo>
                            <a:lnTo>
                              <a:pt x="59" y="12"/>
                            </a:lnTo>
                            <a:lnTo>
                              <a:pt x="64" y="9"/>
                            </a:lnTo>
                            <a:lnTo>
                              <a:pt x="60" y="5"/>
                            </a:lnTo>
                            <a:lnTo>
                              <a:pt x="50" y="5"/>
                            </a:lnTo>
                            <a:lnTo>
                              <a:pt x="43" y="5"/>
                            </a:lnTo>
                            <a:lnTo>
                              <a:pt x="38" y="0"/>
                            </a:lnTo>
                            <a:lnTo>
                              <a:pt x="29" y="1"/>
                            </a:lnTo>
                            <a:lnTo>
                              <a:pt x="26" y="5"/>
                            </a:lnTo>
                            <a:lnTo>
                              <a:pt x="26" y="10"/>
                            </a:lnTo>
                            <a:lnTo>
                              <a:pt x="26" y="21"/>
                            </a:lnTo>
                            <a:lnTo>
                              <a:pt x="22" y="22"/>
                            </a:lnTo>
                            <a:lnTo>
                              <a:pt x="19" y="27"/>
                            </a:lnTo>
                            <a:lnTo>
                              <a:pt x="8" y="38"/>
                            </a:lnTo>
                            <a:lnTo>
                              <a:pt x="0" y="40"/>
                            </a:lnTo>
                          </a:path>
                        </a:pathLst>
                      </a:custGeom>
                      <a:solidFill>
                        <a:schemeClr val="accent1"/>
                      </a:solidFill>
                      <a:ln w="12700" cap="rnd" cmpd="sng">
                        <a:solidFill>
                          <a:srgbClr val="006699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>
                        <a:endParaRPr lang="es-ES"/>
                      </a:p>
                    </p:txBody>
                  </p:sp>
                  <p:sp>
                    <p:nvSpPr>
                      <p:cNvPr id="50" name="Freeform 20">
                        <a:extLst>
                          <a:ext uri="{FF2B5EF4-FFF2-40B4-BE49-F238E27FC236}">
                            <a16:creationId xmlns:a16="http://schemas.microsoft.com/office/drawing/2014/main" id="{711D5F02-A3DD-90B1-2B1E-3BFE29830CEA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38" y="2156"/>
                        <a:ext cx="36" cy="30"/>
                      </a:xfrm>
                      <a:custGeom>
                        <a:avLst/>
                        <a:gdLst>
                          <a:gd name="T0" fmla="*/ 0 w 36"/>
                          <a:gd name="T1" fmla="*/ 16 h 30"/>
                          <a:gd name="T2" fmla="*/ 12 w 36"/>
                          <a:gd name="T3" fmla="*/ 7 h 30"/>
                          <a:gd name="T4" fmla="*/ 17 w 36"/>
                          <a:gd name="T5" fmla="*/ 7 h 30"/>
                          <a:gd name="T6" fmla="*/ 17 w 36"/>
                          <a:gd name="T7" fmla="*/ 3 h 30"/>
                          <a:gd name="T8" fmla="*/ 18 w 36"/>
                          <a:gd name="T9" fmla="*/ 0 h 30"/>
                          <a:gd name="T10" fmla="*/ 23 w 36"/>
                          <a:gd name="T11" fmla="*/ 2 h 30"/>
                          <a:gd name="T12" fmla="*/ 30 w 36"/>
                          <a:gd name="T13" fmla="*/ 7 h 30"/>
                          <a:gd name="T14" fmla="*/ 30 w 36"/>
                          <a:gd name="T15" fmla="*/ 11 h 30"/>
                          <a:gd name="T16" fmla="*/ 35 w 36"/>
                          <a:gd name="T17" fmla="*/ 13 h 30"/>
                          <a:gd name="T18" fmla="*/ 34 w 36"/>
                          <a:gd name="T19" fmla="*/ 19 h 30"/>
                          <a:gd name="T20" fmla="*/ 30 w 36"/>
                          <a:gd name="T21" fmla="*/ 20 h 30"/>
                          <a:gd name="T22" fmla="*/ 30 w 36"/>
                          <a:gd name="T23" fmla="*/ 23 h 30"/>
                          <a:gd name="T24" fmla="*/ 25 w 36"/>
                          <a:gd name="T25" fmla="*/ 29 h 30"/>
                          <a:gd name="T26" fmla="*/ 8 w 36"/>
                          <a:gd name="T27" fmla="*/ 29 h 30"/>
                          <a:gd name="T28" fmla="*/ 7 w 36"/>
                          <a:gd name="T29" fmla="*/ 24 h 30"/>
                          <a:gd name="T30" fmla="*/ 0 w 36"/>
                          <a:gd name="T31" fmla="*/ 16 h 30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w 36"/>
                          <a:gd name="T49" fmla="*/ 0 h 30"/>
                          <a:gd name="T50" fmla="*/ 36 w 36"/>
                          <a:gd name="T51" fmla="*/ 30 h 30"/>
                        </a:gdLst>
                        <a:ahLst/>
                        <a:cxnLst>
                          <a:cxn ang="T32">
                            <a:pos x="T0" y="T1"/>
                          </a:cxn>
                          <a:cxn ang="T33">
                            <a:pos x="T2" y="T3"/>
                          </a:cxn>
                          <a:cxn ang="T34">
                            <a:pos x="T4" y="T5"/>
                          </a:cxn>
                          <a:cxn ang="T35">
                            <a:pos x="T6" y="T7"/>
                          </a:cxn>
                          <a:cxn ang="T36">
                            <a:pos x="T8" y="T9"/>
                          </a:cxn>
                          <a:cxn ang="T37">
                            <a:pos x="T10" y="T11"/>
                          </a:cxn>
                          <a:cxn ang="T38">
                            <a:pos x="T12" y="T13"/>
                          </a:cxn>
                          <a:cxn ang="T39">
                            <a:pos x="T14" y="T15"/>
                          </a:cxn>
                          <a:cxn ang="T40">
                            <a:pos x="T16" y="T17"/>
                          </a:cxn>
                          <a:cxn ang="T41">
                            <a:pos x="T18" y="T19"/>
                          </a:cxn>
                          <a:cxn ang="T42">
                            <a:pos x="T20" y="T21"/>
                          </a:cxn>
                          <a:cxn ang="T43">
                            <a:pos x="T22" y="T23"/>
                          </a:cxn>
                          <a:cxn ang="T44">
                            <a:pos x="T24" y="T25"/>
                          </a:cxn>
                          <a:cxn ang="T45">
                            <a:pos x="T26" y="T27"/>
                          </a:cxn>
                          <a:cxn ang="T46">
                            <a:pos x="T28" y="T29"/>
                          </a:cxn>
                          <a:cxn ang="T47">
                            <a:pos x="T30" y="T31"/>
                          </a:cxn>
                        </a:cxnLst>
                        <a:rect l="T48" t="T49" r="T50" b="T51"/>
                        <a:pathLst>
                          <a:path w="36" h="30">
                            <a:moveTo>
                              <a:pt x="0" y="16"/>
                            </a:moveTo>
                            <a:lnTo>
                              <a:pt x="12" y="7"/>
                            </a:lnTo>
                            <a:lnTo>
                              <a:pt x="17" y="7"/>
                            </a:lnTo>
                            <a:lnTo>
                              <a:pt x="17" y="3"/>
                            </a:lnTo>
                            <a:lnTo>
                              <a:pt x="18" y="0"/>
                            </a:lnTo>
                            <a:lnTo>
                              <a:pt x="23" y="2"/>
                            </a:lnTo>
                            <a:lnTo>
                              <a:pt x="30" y="7"/>
                            </a:lnTo>
                            <a:lnTo>
                              <a:pt x="30" y="11"/>
                            </a:lnTo>
                            <a:lnTo>
                              <a:pt x="35" y="13"/>
                            </a:lnTo>
                            <a:lnTo>
                              <a:pt x="34" y="19"/>
                            </a:lnTo>
                            <a:lnTo>
                              <a:pt x="30" y="20"/>
                            </a:lnTo>
                            <a:lnTo>
                              <a:pt x="30" y="23"/>
                            </a:lnTo>
                            <a:lnTo>
                              <a:pt x="25" y="29"/>
                            </a:lnTo>
                            <a:lnTo>
                              <a:pt x="8" y="29"/>
                            </a:lnTo>
                            <a:lnTo>
                              <a:pt x="7" y="24"/>
                            </a:lnTo>
                            <a:lnTo>
                              <a:pt x="0" y="16"/>
                            </a:lnTo>
                          </a:path>
                        </a:pathLst>
                      </a:custGeom>
                      <a:solidFill>
                        <a:schemeClr val="accent1"/>
                      </a:solidFill>
                      <a:ln w="12700" cap="rnd" cmpd="sng">
                        <a:solidFill>
                          <a:srgbClr val="006699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>
                        <a:endParaRPr lang="es-ES"/>
                      </a:p>
                    </p:txBody>
                  </p:sp>
                  <p:sp>
                    <p:nvSpPr>
                      <p:cNvPr id="51" name="Freeform 21">
                        <a:extLst>
                          <a:ext uri="{FF2B5EF4-FFF2-40B4-BE49-F238E27FC236}">
                            <a16:creationId xmlns:a16="http://schemas.microsoft.com/office/drawing/2014/main" id="{F7885AC3-F52F-DDD1-456F-77F848841C7B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801" y="2026"/>
                        <a:ext cx="121" cy="203"/>
                      </a:xfrm>
                      <a:custGeom>
                        <a:avLst/>
                        <a:gdLst>
                          <a:gd name="T0" fmla="*/ 0 w 121"/>
                          <a:gd name="T1" fmla="*/ 43 h 203"/>
                          <a:gd name="T2" fmla="*/ 5 w 121"/>
                          <a:gd name="T3" fmla="*/ 37 h 203"/>
                          <a:gd name="T4" fmla="*/ 25 w 121"/>
                          <a:gd name="T5" fmla="*/ 16 h 203"/>
                          <a:gd name="T6" fmla="*/ 36 w 121"/>
                          <a:gd name="T7" fmla="*/ 8 h 203"/>
                          <a:gd name="T8" fmla="*/ 42 w 121"/>
                          <a:gd name="T9" fmla="*/ 7 h 203"/>
                          <a:gd name="T10" fmla="*/ 53 w 121"/>
                          <a:gd name="T11" fmla="*/ 2 h 203"/>
                          <a:gd name="T12" fmla="*/ 73 w 121"/>
                          <a:gd name="T13" fmla="*/ 9 h 203"/>
                          <a:gd name="T14" fmla="*/ 77 w 121"/>
                          <a:gd name="T15" fmla="*/ 16 h 203"/>
                          <a:gd name="T16" fmla="*/ 88 w 121"/>
                          <a:gd name="T17" fmla="*/ 16 h 203"/>
                          <a:gd name="T18" fmla="*/ 97 w 121"/>
                          <a:gd name="T19" fmla="*/ 48 h 203"/>
                          <a:gd name="T20" fmla="*/ 108 w 121"/>
                          <a:gd name="T21" fmla="*/ 71 h 203"/>
                          <a:gd name="T22" fmla="*/ 114 w 121"/>
                          <a:gd name="T23" fmla="*/ 94 h 203"/>
                          <a:gd name="T24" fmla="*/ 115 w 121"/>
                          <a:gd name="T25" fmla="*/ 120 h 203"/>
                          <a:gd name="T26" fmla="*/ 107 w 121"/>
                          <a:gd name="T27" fmla="*/ 127 h 203"/>
                          <a:gd name="T28" fmla="*/ 94 w 121"/>
                          <a:gd name="T29" fmla="*/ 136 h 203"/>
                          <a:gd name="T30" fmla="*/ 88 w 121"/>
                          <a:gd name="T31" fmla="*/ 149 h 203"/>
                          <a:gd name="T32" fmla="*/ 80 w 121"/>
                          <a:gd name="T33" fmla="*/ 152 h 203"/>
                          <a:gd name="T34" fmla="*/ 74 w 121"/>
                          <a:gd name="T35" fmla="*/ 162 h 203"/>
                          <a:gd name="T36" fmla="*/ 65 w 121"/>
                          <a:gd name="T37" fmla="*/ 176 h 203"/>
                          <a:gd name="T38" fmla="*/ 62 w 121"/>
                          <a:gd name="T39" fmla="*/ 193 h 203"/>
                          <a:gd name="T40" fmla="*/ 58 w 121"/>
                          <a:gd name="T41" fmla="*/ 202 h 203"/>
                          <a:gd name="T42" fmla="*/ 42 w 121"/>
                          <a:gd name="T43" fmla="*/ 201 h 203"/>
                          <a:gd name="T44" fmla="*/ 27 w 121"/>
                          <a:gd name="T45" fmla="*/ 189 h 203"/>
                          <a:gd name="T46" fmla="*/ 26 w 121"/>
                          <a:gd name="T47" fmla="*/ 178 h 203"/>
                          <a:gd name="T48" fmla="*/ 20 w 121"/>
                          <a:gd name="T49" fmla="*/ 163 h 203"/>
                          <a:gd name="T50" fmla="*/ 20 w 121"/>
                          <a:gd name="T51" fmla="*/ 149 h 203"/>
                          <a:gd name="T52" fmla="*/ 22 w 121"/>
                          <a:gd name="T53" fmla="*/ 140 h 203"/>
                          <a:gd name="T54" fmla="*/ 25 w 121"/>
                          <a:gd name="T55" fmla="*/ 129 h 203"/>
                          <a:gd name="T56" fmla="*/ 18 w 121"/>
                          <a:gd name="T57" fmla="*/ 115 h 203"/>
                          <a:gd name="T58" fmla="*/ 19 w 121"/>
                          <a:gd name="T59" fmla="*/ 93 h 203"/>
                          <a:gd name="T60" fmla="*/ 14 w 121"/>
                          <a:gd name="T61" fmla="*/ 71 h 203"/>
                          <a:gd name="T62" fmla="*/ 0 w 121"/>
                          <a:gd name="T63" fmla="*/ 61 h 203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w 121"/>
                          <a:gd name="T97" fmla="*/ 0 h 203"/>
                          <a:gd name="T98" fmla="*/ 121 w 121"/>
                          <a:gd name="T99" fmla="*/ 203 h 203"/>
                        </a:gdLst>
                        <a:ahLst/>
                        <a:cxnLst>
                          <a:cxn ang="T64">
                            <a:pos x="T0" y="T1"/>
                          </a:cxn>
                          <a:cxn ang="T65">
                            <a:pos x="T2" y="T3"/>
                          </a:cxn>
                          <a:cxn ang="T66">
                            <a:pos x="T4" y="T5"/>
                          </a:cxn>
                          <a:cxn ang="T67">
                            <a:pos x="T6" y="T7"/>
                          </a:cxn>
                          <a:cxn ang="T68">
                            <a:pos x="T8" y="T9"/>
                          </a:cxn>
                          <a:cxn ang="T69">
                            <a:pos x="T10" y="T11"/>
                          </a:cxn>
                          <a:cxn ang="T70">
                            <a:pos x="T12" y="T13"/>
                          </a:cxn>
                          <a:cxn ang="T71">
                            <a:pos x="T14" y="T15"/>
                          </a:cxn>
                          <a:cxn ang="T72">
                            <a:pos x="T16" y="T17"/>
                          </a:cxn>
                          <a:cxn ang="T73">
                            <a:pos x="T18" y="T19"/>
                          </a:cxn>
                          <a:cxn ang="T74">
                            <a:pos x="T20" y="T21"/>
                          </a:cxn>
                          <a:cxn ang="T75">
                            <a:pos x="T22" y="T23"/>
                          </a:cxn>
                          <a:cxn ang="T76">
                            <a:pos x="T24" y="T25"/>
                          </a:cxn>
                          <a:cxn ang="T77">
                            <a:pos x="T26" y="T27"/>
                          </a:cxn>
                          <a:cxn ang="T78">
                            <a:pos x="T28" y="T29"/>
                          </a:cxn>
                          <a:cxn ang="T79">
                            <a:pos x="T30" y="T31"/>
                          </a:cxn>
                          <a:cxn ang="T80">
                            <a:pos x="T32" y="T33"/>
                          </a:cxn>
                          <a:cxn ang="T81">
                            <a:pos x="T34" y="T35"/>
                          </a:cxn>
                          <a:cxn ang="T82">
                            <a:pos x="T36" y="T37"/>
                          </a:cxn>
                          <a:cxn ang="T83">
                            <a:pos x="T38" y="T39"/>
                          </a:cxn>
                          <a:cxn ang="T84">
                            <a:pos x="T40" y="T41"/>
                          </a:cxn>
                          <a:cxn ang="T85">
                            <a:pos x="T42" y="T43"/>
                          </a:cxn>
                          <a:cxn ang="T86">
                            <a:pos x="T44" y="T45"/>
                          </a:cxn>
                          <a:cxn ang="T87">
                            <a:pos x="T46" y="T47"/>
                          </a:cxn>
                          <a:cxn ang="T88">
                            <a:pos x="T48" y="T49"/>
                          </a:cxn>
                          <a:cxn ang="T89">
                            <a:pos x="T50" y="T51"/>
                          </a:cxn>
                          <a:cxn ang="T90">
                            <a:pos x="T52" y="T53"/>
                          </a:cxn>
                          <a:cxn ang="T91">
                            <a:pos x="T54" y="T55"/>
                          </a:cxn>
                          <a:cxn ang="T92">
                            <a:pos x="T56" y="T57"/>
                          </a:cxn>
                          <a:cxn ang="T93">
                            <a:pos x="T58" y="T59"/>
                          </a:cxn>
                          <a:cxn ang="T94">
                            <a:pos x="T60" y="T61"/>
                          </a:cxn>
                          <a:cxn ang="T95">
                            <a:pos x="T62" y="T63"/>
                          </a:cxn>
                        </a:cxnLst>
                        <a:rect l="T96" t="T97" r="T98" b="T99"/>
                        <a:pathLst>
                          <a:path w="121" h="203">
                            <a:moveTo>
                              <a:pt x="0" y="61"/>
                            </a:moveTo>
                            <a:lnTo>
                              <a:pt x="0" y="43"/>
                            </a:lnTo>
                            <a:lnTo>
                              <a:pt x="5" y="40"/>
                            </a:lnTo>
                            <a:lnTo>
                              <a:pt x="5" y="37"/>
                            </a:lnTo>
                            <a:lnTo>
                              <a:pt x="17" y="21"/>
                            </a:lnTo>
                            <a:lnTo>
                              <a:pt x="25" y="16"/>
                            </a:lnTo>
                            <a:lnTo>
                              <a:pt x="29" y="13"/>
                            </a:lnTo>
                            <a:lnTo>
                              <a:pt x="36" y="8"/>
                            </a:lnTo>
                            <a:lnTo>
                              <a:pt x="38" y="8"/>
                            </a:lnTo>
                            <a:lnTo>
                              <a:pt x="42" y="7"/>
                            </a:lnTo>
                            <a:lnTo>
                              <a:pt x="46" y="2"/>
                            </a:lnTo>
                            <a:lnTo>
                              <a:pt x="53" y="2"/>
                            </a:lnTo>
                            <a:lnTo>
                              <a:pt x="65" y="0"/>
                            </a:lnTo>
                            <a:lnTo>
                              <a:pt x="73" y="9"/>
                            </a:lnTo>
                            <a:lnTo>
                              <a:pt x="72" y="13"/>
                            </a:lnTo>
                            <a:lnTo>
                              <a:pt x="77" y="16"/>
                            </a:lnTo>
                            <a:lnTo>
                              <a:pt x="87" y="4"/>
                            </a:lnTo>
                            <a:lnTo>
                              <a:pt x="88" y="16"/>
                            </a:lnTo>
                            <a:lnTo>
                              <a:pt x="93" y="33"/>
                            </a:lnTo>
                            <a:lnTo>
                              <a:pt x="97" y="48"/>
                            </a:lnTo>
                            <a:lnTo>
                              <a:pt x="108" y="64"/>
                            </a:lnTo>
                            <a:lnTo>
                              <a:pt x="108" y="71"/>
                            </a:lnTo>
                            <a:lnTo>
                              <a:pt x="110" y="87"/>
                            </a:lnTo>
                            <a:lnTo>
                              <a:pt x="114" y="94"/>
                            </a:lnTo>
                            <a:lnTo>
                              <a:pt x="120" y="109"/>
                            </a:lnTo>
                            <a:lnTo>
                              <a:pt x="115" y="120"/>
                            </a:lnTo>
                            <a:lnTo>
                              <a:pt x="114" y="125"/>
                            </a:lnTo>
                            <a:lnTo>
                              <a:pt x="107" y="127"/>
                            </a:lnTo>
                            <a:lnTo>
                              <a:pt x="99" y="132"/>
                            </a:lnTo>
                            <a:lnTo>
                              <a:pt x="94" y="136"/>
                            </a:lnTo>
                            <a:lnTo>
                              <a:pt x="96" y="141"/>
                            </a:lnTo>
                            <a:lnTo>
                              <a:pt x="88" y="149"/>
                            </a:lnTo>
                            <a:lnTo>
                              <a:pt x="83" y="152"/>
                            </a:lnTo>
                            <a:lnTo>
                              <a:pt x="80" y="152"/>
                            </a:lnTo>
                            <a:lnTo>
                              <a:pt x="73" y="157"/>
                            </a:lnTo>
                            <a:lnTo>
                              <a:pt x="74" y="162"/>
                            </a:lnTo>
                            <a:lnTo>
                              <a:pt x="65" y="169"/>
                            </a:lnTo>
                            <a:lnTo>
                              <a:pt x="65" y="176"/>
                            </a:lnTo>
                            <a:lnTo>
                              <a:pt x="62" y="184"/>
                            </a:lnTo>
                            <a:lnTo>
                              <a:pt x="62" y="193"/>
                            </a:lnTo>
                            <a:lnTo>
                              <a:pt x="61" y="198"/>
                            </a:lnTo>
                            <a:lnTo>
                              <a:pt x="58" y="202"/>
                            </a:lnTo>
                            <a:lnTo>
                              <a:pt x="49" y="202"/>
                            </a:lnTo>
                            <a:lnTo>
                              <a:pt x="42" y="201"/>
                            </a:lnTo>
                            <a:lnTo>
                              <a:pt x="32" y="195"/>
                            </a:lnTo>
                            <a:lnTo>
                              <a:pt x="27" y="189"/>
                            </a:lnTo>
                            <a:lnTo>
                              <a:pt x="26" y="184"/>
                            </a:lnTo>
                            <a:lnTo>
                              <a:pt x="26" y="178"/>
                            </a:lnTo>
                            <a:lnTo>
                              <a:pt x="22" y="169"/>
                            </a:lnTo>
                            <a:lnTo>
                              <a:pt x="20" y="163"/>
                            </a:lnTo>
                            <a:lnTo>
                              <a:pt x="21" y="157"/>
                            </a:lnTo>
                            <a:lnTo>
                              <a:pt x="20" y="149"/>
                            </a:lnTo>
                            <a:lnTo>
                              <a:pt x="16" y="146"/>
                            </a:lnTo>
                            <a:lnTo>
                              <a:pt x="22" y="140"/>
                            </a:lnTo>
                            <a:lnTo>
                              <a:pt x="26" y="132"/>
                            </a:lnTo>
                            <a:lnTo>
                              <a:pt x="25" y="129"/>
                            </a:lnTo>
                            <a:lnTo>
                              <a:pt x="23" y="122"/>
                            </a:lnTo>
                            <a:lnTo>
                              <a:pt x="18" y="115"/>
                            </a:lnTo>
                            <a:lnTo>
                              <a:pt x="21" y="104"/>
                            </a:lnTo>
                            <a:lnTo>
                              <a:pt x="19" y="93"/>
                            </a:lnTo>
                            <a:lnTo>
                              <a:pt x="17" y="82"/>
                            </a:lnTo>
                            <a:lnTo>
                              <a:pt x="14" y="71"/>
                            </a:lnTo>
                            <a:lnTo>
                              <a:pt x="8" y="66"/>
                            </a:lnTo>
                            <a:lnTo>
                              <a:pt x="0" y="61"/>
                            </a:lnTo>
                          </a:path>
                        </a:pathLst>
                      </a:custGeom>
                      <a:solidFill>
                        <a:schemeClr val="accent1"/>
                      </a:solidFill>
                      <a:ln w="12700" cap="rnd" cmpd="sng">
                        <a:solidFill>
                          <a:srgbClr val="006699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>
                        <a:endParaRPr lang="es-ES"/>
                      </a:p>
                    </p:txBody>
                  </p:sp>
                  <p:sp>
                    <p:nvSpPr>
                      <p:cNvPr id="52" name="Freeform 22">
                        <a:extLst>
                          <a:ext uri="{FF2B5EF4-FFF2-40B4-BE49-F238E27FC236}">
                            <a16:creationId xmlns:a16="http://schemas.microsoft.com/office/drawing/2014/main" id="{EA13C781-5BCC-4384-27AB-6BE25AAC4DEC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71" y="2314"/>
                        <a:ext cx="40" cy="42"/>
                      </a:xfrm>
                      <a:custGeom>
                        <a:avLst/>
                        <a:gdLst>
                          <a:gd name="T0" fmla="*/ 0 w 40"/>
                          <a:gd name="T1" fmla="*/ 29 h 42"/>
                          <a:gd name="T2" fmla="*/ 15 w 40"/>
                          <a:gd name="T3" fmla="*/ 35 h 42"/>
                          <a:gd name="T4" fmla="*/ 24 w 40"/>
                          <a:gd name="T5" fmla="*/ 35 h 42"/>
                          <a:gd name="T6" fmla="*/ 31 w 40"/>
                          <a:gd name="T7" fmla="*/ 38 h 42"/>
                          <a:gd name="T8" fmla="*/ 35 w 40"/>
                          <a:gd name="T9" fmla="*/ 41 h 42"/>
                          <a:gd name="T10" fmla="*/ 39 w 40"/>
                          <a:gd name="T11" fmla="*/ 33 h 42"/>
                          <a:gd name="T12" fmla="*/ 38 w 40"/>
                          <a:gd name="T13" fmla="*/ 28 h 42"/>
                          <a:gd name="T14" fmla="*/ 39 w 40"/>
                          <a:gd name="T15" fmla="*/ 24 h 42"/>
                          <a:gd name="T16" fmla="*/ 37 w 40"/>
                          <a:gd name="T17" fmla="*/ 20 h 42"/>
                          <a:gd name="T18" fmla="*/ 34 w 40"/>
                          <a:gd name="T19" fmla="*/ 22 h 42"/>
                          <a:gd name="T20" fmla="*/ 24 w 40"/>
                          <a:gd name="T21" fmla="*/ 12 h 42"/>
                          <a:gd name="T22" fmla="*/ 24 w 40"/>
                          <a:gd name="T23" fmla="*/ 4 h 42"/>
                          <a:gd name="T24" fmla="*/ 29 w 40"/>
                          <a:gd name="T25" fmla="*/ 1 h 42"/>
                          <a:gd name="T26" fmla="*/ 25 w 40"/>
                          <a:gd name="T27" fmla="*/ 0 h 42"/>
                          <a:gd name="T28" fmla="*/ 15 w 40"/>
                          <a:gd name="T29" fmla="*/ 5 h 42"/>
                          <a:gd name="T30" fmla="*/ 15 w 40"/>
                          <a:gd name="T31" fmla="*/ 11 h 42"/>
                          <a:gd name="T32" fmla="*/ 13 w 40"/>
                          <a:gd name="T33" fmla="*/ 18 h 42"/>
                          <a:gd name="T34" fmla="*/ 8 w 40"/>
                          <a:gd name="T35" fmla="*/ 26 h 42"/>
                          <a:gd name="T36" fmla="*/ 0 w 40"/>
                          <a:gd name="T37" fmla="*/ 29 h 42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w 40"/>
                          <a:gd name="T58" fmla="*/ 0 h 42"/>
                          <a:gd name="T59" fmla="*/ 40 w 40"/>
                          <a:gd name="T60" fmla="*/ 42 h 42"/>
                        </a:gdLst>
                        <a:ahLst/>
                        <a:cxnLst>
                          <a:cxn ang="T38">
                            <a:pos x="T0" y="T1"/>
                          </a:cxn>
                          <a:cxn ang="T39">
                            <a:pos x="T2" y="T3"/>
                          </a:cxn>
                          <a:cxn ang="T40">
                            <a:pos x="T4" y="T5"/>
                          </a:cxn>
                          <a:cxn ang="T41">
                            <a:pos x="T6" y="T7"/>
                          </a:cxn>
                          <a:cxn ang="T42">
                            <a:pos x="T8" y="T9"/>
                          </a:cxn>
                          <a:cxn ang="T43">
                            <a:pos x="T10" y="T11"/>
                          </a:cxn>
                          <a:cxn ang="T44">
                            <a:pos x="T12" y="T13"/>
                          </a:cxn>
                          <a:cxn ang="T45">
                            <a:pos x="T14" y="T15"/>
                          </a:cxn>
                          <a:cxn ang="T46">
                            <a:pos x="T16" y="T17"/>
                          </a:cxn>
                          <a:cxn ang="T47">
                            <a:pos x="T18" y="T19"/>
                          </a:cxn>
                          <a:cxn ang="T48">
                            <a:pos x="T20" y="T21"/>
                          </a:cxn>
                          <a:cxn ang="T49">
                            <a:pos x="T22" y="T23"/>
                          </a:cxn>
                          <a:cxn ang="T50">
                            <a:pos x="T24" y="T25"/>
                          </a:cxn>
                          <a:cxn ang="T51">
                            <a:pos x="T26" y="T27"/>
                          </a:cxn>
                          <a:cxn ang="T52">
                            <a:pos x="T28" y="T29"/>
                          </a:cxn>
                          <a:cxn ang="T53">
                            <a:pos x="T30" y="T31"/>
                          </a:cxn>
                          <a:cxn ang="T54">
                            <a:pos x="T32" y="T33"/>
                          </a:cxn>
                          <a:cxn ang="T55">
                            <a:pos x="T34" y="T35"/>
                          </a:cxn>
                          <a:cxn ang="T56">
                            <a:pos x="T36" y="T37"/>
                          </a:cxn>
                        </a:cxnLst>
                        <a:rect l="T57" t="T58" r="T59" b="T60"/>
                        <a:pathLst>
                          <a:path w="40" h="42">
                            <a:moveTo>
                              <a:pt x="0" y="29"/>
                            </a:moveTo>
                            <a:lnTo>
                              <a:pt x="15" y="35"/>
                            </a:lnTo>
                            <a:lnTo>
                              <a:pt x="24" y="35"/>
                            </a:lnTo>
                            <a:lnTo>
                              <a:pt x="31" y="38"/>
                            </a:lnTo>
                            <a:lnTo>
                              <a:pt x="35" y="41"/>
                            </a:lnTo>
                            <a:lnTo>
                              <a:pt x="39" y="33"/>
                            </a:lnTo>
                            <a:lnTo>
                              <a:pt x="38" y="28"/>
                            </a:lnTo>
                            <a:lnTo>
                              <a:pt x="39" y="24"/>
                            </a:lnTo>
                            <a:lnTo>
                              <a:pt x="37" y="20"/>
                            </a:lnTo>
                            <a:lnTo>
                              <a:pt x="34" y="22"/>
                            </a:lnTo>
                            <a:lnTo>
                              <a:pt x="24" y="12"/>
                            </a:lnTo>
                            <a:lnTo>
                              <a:pt x="24" y="4"/>
                            </a:lnTo>
                            <a:lnTo>
                              <a:pt x="29" y="1"/>
                            </a:lnTo>
                            <a:lnTo>
                              <a:pt x="25" y="0"/>
                            </a:lnTo>
                            <a:lnTo>
                              <a:pt x="15" y="5"/>
                            </a:lnTo>
                            <a:lnTo>
                              <a:pt x="15" y="11"/>
                            </a:lnTo>
                            <a:lnTo>
                              <a:pt x="13" y="18"/>
                            </a:lnTo>
                            <a:lnTo>
                              <a:pt x="8" y="26"/>
                            </a:lnTo>
                            <a:lnTo>
                              <a:pt x="0" y="29"/>
                            </a:lnTo>
                          </a:path>
                        </a:pathLst>
                      </a:custGeom>
                      <a:solidFill>
                        <a:schemeClr val="accent1"/>
                      </a:solidFill>
                      <a:ln w="12700" cap="rnd" cmpd="sng">
                        <a:solidFill>
                          <a:srgbClr val="006699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>
                        <a:endParaRPr lang="es-ES"/>
                      </a:p>
                    </p:txBody>
                  </p:sp>
                </p:grpSp>
              </p:grpSp>
              <p:grpSp>
                <p:nvGrpSpPr>
                  <p:cNvPr id="33" name="Group 23">
                    <a:extLst>
                      <a:ext uri="{FF2B5EF4-FFF2-40B4-BE49-F238E27FC236}">
                        <a16:creationId xmlns:a16="http://schemas.microsoft.com/office/drawing/2014/main" id="{6EBBABF8-4645-D48D-6F54-646A6608FF3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579" y="2288"/>
                    <a:ext cx="83" cy="86"/>
                    <a:chOff x="1579" y="2288"/>
                    <a:chExt cx="83" cy="86"/>
                  </a:xfrm>
                </p:grpSpPr>
                <p:sp>
                  <p:nvSpPr>
                    <p:cNvPr id="37" name="Freeform 24">
                      <a:extLst>
                        <a:ext uri="{FF2B5EF4-FFF2-40B4-BE49-F238E27FC236}">
                          <a16:creationId xmlns:a16="http://schemas.microsoft.com/office/drawing/2014/main" id="{9788F937-9072-30B1-D229-23D9340BF70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579" y="2288"/>
                      <a:ext cx="56" cy="62"/>
                    </a:xfrm>
                    <a:custGeom>
                      <a:avLst/>
                      <a:gdLst>
                        <a:gd name="T0" fmla="*/ 0 w 56"/>
                        <a:gd name="T1" fmla="*/ 6 h 62"/>
                        <a:gd name="T2" fmla="*/ 8 w 56"/>
                        <a:gd name="T3" fmla="*/ 2 h 62"/>
                        <a:gd name="T4" fmla="*/ 10 w 56"/>
                        <a:gd name="T5" fmla="*/ 4 h 62"/>
                        <a:gd name="T6" fmla="*/ 16 w 56"/>
                        <a:gd name="T7" fmla="*/ 2 h 62"/>
                        <a:gd name="T8" fmla="*/ 24 w 56"/>
                        <a:gd name="T9" fmla="*/ 0 h 62"/>
                        <a:gd name="T10" fmla="*/ 29 w 56"/>
                        <a:gd name="T11" fmla="*/ 4 h 62"/>
                        <a:gd name="T12" fmla="*/ 33 w 56"/>
                        <a:gd name="T13" fmla="*/ 4 h 62"/>
                        <a:gd name="T14" fmla="*/ 36 w 56"/>
                        <a:gd name="T15" fmla="*/ 10 h 62"/>
                        <a:gd name="T16" fmla="*/ 40 w 56"/>
                        <a:gd name="T17" fmla="*/ 12 h 62"/>
                        <a:gd name="T18" fmla="*/ 39 w 56"/>
                        <a:gd name="T19" fmla="*/ 17 h 62"/>
                        <a:gd name="T20" fmla="*/ 40 w 56"/>
                        <a:gd name="T21" fmla="*/ 24 h 62"/>
                        <a:gd name="T22" fmla="*/ 41 w 56"/>
                        <a:gd name="T23" fmla="*/ 28 h 62"/>
                        <a:gd name="T24" fmla="*/ 48 w 56"/>
                        <a:gd name="T25" fmla="*/ 37 h 62"/>
                        <a:gd name="T26" fmla="*/ 51 w 56"/>
                        <a:gd name="T27" fmla="*/ 39 h 62"/>
                        <a:gd name="T28" fmla="*/ 54 w 56"/>
                        <a:gd name="T29" fmla="*/ 40 h 62"/>
                        <a:gd name="T30" fmla="*/ 55 w 56"/>
                        <a:gd name="T31" fmla="*/ 45 h 62"/>
                        <a:gd name="T32" fmla="*/ 49 w 56"/>
                        <a:gd name="T33" fmla="*/ 51 h 62"/>
                        <a:gd name="T34" fmla="*/ 41 w 56"/>
                        <a:gd name="T35" fmla="*/ 61 h 62"/>
                        <a:gd name="T36" fmla="*/ 39 w 56"/>
                        <a:gd name="T37" fmla="*/ 61 h 62"/>
                        <a:gd name="T38" fmla="*/ 37 w 56"/>
                        <a:gd name="T39" fmla="*/ 54 h 62"/>
                        <a:gd name="T40" fmla="*/ 38 w 56"/>
                        <a:gd name="T41" fmla="*/ 46 h 62"/>
                        <a:gd name="T42" fmla="*/ 40 w 56"/>
                        <a:gd name="T43" fmla="*/ 43 h 62"/>
                        <a:gd name="T44" fmla="*/ 39 w 56"/>
                        <a:gd name="T45" fmla="*/ 38 h 62"/>
                        <a:gd name="T46" fmla="*/ 26 w 56"/>
                        <a:gd name="T47" fmla="*/ 40 h 62"/>
                        <a:gd name="T48" fmla="*/ 16 w 56"/>
                        <a:gd name="T49" fmla="*/ 49 h 62"/>
                        <a:gd name="T50" fmla="*/ 16 w 56"/>
                        <a:gd name="T51" fmla="*/ 52 h 62"/>
                        <a:gd name="T52" fmla="*/ 13 w 56"/>
                        <a:gd name="T53" fmla="*/ 58 h 62"/>
                        <a:gd name="T54" fmla="*/ 7 w 56"/>
                        <a:gd name="T55" fmla="*/ 59 h 62"/>
                        <a:gd name="T56" fmla="*/ 4 w 56"/>
                        <a:gd name="T57" fmla="*/ 56 h 62"/>
                        <a:gd name="T58" fmla="*/ 7 w 56"/>
                        <a:gd name="T59" fmla="*/ 51 h 62"/>
                        <a:gd name="T60" fmla="*/ 8 w 56"/>
                        <a:gd name="T61" fmla="*/ 46 h 62"/>
                        <a:gd name="T62" fmla="*/ 9 w 56"/>
                        <a:gd name="T63" fmla="*/ 45 h 62"/>
                        <a:gd name="T64" fmla="*/ 9 w 56"/>
                        <a:gd name="T65" fmla="*/ 41 h 62"/>
                        <a:gd name="T66" fmla="*/ 15 w 56"/>
                        <a:gd name="T67" fmla="*/ 32 h 62"/>
                        <a:gd name="T68" fmla="*/ 19 w 56"/>
                        <a:gd name="T69" fmla="*/ 32 h 62"/>
                        <a:gd name="T70" fmla="*/ 24 w 56"/>
                        <a:gd name="T71" fmla="*/ 33 h 62"/>
                        <a:gd name="T72" fmla="*/ 28 w 56"/>
                        <a:gd name="T73" fmla="*/ 30 h 62"/>
                        <a:gd name="T74" fmla="*/ 31 w 56"/>
                        <a:gd name="T75" fmla="*/ 29 h 62"/>
                        <a:gd name="T76" fmla="*/ 32 w 56"/>
                        <a:gd name="T77" fmla="*/ 26 h 62"/>
                        <a:gd name="T78" fmla="*/ 21 w 56"/>
                        <a:gd name="T79" fmla="*/ 24 h 62"/>
                        <a:gd name="T80" fmla="*/ 22 w 56"/>
                        <a:gd name="T81" fmla="*/ 14 h 62"/>
                        <a:gd name="T82" fmla="*/ 18 w 56"/>
                        <a:gd name="T83" fmla="*/ 14 h 62"/>
                        <a:gd name="T84" fmla="*/ 10 w 56"/>
                        <a:gd name="T85" fmla="*/ 14 h 62"/>
                        <a:gd name="T86" fmla="*/ 0 w 56"/>
                        <a:gd name="T87" fmla="*/ 6 h 62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w 56"/>
                        <a:gd name="T133" fmla="*/ 0 h 62"/>
                        <a:gd name="T134" fmla="*/ 56 w 56"/>
                        <a:gd name="T135" fmla="*/ 62 h 62"/>
                      </a:gdLst>
                      <a:ahLst/>
                      <a:cxnLst>
                        <a:cxn ang="T88">
                          <a:pos x="T0" y="T1"/>
                        </a:cxn>
                        <a:cxn ang="T89">
                          <a:pos x="T2" y="T3"/>
                        </a:cxn>
                        <a:cxn ang="T90">
                          <a:pos x="T4" y="T5"/>
                        </a:cxn>
                        <a:cxn ang="T91">
                          <a:pos x="T6" y="T7"/>
                        </a:cxn>
                        <a:cxn ang="T92">
                          <a:pos x="T8" y="T9"/>
                        </a:cxn>
                        <a:cxn ang="T93">
                          <a:pos x="T10" y="T11"/>
                        </a:cxn>
                        <a:cxn ang="T94">
                          <a:pos x="T12" y="T13"/>
                        </a:cxn>
                        <a:cxn ang="T95">
                          <a:pos x="T14" y="T15"/>
                        </a:cxn>
                        <a:cxn ang="T96">
                          <a:pos x="T16" y="T17"/>
                        </a:cxn>
                        <a:cxn ang="T97">
                          <a:pos x="T18" y="T19"/>
                        </a:cxn>
                        <a:cxn ang="T98">
                          <a:pos x="T20" y="T21"/>
                        </a:cxn>
                        <a:cxn ang="T99">
                          <a:pos x="T22" y="T23"/>
                        </a:cxn>
                        <a:cxn ang="T100">
                          <a:pos x="T24" y="T25"/>
                        </a:cxn>
                        <a:cxn ang="T101">
                          <a:pos x="T26" y="T27"/>
                        </a:cxn>
                        <a:cxn ang="T102">
                          <a:pos x="T28" y="T29"/>
                        </a:cxn>
                        <a:cxn ang="T103">
                          <a:pos x="T30" y="T31"/>
                        </a:cxn>
                        <a:cxn ang="T104">
                          <a:pos x="T32" y="T33"/>
                        </a:cxn>
                        <a:cxn ang="T105">
                          <a:pos x="T34" y="T35"/>
                        </a:cxn>
                        <a:cxn ang="T106">
                          <a:pos x="T36" y="T37"/>
                        </a:cxn>
                        <a:cxn ang="T107">
                          <a:pos x="T38" y="T39"/>
                        </a:cxn>
                        <a:cxn ang="T108">
                          <a:pos x="T40" y="T41"/>
                        </a:cxn>
                        <a:cxn ang="T109">
                          <a:pos x="T42" y="T43"/>
                        </a:cxn>
                        <a:cxn ang="T110">
                          <a:pos x="T44" y="T45"/>
                        </a:cxn>
                        <a:cxn ang="T111">
                          <a:pos x="T46" y="T47"/>
                        </a:cxn>
                        <a:cxn ang="T112">
                          <a:pos x="T48" y="T49"/>
                        </a:cxn>
                        <a:cxn ang="T113">
                          <a:pos x="T50" y="T51"/>
                        </a:cxn>
                        <a:cxn ang="T114">
                          <a:pos x="T52" y="T53"/>
                        </a:cxn>
                        <a:cxn ang="T115">
                          <a:pos x="T54" y="T55"/>
                        </a:cxn>
                        <a:cxn ang="T116">
                          <a:pos x="T56" y="T57"/>
                        </a:cxn>
                        <a:cxn ang="T117">
                          <a:pos x="T58" y="T59"/>
                        </a:cxn>
                        <a:cxn ang="T118">
                          <a:pos x="T60" y="T61"/>
                        </a:cxn>
                        <a:cxn ang="T119">
                          <a:pos x="T62" y="T63"/>
                        </a:cxn>
                        <a:cxn ang="T120">
                          <a:pos x="T64" y="T65"/>
                        </a:cxn>
                        <a:cxn ang="T121">
                          <a:pos x="T66" y="T67"/>
                        </a:cxn>
                        <a:cxn ang="T122">
                          <a:pos x="T68" y="T69"/>
                        </a:cxn>
                        <a:cxn ang="T123">
                          <a:pos x="T70" y="T71"/>
                        </a:cxn>
                        <a:cxn ang="T124">
                          <a:pos x="T72" y="T73"/>
                        </a:cxn>
                        <a:cxn ang="T125">
                          <a:pos x="T74" y="T75"/>
                        </a:cxn>
                        <a:cxn ang="T126">
                          <a:pos x="T76" y="T77"/>
                        </a:cxn>
                        <a:cxn ang="T127">
                          <a:pos x="T78" y="T79"/>
                        </a:cxn>
                        <a:cxn ang="T128">
                          <a:pos x="T80" y="T81"/>
                        </a:cxn>
                        <a:cxn ang="T129">
                          <a:pos x="T82" y="T83"/>
                        </a:cxn>
                        <a:cxn ang="T130">
                          <a:pos x="T84" y="T85"/>
                        </a:cxn>
                        <a:cxn ang="T131">
                          <a:pos x="T86" y="T87"/>
                        </a:cxn>
                      </a:cxnLst>
                      <a:rect l="T132" t="T133" r="T134" b="T135"/>
                      <a:pathLst>
                        <a:path w="56" h="62">
                          <a:moveTo>
                            <a:pt x="0" y="6"/>
                          </a:moveTo>
                          <a:lnTo>
                            <a:pt x="8" y="2"/>
                          </a:lnTo>
                          <a:lnTo>
                            <a:pt x="10" y="4"/>
                          </a:lnTo>
                          <a:lnTo>
                            <a:pt x="16" y="2"/>
                          </a:lnTo>
                          <a:lnTo>
                            <a:pt x="24" y="0"/>
                          </a:lnTo>
                          <a:lnTo>
                            <a:pt x="29" y="4"/>
                          </a:lnTo>
                          <a:lnTo>
                            <a:pt x="33" y="4"/>
                          </a:lnTo>
                          <a:lnTo>
                            <a:pt x="36" y="10"/>
                          </a:lnTo>
                          <a:lnTo>
                            <a:pt x="40" y="12"/>
                          </a:lnTo>
                          <a:lnTo>
                            <a:pt x="39" y="17"/>
                          </a:lnTo>
                          <a:lnTo>
                            <a:pt x="40" y="24"/>
                          </a:lnTo>
                          <a:lnTo>
                            <a:pt x="41" y="28"/>
                          </a:lnTo>
                          <a:lnTo>
                            <a:pt x="48" y="37"/>
                          </a:lnTo>
                          <a:lnTo>
                            <a:pt x="51" y="39"/>
                          </a:lnTo>
                          <a:lnTo>
                            <a:pt x="54" y="40"/>
                          </a:lnTo>
                          <a:lnTo>
                            <a:pt x="55" y="45"/>
                          </a:lnTo>
                          <a:lnTo>
                            <a:pt x="49" y="51"/>
                          </a:lnTo>
                          <a:lnTo>
                            <a:pt x="41" y="61"/>
                          </a:lnTo>
                          <a:lnTo>
                            <a:pt x="39" y="61"/>
                          </a:lnTo>
                          <a:lnTo>
                            <a:pt x="37" y="54"/>
                          </a:lnTo>
                          <a:lnTo>
                            <a:pt x="38" y="46"/>
                          </a:lnTo>
                          <a:lnTo>
                            <a:pt x="40" y="43"/>
                          </a:lnTo>
                          <a:lnTo>
                            <a:pt x="39" y="38"/>
                          </a:lnTo>
                          <a:lnTo>
                            <a:pt x="26" y="40"/>
                          </a:lnTo>
                          <a:lnTo>
                            <a:pt x="16" y="49"/>
                          </a:lnTo>
                          <a:lnTo>
                            <a:pt x="16" y="52"/>
                          </a:lnTo>
                          <a:lnTo>
                            <a:pt x="13" y="58"/>
                          </a:lnTo>
                          <a:lnTo>
                            <a:pt x="7" y="59"/>
                          </a:lnTo>
                          <a:lnTo>
                            <a:pt x="4" y="56"/>
                          </a:lnTo>
                          <a:lnTo>
                            <a:pt x="7" y="51"/>
                          </a:lnTo>
                          <a:lnTo>
                            <a:pt x="8" y="46"/>
                          </a:lnTo>
                          <a:lnTo>
                            <a:pt x="9" y="45"/>
                          </a:lnTo>
                          <a:lnTo>
                            <a:pt x="9" y="41"/>
                          </a:lnTo>
                          <a:lnTo>
                            <a:pt x="15" y="32"/>
                          </a:lnTo>
                          <a:lnTo>
                            <a:pt x="19" y="32"/>
                          </a:lnTo>
                          <a:lnTo>
                            <a:pt x="24" y="33"/>
                          </a:lnTo>
                          <a:lnTo>
                            <a:pt x="28" y="30"/>
                          </a:lnTo>
                          <a:lnTo>
                            <a:pt x="31" y="29"/>
                          </a:lnTo>
                          <a:lnTo>
                            <a:pt x="32" y="26"/>
                          </a:lnTo>
                          <a:lnTo>
                            <a:pt x="21" y="24"/>
                          </a:lnTo>
                          <a:lnTo>
                            <a:pt x="22" y="14"/>
                          </a:lnTo>
                          <a:lnTo>
                            <a:pt x="18" y="14"/>
                          </a:lnTo>
                          <a:lnTo>
                            <a:pt x="10" y="14"/>
                          </a:lnTo>
                          <a:lnTo>
                            <a:pt x="0" y="6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38" name="Freeform 25">
                      <a:extLst>
                        <a:ext uri="{FF2B5EF4-FFF2-40B4-BE49-F238E27FC236}">
                          <a16:creationId xmlns:a16="http://schemas.microsoft.com/office/drawing/2014/main" id="{9AE6EE21-9890-BDA6-362E-D4B63A8B646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610" y="2358"/>
                      <a:ext cx="23" cy="16"/>
                    </a:xfrm>
                    <a:custGeom>
                      <a:avLst/>
                      <a:gdLst>
                        <a:gd name="T0" fmla="*/ 0 w 23"/>
                        <a:gd name="T1" fmla="*/ 9 h 16"/>
                        <a:gd name="T2" fmla="*/ 12 w 23"/>
                        <a:gd name="T3" fmla="*/ 15 h 16"/>
                        <a:gd name="T4" fmla="*/ 22 w 23"/>
                        <a:gd name="T5" fmla="*/ 1 h 16"/>
                        <a:gd name="T6" fmla="*/ 12 w 23"/>
                        <a:gd name="T7" fmla="*/ 0 h 16"/>
                        <a:gd name="T8" fmla="*/ 8 w 23"/>
                        <a:gd name="T9" fmla="*/ 3 h 16"/>
                        <a:gd name="T10" fmla="*/ 0 w 23"/>
                        <a:gd name="T11" fmla="*/ 9 h 16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23"/>
                        <a:gd name="T19" fmla="*/ 0 h 16"/>
                        <a:gd name="T20" fmla="*/ 23 w 23"/>
                        <a:gd name="T21" fmla="*/ 16 h 16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23" h="16">
                          <a:moveTo>
                            <a:pt x="0" y="9"/>
                          </a:moveTo>
                          <a:lnTo>
                            <a:pt x="12" y="15"/>
                          </a:lnTo>
                          <a:lnTo>
                            <a:pt x="22" y="1"/>
                          </a:lnTo>
                          <a:lnTo>
                            <a:pt x="12" y="0"/>
                          </a:lnTo>
                          <a:lnTo>
                            <a:pt x="8" y="3"/>
                          </a:lnTo>
                          <a:lnTo>
                            <a:pt x="0" y="9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39" name="Freeform 26">
                      <a:extLst>
                        <a:ext uri="{FF2B5EF4-FFF2-40B4-BE49-F238E27FC236}">
                          <a16:creationId xmlns:a16="http://schemas.microsoft.com/office/drawing/2014/main" id="{BF0DCEC6-2D1A-15DC-A180-AFB47A9A6EA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642" y="2353"/>
                      <a:ext cx="20" cy="16"/>
                    </a:xfrm>
                    <a:custGeom>
                      <a:avLst/>
                      <a:gdLst>
                        <a:gd name="T0" fmla="*/ 0 w 20"/>
                        <a:gd name="T1" fmla="*/ 11 h 16"/>
                        <a:gd name="T2" fmla="*/ 11 w 20"/>
                        <a:gd name="T3" fmla="*/ 15 h 16"/>
                        <a:gd name="T4" fmla="*/ 19 w 20"/>
                        <a:gd name="T5" fmla="*/ 2 h 16"/>
                        <a:gd name="T6" fmla="*/ 14 w 20"/>
                        <a:gd name="T7" fmla="*/ 0 h 16"/>
                        <a:gd name="T8" fmla="*/ 0 w 20"/>
                        <a:gd name="T9" fmla="*/ 11 h 1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0"/>
                        <a:gd name="T16" fmla="*/ 0 h 16"/>
                        <a:gd name="T17" fmla="*/ 20 w 20"/>
                        <a:gd name="T18" fmla="*/ 16 h 1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0" h="16">
                          <a:moveTo>
                            <a:pt x="0" y="11"/>
                          </a:moveTo>
                          <a:lnTo>
                            <a:pt x="11" y="15"/>
                          </a:lnTo>
                          <a:lnTo>
                            <a:pt x="19" y="2"/>
                          </a:lnTo>
                          <a:lnTo>
                            <a:pt x="14" y="0"/>
                          </a:lnTo>
                          <a:lnTo>
                            <a:pt x="0" y="11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</p:grpSp>
              <p:grpSp>
                <p:nvGrpSpPr>
                  <p:cNvPr id="34" name="Group 27">
                    <a:extLst>
                      <a:ext uri="{FF2B5EF4-FFF2-40B4-BE49-F238E27FC236}">
                        <a16:creationId xmlns:a16="http://schemas.microsoft.com/office/drawing/2014/main" id="{515AFDF2-2C4C-3855-1566-C6C207EA9BA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813" y="1824"/>
                    <a:ext cx="19" cy="31"/>
                    <a:chOff x="1813" y="1824"/>
                    <a:chExt cx="19" cy="31"/>
                  </a:xfrm>
                </p:grpSpPr>
                <p:sp>
                  <p:nvSpPr>
                    <p:cNvPr id="35" name="Freeform 28">
                      <a:extLst>
                        <a:ext uri="{FF2B5EF4-FFF2-40B4-BE49-F238E27FC236}">
                          <a16:creationId xmlns:a16="http://schemas.microsoft.com/office/drawing/2014/main" id="{0F784492-CF48-6B18-1317-04D531C07AB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13" y="1839"/>
                      <a:ext cx="19" cy="16"/>
                    </a:xfrm>
                    <a:custGeom>
                      <a:avLst/>
                      <a:gdLst>
                        <a:gd name="T0" fmla="*/ 0 w 19"/>
                        <a:gd name="T1" fmla="*/ 10 h 16"/>
                        <a:gd name="T2" fmla="*/ 18 w 19"/>
                        <a:gd name="T3" fmla="*/ 15 h 16"/>
                        <a:gd name="T4" fmla="*/ 17 w 19"/>
                        <a:gd name="T5" fmla="*/ 7 h 16"/>
                        <a:gd name="T6" fmla="*/ 17 w 19"/>
                        <a:gd name="T7" fmla="*/ 0 h 16"/>
                        <a:gd name="T8" fmla="*/ 9 w 19"/>
                        <a:gd name="T9" fmla="*/ 4 h 16"/>
                        <a:gd name="T10" fmla="*/ 0 w 19"/>
                        <a:gd name="T11" fmla="*/ 10 h 16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9"/>
                        <a:gd name="T19" fmla="*/ 0 h 16"/>
                        <a:gd name="T20" fmla="*/ 19 w 19"/>
                        <a:gd name="T21" fmla="*/ 16 h 16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9" h="16">
                          <a:moveTo>
                            <a:pt x="0" y="10"/>
                          </a:moveTo>
                          <a:lnTo>
                            <a:pt x="18" y="15"/>
                          </a:lnTo>
                          <a:lnTo>
                            <a:pt x="17" y="7"/>
                          </a:lnTo>
                          <a:lnTo>
                            <a:pt x="17" y="0"/>
                          </a:lnTo>
                          <a:lnTo>
                            <a:pt x="9" y="4"/>
                          </a:lnTo>
                          <a:lnTo>
                            <a:pt x="0" y="10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36" name="Freeform 29">
                      <a:extLst>
                        <a:ext uri="{FF2B5EF4-FFF2-40B4-BE49-F238E27FC236}">
                          <a16:creationId xmlns:a16="http://schemas.microsoft.com/office/drawing/2014/main" id="{99518731-5580-C901-54E0-8DDDA685F14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13" y="1824"/>
                      <a:ext cx="17" cy="16"/>
                    </a:xfrm>
                    <a:custGeom>
                      <a:avLst/>
                      <a:gdLst>
                        <a:gd name="T0" fmla="*/ 0 w 17"/>
                        <a:gd name="T1" fmla="*/ 9 h 16"/>
                        <a:gd name="T2" fmla="*/ 16 w 17"/>
                        <a:gd name="T3" fmla="*/ 0 h 16"/>
                        <a:gd name="T4" fmla="*/ 14 w 17"/>
                        <a:gd name="T5" fmla="*/ 15 h 16"/>
                        <a:gd name="T6" fmla="*/ 0 w 17"/>
                        <a:gd name="T7" fmla="*/ 9 h 16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17"/>
                        <a:gd name="T13" fmla="*/ 0 h 16"/>
                        <a:gd name="T14" fmla="*/ 17 w 17"/>
                        <a:gd name="T15" fmla="*/ 16 h 1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17" h="16">
                          <a:moveTo>
                            <a:pt x="0" y="9"/>
                          </a:moveTo>
                          <a:lnTo>
                            <a:pt x="16" y="0"/>
                          </a:lnTo>
                          <a:lnTo>
                            <a:pt x="14" y="15"/>
                          </a:lnTo>
                          <a:lnTo>
                            <a:pt x="0" y="9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</p:grpSp>
            </p:grpSp>
            <p:grpSp>
              <p:nvGrpSpPr>
                <p:cNvPr id="17" name="Group 30">
                  <a:extLst>
                    <a:ext uri="{FF2B5EF4-FFF2-40B4-BE49-F238E27FC236}">
                      <a16:creationId xmlns:a16="http://schemas.microsoft.com/office/drawing/2014/main" id="{E1629015-1593-F9DE-6C59-91C4911B23D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00" y="1682"/>
                  <a:ext cx="1069" cy="1346"/>
                  <a:chOff x="1600" y="1682"/>
                  <a:chExt cx="1069" cy="1346"/>
                </a:xfrm>
              </p:grpSpPr>
              <p:sp>
                <p:nvSpPr>
                  <p:cNvPr id="18" name="Freeform 31">
                    <a:extLst>
                      <a:ext uri="{FF2B5EF4-FFF2-40B4-BE49-F238E27FC236}">
                        <a16:creationId xmlns:a16="http://schemas.microsoft.com/office/drawing/2014/main" id="{5D6FE1C3-591F-81DA-2D84-415DD6CC387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088" y="2275"/>
                    <a:ext cx="581" cy="753"/>
                  </a:xfrm>
                  <a:custGeom>
                    <a:avLst/>
                    <a:gdLst>
                      <a:gd name="T0" fmla="*/ 82 w 581"/>
                      <a:gd name="T1" fmla="*/ 102 h 753"/>
                      <a:gd name="T2" fmla="*/ 113 w 581"/>
                      <a:gd name="T3" fmla="*/ 70 h 753"/>
                      <a:gd name="T4" fmla="*/ 160 w 581"/>
                      <a:gd name="T5" fmla="*/ 81 h 753"/>
                      <a:gd name="T6" fmla="*/ 181 w 581"/>
                      <a:gd name="T7" fmla="*/ 73 h 753"/>
                      <a:gd name="T8" fmla="*/ 198 w 581"/>
                      <a:gd name="T9" fmla="*/ 68 h 753"/>
                      <a:gd name="T10" fmla="*/ 233 w 581"/>
                      <a:gd name="T11" fmla="*/ 59 h 753"/>
                      <a:gd name="T12" fmla="*/ 238 w 581"/>
                      <a:gd name="T13" fmla="*/ 26 h 753"/>
                      <a:gd name="T14" fmla="*/ 274 w 581"/>
                      <a:gd name="T15" fmla="*/ 5 h 753"/>
                      <a:gd name="T16" fmla="*/ 297 w 581"/>
                      <a:gd name="T17" fmla="*/ 0 h 753"/>
                      <a:gd name="T18" fmla="*/ 332 w 581"/>
                      <a:gd name="T19" fmla="*/ 13 h 753"/>
                      <a:gd name="T20" fmla="*/ 358 w 581"/>
                      <a:gd name="T21" fmla="*/ 24 h 753"/>
                      <a:gd name="T22" fmla="*/ 391 w 581"/>
                      <a:gd name="T23" fmla="*/ 41 h 753"/>
                      <a:gd name="T24" fmla="*/ 420 w 581"/>
                      <a:gd name="T25" fmla="*/ 75 h 753"/>
                      <a:gd name="T26" fmla="*/ 478 w 581"/>
                      <a:gd name="T27" fmla="*/ 78 h 753"/>
                      <a:gd name="T28" fmla="*/ 532 w 581"/>
                      <a:gd name="T29" fmla="*/ 62 h 753"/>
                      <a:gd name="T30" fmla="*/ 542 w 581"/>
                      <a:gd name="T31" fmla="*/ 31 h 753"/>
                      <a:gd name="T32" fmla="*/ 561 w 581"/>
                      <a:gd name="T33" fmla="*/ 47 h 753"/>
                      <a:gd name="T34" fmla="*/ 571 w 581"/>
                      <a:gd name="T35" fmla="*/ 106 h 753"/>
                      <a:gd name="T36" fmla="*/ 558 w 581"/>
                      <a:gd name="T37" fmla="*/ 149 h 753"/>
                      <a:gd name="T38" fmla="*/ 568 w 581"/>
                      <a:gd name="T39" fmla="*/ 176 h 753"/>
                      <a:gd name="T40" fmla="*/ 556 w 581"/>
                      <a:gd name="T41" fmla="*/ 226 h 753"/>
                      <a:gd name="T42" fmla="*/ 540 w 581"/>
                      <a:gd name="T43" fmla="*/ 257 h 753"/>
                      <a:gd name="T44" fmla="*/ 547 w 581"/>
                      <a:gd name="T45" fmla="*/ 299 h 753"/>
                      <a:gd name="T46" fmla="*/ 545 w 581"/>
                      <a:gd name="T47" fmla="*/ 327 h 753"/>
                      <a:gd name="T48" fmla="*/ 558 w 581"/>
                      <a:gd name="T49" fmla="*/ 354 h 753"/>
                      <a:gd name="T50" fmla="*/ 575 w 581"/>
                      <a:gd name="T51" fmla="*/ 398 h 753"/>
                      <a:gd name="T52" fmla="*/ 555 w 581"/>
                      <a:gd name="T53" fmla="*/ 480 h 753"/>
                      <a:gd name="T54" fmla="*/ 530 w 581"/>
                      <a:gd name="T55" fmla="*/ 546 h 753"/>
                      <a:gd name="T56" fmla="*/ 495 w 581"/>
                      <a:gd name="T57" fmla="*/ 620 h 753"/>
                      <a:gd name="T58" fmla="*/ 458 w 581"/>
                      <a:gd name="T59" fmla="*/ 681 h 753"/>
                      <a:gd name="T60" fmla="*/ 414 w 581"/>
                      <a:gd name="T61" fmla="*/ 741 h 753"/>
                      <a:gd name="T62" fmla="*/ 373 w 581"/>
                      <a:gd name="T63" fmla="*/ 746 h 753"/>
                      <a:gd name="T64" fmla="*/ 368 w 581"/>
                      <a:gd name="T65" fmla="*/ 717 h 753"/>
                      <a:gd name="T66" fmla="*/ 363 w 581"/>
                      <a:gd name="T67" fmla="*/ 689 h 753"/>
                      <a:gd name="T68" fmla="*/ 355 w 581"/>
                      <a:gd name="T69" fmla="*/ 666 h 753"/>
                      <a:gd name="T70" fmla="*/ 345 w 581"/>
                      <a:gd name="T71" fmla="*/ 609 h 753"/>
                      <a:gd name="T72" fmla="*/ 329 w 581"/>
                      <a:gd name="T73" fmla="*/ 582 h 753"/>
                      <a:gd name="T74" fmla="*/ 326 w 581"/>
                      <a:gd name="T75" fmla="*/ 544 h 753"/>
                      <a:gd name="T76" fmla="*/ 329 w 581"/>
                      <a:gd name="T77" fmla="*/ 514 h 753"/>
                      <a:gd name="T78" fmla="*/ 335 w 581"/>
                      <a:gd name="T79" fmla="*/ 491 h 753"/>
                      <a:gd name="T80" fmla="*/ 326 w 581"/>
                      <a:gd name="T81" fmla="*/ 450 h 753"/>
                      <a:gd name="T82" fmla="*/ 269 w 581"/>
                      <a:gd name="T83" fmla="*/ 395 h 753"/>
                      <a:gd name="T84" fmla="*/ 261 w 581"/>
                      <a:gd name="T85" fmla="*/ 354 h 753"/>
                      <a:gd name="T86" fmla="*/ 222 w 581"/>
                      <a:gd name="T87" fmla="*/ 364 h 753"/>
                      <a:gd name="T88" fmla="*/ 196 w 581"/>
                      <a:gd name="T89" fmla="*/ 366 h 753"/>
                      <a:gd name="T90" fmla="*/ 170 w 581"/>
                      <a:gd name="T91" fmla="*/ 382 h 753"/>
                      <a:gd name="T92" fmla="*/ 139 w 581"/>
                      <a:gd name="T93" fmla="*/ 392 h 753"/>
                      <a:gd name="T94" fmla="*/ 92 w 581"/>
                      <a:gd name="T95" fmla="*/ 406 h 753"/>
                      <a:gd name="T96" fmla="*/ 30 w 581"/>
                      <a:gd name="T97" fmla="*/ 359 h 753"/>
                      <a:gd name="T98" fmla="*/ 16 w 581"/>
                      <a:gd name="T99" fmla="*/ 296 h 753"/>
                      <a:gd name="T100" fmla="*/ 0 w 581"/>
                      <a:gd name="T101" fmla="*/ 268 h 753"/>
                      <a:gd name="T102" fmla="*/ 14 w 581"/>
                      <a:gd name="T103" fmla="*/ 237 h 753"/>
                      <a:gd name="T104" fmla="*/ 14 w 581"/>
                      <a:gd name="T105" fmla="*/ 203 h 753"/>
                      <a:gd name="T106" fmla="*/ 38 w 581"/>
                      <a:gd name="T107" fmla="*/ 184 h 753"/>
                      <a:gd name="T108" fmla="*/ 27 w 581"/>
                      <a:gd name="T109" fmla="*/ 167 h 753"/>
                      <a:gd name="T110" fmla="*/ 35 w 581"/>
                      <a:gd name="T111" fmla="*/ 146 h 753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w 581"/>
                      <a:gd name="T169" fmla="*/ 0 h 753"/>
                      <a:gd name="T170" fmla="*/ 581 w 581"/>
                      <a:gd name="T171" fmla="*/ 753 h 753"/>
                    </a:gdLst>
                    <a:ahLst/>
                    <a:cxnLst>
                      <a:cxn ang="T112">
                        <a:pos x="T0" y="T1"/>
                      </a:cxn>
                      <a:cxn ang="T113">
                        <a:pos x="T2" y="T3"/>
                      </a:cxn>
                      <a:cxn ang="T114">
                        <a:pos x="T4" y="T5"/>
                      </a:cxn>
                      <a:cxn ang="T115">
                        <a:pos x="T6" y="T7"/>
                      </a:cxn>
                      <a:cxn ang="T116">
                        <a:pos x="T8" y="T9"/>
                      </a:cxn>
                      <a:cxn ang="T117">
                        <a:pos x="T10" y="T11"/>
                      </a:cxn>
                      <a:cxn ang="T118">
                        <a:pos x="T12" y="T13"/>
                      </a:cxn>
                      <a:cxn ang="T119">
                        <a:pos x="T14" y="T15"/>
                      </a:cxn>
                      <a:cxn ang="T120">
                        <a:pos x="T16" y="T17"/>
                      </a:cxn>
                      <a:cxn ang="T121">
                        <a:pos x="T18" y="T19"/>
                      </a:cxn>
                      <a:cxn ang="T122">
                        <a:pos x="T20" y="T21"/>
                      </a:cxn>
                      <a:cxn ang="T123">
                        <a:pos x="T22" y="T23"/>
                      </a:cxn>
                      <a:cxn ang="T124">
                        <a:pos x="T24" y="T25"/>
                      </a:cxn>
                      <a:cxn ang="T125">
                        <a:pos x="T26" y="T27"/>
                      </a:cxn>
                      <a:cxn ang="T126">
                        <a:pos x="T28" y="T29"/>
                      </a:cxn>
                      <a:cxn ang="T127">
                        <a:pos x="T30" y="T31"/>
                      </a:cxn>
                      <a:cxn ang="T128">
                        <a:pos x="T32" y="T33"/>
                      </a:cxn>
                      <a:cxn ang="T129">
                        <a:pos x="T34" y="T35"/>
                      </a:cxn>
                      <a:cxn ang="T130">
                        <a:pos x="T36" y="T37"/>
                      </a:cxn>
                      <a:cxn ang="T131">
                        <a:pos x="T38" y="T39"/>
                      </a:cxn>
                      <a:cxn ang="T132">
                        <a:pos x="T40" y="T41"/>
                      </a:cxn>
                      <a:cxn ang="T133">
                        <a:pos x="T42" y="T43"/>
                      </a:cxn>
                      <a:cxn ang="T134">
                        <a:pos x="T44" y="T45"/>
                      </a:cxn>
                      <a:cxn ang="T135">
                        <a:pos x="T46" y="T47"/>
                      </a:cxn>
                      <a:cxn ang="T136">
                        <a:pos x="T48" y="T49"/>
                      </a:cxn>
                      <a:cxn ang="T137">
                        <a:pos x="T50" y="T51"/>
                      </a:cxn>
                      <a:cxn ang="T138">
                        <a:pos x="T52" y="T53"/>
                      </a:cxn>
                      <a:cxn ang="T139">
                        <a:pos x="T54" y="T55"/>
                      </a:cxn>
                      <a:cxn ang="T140">
                        <a:pos x="T56" y="T57"/>
                      </a:cxn>
                      <a:cxn ang="T141">
                        <a:pos x="T58" y="T59"/>
                      </a:cxn>
                      <a:cxn ang="T142">
                        <a:pos x="T60" y="T61"/>
                      </a:cxn>
                      <a:cxn ang="T143">
                        <a:pos x="T62" y="T63"/>
                      </a:cxn>
                      <a:cxn ang="T144">
                        <a:pos x="T64" y="T65"/>
                      </a:cxn>
                      <a:cxn ang="T145">
                        <a:pos x="T66" y="T67"/>
                      </a:cxn>
                      <a:cxn ang="T146">
                        <a:pos x="T68" y="T69"/>
                      </a:cxn>
                      <a:cxn ang="T147">
                        <a:pos x="T70" y="T71"/>
                      </a:cxn>
                      <a:cxn ang="T148">
                        <a:pos x="T72" y="T73"/>
                      </a:cxn>
                      <a:cxn ang="T149">
                        <a:pos x="T74" y="T75"/>
                      </a:cxn>
                      <a:cxn ang="T150">
                        <a:pos x="T76" y="T77"/>
                      </a:cxn>
                      <a:cxn ang="T151">
                        <a:pos x="T78" y="T79"/>
                      </a:cxn>
                      <a:cxn ang="T152">
                        <a:pos x="T80" y="T81"/>
                      </a:cxn>
                      <a:cxn ang="T153">
                        <a:pos x="T82" y="T83"/>
                      </a:cxn>
                      <a:cxn ang="T154">
                        <a:pos x="T84" y="T85"/>
                      </a:cxn>
                      <a:cxn ang="T155">
                        <a:pos x="T86" y="T87"/>
                      </a:cxn>
                      <a:cxn ang="T156">
                        <a:pos x="T88" y="T89"/>
                      </a:cxn>
                      <a:cxn ang="T157">
                        <a:pos x="T90" y="T91"/>
                      </a:cxn>
                      <a:cxn ang="T158">
                        <a:pos x="T92" y="T93"/>
                      </a:cxn>
                      <a:cxn ang="T159">
                        <a:pos x="T94" y="T95"/>
                      </a:cxn>
                      <a:cxn ang="T160">
                        <a:pos x="T96" y="T97"/>
                      </a:cxn>
                      <a:cxn ang="T161">
                        <a:pos x="T98" y="T99"/>
                      </a:cxn>
                      <a:cxn ang="T162">
                        <a:pos x="T100" y="T101"/>
                      </a:cxn>
                      <a:cxn ang="T163">
                        <a:pos x="T102" y="T103"/>
                      </a:cxn>
                      <a:cxn ang="T164">
                        <a:pos x="T104" y="T105"/>
                      </a:cxn>
                      <a:cxn ang="T165">
                        <a:pos x="T106" y="T107"/>
                      </a:cxn>
                      <a:cxn ang="T166">
                        <a:pos x="T108" y="T109"/>
                      </a:cxn>
                      <a:cxn ang="T167">
                        <a:pos x="T110" y="T111"/>
                      </a:cxn>
                    </a:cxnLst>
                    <a:rect l="T168" t="T169" r="T170" b="T171"/>
                    <a:pathLst>
                      <a:path w="581" h="753">
                        <a:moveTo>
                          <a:pt x="48" y="114"/>
                        </a:moveTo>
                        <a:lnTo>
                          <a:pt x="82" y="102"/>
                        </a:lnTo>
                        <a:lnTo>
                          <a:pt x="97" y="75"/>
                        </a:lnTo>
                        <a:lnTo>
                          <a:pt x="113" y="70"/>
                        </a:lnTo>
                        <a:lnTo>
                          <a:pt x="137" y="52"/>
                        </a:lnTo>
                        <a:lnTo>
                          <a:pt x="160" y="81"/>
                        </a:lnTo>
                        <a:lnTo>
                          <a:pt x="172" y="70"/>
                        </a:lnTo>
                        <a:lnTo>
                          <a:pt x="181" y="73"/>
                        </a:lnTo>
                        <a:lnTo>
                          <a:pt x="191" y="68"/>
                        </a:lnTo>
                        <a:lnTo>
                          <a:pt x="198" y="68"/>
                        </a:lnTo>
                        <a:lnTo>
                          <a:pt x="214" y="70"/>
                        </a:lnTo>
                        <a:lnTo>
                          <a:pt x="233" y="59"/>
                        </a:lnTo>
                        <a:lnTo>
                          <a:pt x="219" y="44"/>
                        </a:lnTo>
                        <a:lnTo>
                          <a:pt x="238" y="26"/>
                        </a:lnTo>
                        <a:lnTo>
                          <a:pt x="253" y="26"/>
                        </a:lnTo>
                        <a:lnTo>
                          <a:pt x="274" y="5"/>
                        </a:lnTo>
                        <a:lnTo>
                          <a:pt x="290" y="5"/>
                        </a:lnTo>
                        <a:lnTo>
                          <a:pt x="297" y="0"/>
                        </a:lnTo>
                        <a:lnTo>
                          <a:pt x="321" y="5"/>
                        </a:lnTo>
                        <a:lnTo>
                          <a:pt x="332" y="13"/>
                        </a:lnTo>
                        <a:lnTo>
                          <a:pt x="340" y="15"/>
                        </a:lnTo>
                        <a:lnTo>
                          <a:pt x="358" y="24"/>
                        </a:lnTo>
                        <a:lnTo>
                          <a:pt x="376" y="31"/>
                        </a:lnTo>
                        <a:lnTo>
                          <a:pt x="391" y="41"/>
                        </a:lnTo>
                        <a:lnTo>
                          <a:pt x="413" y="62"/>
                        </a:lnTo>
                        <a:lnTo>
                          <a:pt x="420" y="75"/>
                        </a:lnTo>
                        <a:lnTo>
                          <a:pt x="443" y="73"/>
                        </a:lnTo>
                        <a:lnTo>
                          <a:pt x="478" y="78"/>
                        </a:lnTo>
                        <a:lnTo>
                          <a:pt x="495" y="88"/>
                        </a:lnTo>
                        <a:lnTo>
                          <a:pt x="532" y="62"/>
                        </a:lnTo>
                        <a:lnTo>
                          <a:pt x="530" y="47"/>
                        </a:lnTo>
                        <a:lnTo>
                          <a:pt x="542" y="31"/>
                        </a:lnTo>
                        <a:lnTo>
                          <a:pt x="556" y="26"/>
                        </a:lnTo>
                        <a:lnTo>
                          <a:pt x="561" y="47"/>
                        </a:lnTo>
                        <a:lnTo>
                          <a:pt x="564" y="75"/>
                        </a:lnTo>
                        <a:lnTo>
                          <a:pt x="571" y="106"/>
                        </a:lnTo>
                        <a:lnTo>
                          <a:pt x="571" y="129"/>
                        </a:lnTo>
                        <a:lnTo>
                          <a:pt x="558" y="149"/>
                        </a:lnTo>
                        <a:lnTo>
                          <a:pt x="574" y="153"/>
                        </a:lnTo>
                        <a:lnTo>
                          <a:pt x="568" y="176"/>
                        </a:lnTo>
                        <a:lnTo>
                          <a:pt x="564" y="205"/>
                        </a:lnTo>
                        <a:lnTo>
                          <a:pt x="556" y="226"/>
                        </a:lnTo>
                        <a:lnTo>
                          <a:pt x="545" y="245"/>
                        </a:lnTo>
                        <a:lnTo>
                          <a:pt x="540" y="257"/>
                        </a:lnTo>
                        <a:lnTo>
                          <a:pt x="542" y="275"/>
                        </a:lnTo>
                        <a:lnTo>
                          <a:pt x="547" y="299"/>
                        </a:lnTo>
                        <a:lnTo>
                          <a:pt x="542" y="315"/>
                        </a:lnTo>
                        <a:lnTo>
                          <a:pt x="545" y="327"/>
                        </a:lnTo>
                        <a:lnTo>
                          <a:pt x="550" y="338"/>
                        </a:lnTo>
                        <a:lnTo>
                          <a:pt x="558" y="354"/>
                        </a:lnTo>
                        <a:lnTo>
                          <a:pt x="580" y="377"/>
                        </a:lnTo>
                        <a:lnTo>
                          <a:pt x="575" y="398"/>
                        </a:lnTo>
                        <a:lnTo>
                          <a:pt x="567" y="437"/>
                        </a:lnTo>
                        <a:lnTo>
                          <a:pt x="555" y="480"/>
                        </a:lnTo>
                        <a:lnTo>
                          <a:pt x="544" y="511"/>
                        </a:lnTo>
                        <a:lnTo>
                          <a:pt x="530" y="546"/>
                        </a:lnTo>
                        <a:lnTo>
                          <a:pt x="512" y="588"/>
                        </a:lnTo>
                        <a:lnTo>
                          <a:pt x="495" y="620"/>
                        </a:lnTo>
                        <a:lnTo>
                          <a:pt x="475" y="655"/>
                        </a:lnTo>
                        <a:lnTo>
                          <a:pt x="458" y="681"/>
                        </a:lnTo>
                        <a:lnTo>
                          <a:pt x="440" y="710"/>
                        </a:lnTo>
                        <a:lnTo>
                          <a:pt x="414" y="741"/>
                        </a:lnTo>
                        <a:lnTo>
                          <a:pt x="392" y="752"/>
                        </a:lnTo>
                        <a:lnTo>
                          <a:pt x="373" y="746"/>
                        </a:lnTo>
                        <a:lnTo>
                          <a:pt x="363" y="722"/>
                        </a:lnTo>
                        <a:lnTo>
                          <a:pt x="368" y="717"/>
                        </a:lnTo>
                        <a:lnTo>
                          <a:pt x="373" y="699"/>
                        </a:lnTo>
                        <a:lnTo>
                          <a:pt x="363" y="689"/>
                        </a:lnTo>
                        <a:lnTo>
                          <a:pt x="363" y="676"/>
                        </a:lnTo>
                        <a:lnTo>
                          <a:pt x="355" y="666"/>
                        </a:lnTo>
                        <a:lnTo>
                          <a:pt x="355" y="632"/>
                        </a:lnTo>
                        <a:lnTo>
                          <a:pt x="345" y="609"/>
                        </a:lnTo>
                        <a:lnTo>
                          <a:pt x="340" y="595"/>
                        </a:lnTo>
                        <a:lnTo>
                          <a:pt x="329" y="582"/>
                        </a:lnTo>
                        <a:lnTo>
                          <a:pt x="314" y="567"/>
                        </a:lnTo>
                        <a:lnTo>
                          <a:pt x="326" y="544"/>
                        </a:lnTo>
                        <a:lnTo>
                          <a:pt x="329" y="525"/>
                        </a:lnTo>
                        <a:lnTo>
                          <a:pt x="329" y="514"/>
                        </a:lnTo>
                        <a:lnTo>
                          <a:pt x="340" y="506"/>
                        </a:lnTo>
                        <a:lnTo>
                          <a:pt x="335" y="491"/>
                        </a:lnTo>
                        <a:lnTo>
                          <a:pt x="332" y="470"/>
                        </a:lnTo>
                        <a:lnTo>
                          <a:pt x="326" y="450"/>
                        </a:lnTo>
                        <a:lnTo>
                          <a:pt x="274" y="408"/>
                        </a:lnTo>
                        <a:lnTo>
                          <a:pt x="269" y="395"/>
                        </a:lnTo>
                        <a:lnTo>
                          <a:pt x="274" y="366"/>
                        </a:lnTo>
                        <a:lnTo>
                          <a:pt x="261" y="354"/>
                        </a:lnTo>
                        <a:lnTo>
                          <a:pt x="248" y="361"/>
                        </a:lnTo>
                        <a:lnTo>
                          <a:pt x="222" y="364"/>
                        </a:lnTo>
                        <a:lnTo>
                          <a:pt x="213" y="351"/>
                        </a:lnTo>
                        <a:lnTo>
                          <a:pt x="196" y="366"/>
                        </a:lnTo>
                        <a:lnTo>
                          <a:pt x="189" y="382"/>
                        </a:lnTo>
                        <a:lnTo>
                          <a:pt x="170" y="382"/>
                        </a:lnTo>
                        <a:lnTo>
                          <a:pt x="158" y="392"/>
                        </a:lnTo>
                        <a:lnTo>
                          <a:pt x="139" y="392"/>
                        </a:lnTo>
                        <a:lnTo>
                          <a:pt x="118" y="408"/>
                        </a:lnTo>
                        <a:lnTo>
                          <a:pt x="92" y="406"/>
                        </a:lnTo>
                        <a:lnTo>
                          <a:pt x="59" y="380"/>
                        </a:lnTo>
                        <a:lnTo>
                          <a:pt x="30" y="359"/>
                        </a:lnTo>
                        <a:lnTo>
                          <a:pt x="16" y="343"/>
                        </a:lnTo>
                        <a:lnTo>
                          <a:pt x="16" y="296"/>
                        </a:lnTo>
                        <a:lnTo>
                          <a:pt x="0" y="283"/>
                        </a:lnTo>
                        <a:lnTo>
                          <a:pt x="0" y="268"/>
                        </a:lnTo>
                        <a:lnTo>
                          <a:pt x="4" y="255"/>
                        </a:lnTo>
                        <a:lnTo>
                          <a:pt x="14" y="237"/>
                        </a:lnTo>
                        <a:lnTo>
                          <a:pt x="6" y="221"/>
                        </a:lnTo>
                        <a:lnTo>
                          <a:pt x="14" y="203"/>
                        </a:lnTo>
                        <a:lnTo>
                          <a:pt x="27" y="195"/>
                        </a:lnTo>
                        <a:lnTo>
                          <a:pt x="38" y="184"/>
                        </a:lnTo>
                        <a:lnTo>
                          <a:pt x="38" y="174"/>
                        </a:lnTo>
                        <a:lnTo>
                          <a:pt x="27" y="167"/>
                        </a:lnTo>
                        <a:lnTo>
                          <a:pt x="27" y="153"/>
                        </a:lnTo>
                        <a:lnTo>
                          <a:pt x="35" y="146"/>
                        </a:lnTo>
                        <a:lnTo>
                          <a:pt x="48" y="114"/>
                        </a:lnTo>
                      </a:path>
                    </a:pathLst>
                  </a:custGeom>
                  <a:solidFill>
                    <a:schemeClr val="accent1"/>
                  </a:solidFill>
                  <a:ln w="12700" cap="rnd" cmpd="sng">
                    <a:solidFill>
                      <a:srgbClr val="0066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grpSp>
                <p:nvGrpSpPr>
                  <p:cNvPr id="19" name="Group 32">
                    <a:extLst>
                      <a:ext uri="{FF2B5EF4-FFF2-40B4-BE49-F238E27FC236}">
                        <a16:creationId xmlns:a16="http://schemas.microsoft.com/office/drawing/2014/main" id="{5B004F41-2F16-B422-774B-385BAD00C93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552" y="2551"/>
                    <a:ext cx="66" cy="160"/>
                    <a:chOff x="2552" y="2551"/>
                    <a:chExt cx="66" cy="160"/>
                  </a:xfrm>
                </p:grpSpPr>
                <p:sp>
                  <p:nvSpPr>
                    <p:cNvPr id="29" name="Freeform 33">
                      <a:extLst>
                        <a:ext uri="{FF2B5EF4-FFF2-40B4-BE49-F238E27FC236}">
                          <a16:creationId xmlns:a16="http://schemas.microsoft.com/office/drawing/2014/main" id="{DFE89E68-7FCB-0152-DED2-31F219DC061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552" y="2551"/>
                      <a:ext cx="27" cy="44"/>
                    </a:xfrm>
                    <a:custGeom>
                      <a:avLst/>
                      <a:gdLst>
                        <a:gd name="T0" fmla="*/ 18 w 27"/>
                        <a:gd name="T1" fmla="*/ 0 h 44"/>
                        <a:gd name="T2" fmla="*/ 0 w 27"/>
                        <a:gd name="T3" fmla="*/ 13 h 44"/>
                        <a:gd name="T4" fmla="*/ 8 w 27"/>
                        <a:gd name="T5" fmla="*/ 30 h 44"/>
                        <a:gd name="T6" fmla="*/ 13 w 27"/>
                        <a:gd name="T7" fmla="*/ 43 h 44"/>
                        <a:gd name="T8" fmla="*/ 26 w 27"/>
                        <a:gd name="T9" fmla="*/ 34 h 44"/>
                        <a:gd name="T10" fmla="*/ 18 w 27"/>
                        <a:gd name="T11" fmla="*/ 0 h 44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27"/>
                        <a:gd name="T19" fmla="*/ 0 h 44"/>
                        <a:gd name="T20" fmla="*/ 27 w 27"/>
                        <a:gd name="T21" fmla="*/ 44 h 44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27" h="44">
                          <a:moveTo>
                            <a:pt x="18" y="0"/>
                          </a:moveTo>
                          <a:lnTo>
                            <a:pt x="0" y="13"/>
                          </a:lnTo>
                          <a:lnTo>
                            <a:pt x="8" y="30"/>
                          </a:lnTo>
                          <a:lnTo>
                            <a:pt x="13" y="43"/>
                          </a:lnTo>
                          <a:lnTo>
                            <a:pt x="26" y="34"/>
                          </a:lnTo>
                          <a:lnTo>
                            <a:pt x="18" y="0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30" name="Freeform 34">
                      <a:extLst>
                        <a:ext uri="{FF2B5EF4-FFF2-40B4-BE49-F238E27FC236}">
                          <a16:creationId xmlns:a16="http://schemas.microsoft.com/office/drawing/2014/main" id="{BF3E41D7-0C64-0771-B061-BCA7D85C3B2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597" y="2666"/>
                      <a:ext cx="21" cy="45"/>
                    </a:xfrm>
                    <a:custGeom>
                      <a:avLst/>
                      <a:gdLst>
                        <a:gd name="T0" fmla="*/ 13 w 21"/>
                        <a:gd name="T1" fmla="*/ 0 h 45"/>
                        <a:gd name="T2" fmla="*/ 0 w 21"/>
                        <a:gd name="T3" fmla="*/ 8 h 45"/>
                        <a:gd name="T4" fmla="*/ 3 w 21"/>
                        <a:gd name="T5" fmla="*/ 23 h 45"/>
                        <a:gd name="T6" fmla="*/ 5 w 21"/>
                        <a:gd name="T7" fmla="*/ 42 h 45"/>
                        <a:gd name="T8" fmla="*/ 20 w 21"/>
                        <a:gd name="T9" fmla="*/ 44 h 45"/>
                        <a:gd name="T10" fmla="*/ 20 w 21"/>
                        <a:gd name="T11" fmla="*/ 30 h 45"/>
                        <a:gd name="T12" fmla="*/ 13 w 21"/>
                        <a:gd name="T13" fmla="*/ 0 h 45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21"/>
                        <a:gd name="T22" fmla="*/ 0 h 45"/>
                        <a:gd name="T23" fmla="*/ 21 w 21"/>
                        <a:gd name="T24" fmla="*/ 45 h 45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21" h="45">
                          <a:moveTo>
                            <a:pt x="13" y="0"/>
                          </a:moveTo>
                          <a:lnTo>
                            <a:pt x="0" y="8"/>
                          </a:lnTo>
                          <a:lnTo>
                            <a:pt x="3" y="23"/>
                          </a:lnTo>
                          <a:lnTo>
                            <a:pt x="5" y="42"/>
                          </a:lnTo>
                          <a:lnTo>
                            <a:pt x="20" y="44"/>
                          </a:lnTo>
                          <a:lnTo>
                            <a:pt x="20" y="30"/>
                          </a:lnTo>
                          <a:lnTo>
                            <a:pt x="13" y="0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</p:grpSp>
              <p:sp>
                <p:nvSpPr>
                  <p:cNvPr id="20" name="Freeform 35">
                    <a:extLst>
                      <a:ext uri="{FF2B5EF4-FFF2-40B4-BE49-F238E27FC236}">
                        <a16:creationId xmlns:a16="http://schemas.microsoft.com/office/drawing/2014/main" id="{F972818A-42E7-8F61-8B3E-0ABA2F1EC29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600" y="1682"/>
                    <a:ext cx="1003" cy="711"/>
                  </a:xfrm>
                  <a:custGeom>
                    <a:avLst/>
                    <a:gdLst>
                      <a:gd name="T0" fmla="*/ 525 w 1003"/>
                      <a:gd name="T1" fmla="*/ 707 h 711"/>
                      <a:gd name="T2" fmla="*/ 556 w 1003"/>
                      <a:gd name="T3" fmla="*/ 639 h 711"/>
                      <a:gd name="T4" fmla="*/ 579 w 1003"/>
                      <a:gd name="T5" fmla="*/ 605 h 711"/>
                      <a:gd name="T6" fmla="*/ 654 w 1003"/>
                      <a:gd name="T7" fmla="*/ 587 h 711"/>
                      <a:gd name="T8" fmla="*/ 602 w 1003"/>
                      <a:gd name="T9" fmla="*/ 557 h 711"/>
                      <a:gd name="T10" fmla="*/ 670 w 1003"/>
                      <a:gd name="T11" fmla="*/ 580 h 711"/>
                      <a:gd name="T12" fmla="*/ 680 w 1003"/>
                      <a:gd name="T13" fmla="*/ 546 h 711"/>
                      <a:gd name="T14" fmla="*/ 709 w 1003"/>
                      <a:gd name="T15" fmla="*/ 553 h 711"/>
                      <a:gd name="T16" fmla="*/ 746 w 1003"/>
                      <a:gd name="T17" fmla="*/ 535 h 711"/>
                      <a:gd name="T18" fmla="*/ 779 w 1003"/>
                      <a:gd name="T19" fmla="*/ 534 h 711"/>
                      <a:gd name="T20" fmla="*/ 796 w 1003"/>
                      <a:gd name="T21" fmla="*/ 584 h 711"/>
                      <a:gd name="T22" fmla="*/ 874 w 1003"/>
                      <a:gd name="T23" fmla="*/ 600 h 711"/>
                      <a:gd name="T24" fmla="*/ 943 w 1003"/>
                      <a:gd name="T25" fmla="*/ 636 h 711"/>
                      <a:gd name="T26" fmla="*/ 1000 w 1003"/>
                      <a:gd name="T27" fmla="*/ 595 h 711"/>
                      <a:gd name="T28" fmla="*/ 996 w 1003"/>
                      <a:gd name="T29" fmla="*/ 481 h 711"/>
                      <a:gd name="T30" fmla="*/ 961 w 1003"/>
                      <a:gd name="T31" fmla="*/ 435 h 711"/>
                      <a:gd name="T32" fmla="*/ 933 w 1003"/>
                      <a:gd name="T33" fmla="*/ 468 h 711"/>
                      <a:gd name="T34" fmla="*/ 901 w 1003"/>
                      <a:gd name="T35" fmla="*/ 483 h 711"/>
                      <a:gd name="T36" fmla="*/ 877 w 1003"/>
                      <a:gd name="T37" fmla="*/ 463 h 711"/>
                      <a:gd name="T38" fmla="*/ 921 w 1003"/>
                      <a:gd name="T39" fmla="*/ 435 h 711"/>
                      <a:gd name="T40" fmla="*/ 919 w 1003"/>
                      <a:gd name="T41" fmla="*/ 333 h 711"/>
                      <a:gd name="T42" fmla="*/ 765 w 1003"/>
                      <a:gd name="T43" fmla="*/ 173 h 711"/>
                      <a:gd name="T44" fmla="*/ 590 w 1003"/>
                      <a:gd name="T45" fmla="*/ 68 h 711"/>
                      <a:gd name="T46" fmla="*/ 314 w 1003"/>
                      <a:gd name="T47" fmla="*/ 1 h 711"/>
                      <a:gd name="T48" fmla="*/ 145 w 1003"/>
                      <a:gd name="T49" fmla="*/ 20 h 711"/>
                      <a:gd name="T50" fmla="*/ 73 w 1003"/>
                      <a:gd name="T51" fmla="*/ 67 h 711"/>
                      <a:gd name="T52" fmla="*/ 26 w 1003"/>
                      <a:gd name="T53" fmla="*/ 37 h 711"/>
                      <a:gd name="T54" fmla="*/ 16 w 1003"/>
                      <a:gd name="T55" fmla="*/ 102 h 711"/>
                      <a:gd name="T56" fmla="*/ 12 w 1003"/>
                      <a:gd name="T57" fmla="*/ 171 h 711"/>
                      <a:gd name="T58" fmla="*/ 63 w 1003"/>
                      <a:gd name="T59" fmla="*/ 172 h 711"/>
                      <a:gd name="T60" fmla="*/ 134 w 1003"/>
                      <a:gd name="T61" fmla="*/ 132 h 711"/>
                      <a:gd name="T62" fmla="*/ 200 w 1003"/>
                      <a:gd name="T63" fmla="*/ 134 h 711"/>
                      <a:gd name="T64" fmla="*/ 260 w 1003"/>
                      <a:gd name="T65" fmla="*/ 133 h 711"/>
                      <a:gd name="T66" fmla="*/ 320 w 1003"/>
                      <a:gd name="T67" fmla="*/ 150 h 711"/>
                      <a:gd name="T68" fmla="*/ 318 w 1003"/>
                      <a:gd name="T69" fmla="*/ 191 h 711"/>
                      <a:gd name="T70" fmla="*/ 412 w 1003"/>
                      <a:gd name="T71" fmla="*/ 187 h 711"/>
                      <a:gd name="T72" fmla="*/ 448 w 1003"/>
                      <a:gd name="T73" fmla="*/ 196 h 711"/>
                      <a:gd name="T74" fmla="*/ 438 w 1003"/>
                      <a:gd name="T75" fmla="*/ 220 h 711"/>
                      <a:gd name="T76" fmla="*/ 454 w 1003"/>
                      <a:gd name="T77" fmla="*/ 260 h 711"/>
                      <a:gd name="T78" fmla="*/ 480 w 1003"/>
                      <a:gd name="T79" fmla="*/ 311 h 711"/>
                      <a:gd name="T80" fmla="*/ 486 w 1003"/>
                      <a:gd name="T81" fmla="*/ 348 h 711"/>
                      <a:gd name="T82" fmla="*/ 469 w 1003"/>
                      <a:gd name="T83" fmla="*/ 327 h 711"/>
                      <a:gd name="T84" fmla="*/ 433 w 1003"/>
                      <a:gd name="T85" fmla="*/ 364 h 711"/>
                      <a:gd name="T86" fmla="*/ 449 w 1003"/>
                      <a:gd name="T87" fmla="*/ 418 h 711"/>
                      <a:gd name="T88" fmla="*/ 472 w 1003"/>
                      <a:gd name="T89" fmla="*/ 485 h 711"/>
                      <a:gd name="T90" fmla="*/ 521 w 1003"/>
                      <a:gd name="T91" fmla="*/ 481 h 711"/>
                      <a:gd name="T92" fmla="*/ 502 w 1003"/>
                      <a:gd name="T93" fmla="*/ 431 h 711"/>
                      <a:gd name="T94" fmla="*/ 481 w 1003"/>
                      <a:gd name="T95" fmla="*/ 384 h 711"/>
                      <a:gd name="T96" fmla="*/ 516 w 1003"/>
                      <a:gd name="T97" fmla="*/ 415 h 711"/>
                      <a:gd name="T98" fmla="*/ 535 w 1003"/>
                      <a:gd name="T99" fmla="*/ 418 h 711"/>
                      <a:gd name="T100" fmla="*/ 554 w 1003"/>
                      <a:gd name="T101" fmla="*/ 460 h 711"/>
                      <a:gd name="T102" fmla="*/ 530 w 1003"/>
                      <a:gd name="T103" fmla="*/ 505 h 711"/>
                      <a:gd name="T104" fmla="*/ 498 w 1003"/>
                      <a:gd name="T105" fmla="*/ 488 h 711"/>
                      <a:gd name="T106" fmla="*/ 514 w 1003"/>
                      <a:gd name="T107" fmla="*/ 517 h 711"/>
                      <a:gd name="T108" fmla="*/ 498 w 1003"/>
                      <a:gd name="T109" fmla="*/ 588 h 711"/>
                      <a:gd name="T110" fmla="*/ 522 w 1003"/>
                      <a:gd name="T111" fmla="*/ 627 h 711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w 1003"/>
                      <a:gd name="T169" fmla="*/ 0 h 711"/>
                      <a:gd name="T170" fmla="*/ 1003 w 1003"/>
                      <a:gd name="T171" fmla="*/ 711 h 711"/>
                    </a:gdLst>
                    <a:ahLst/>
                    <a:cxnLst>
                      <a:cxn ang="T112">
                        <a:pos x="T0" y="T1"/>
                      </a:cxn>
                      <a:cxn ang="T113">
                        <a:pos x="T2" y="T3"/>
                      </a:cxn>
                      <a:cxn ang="T114">
                        <a:pos x="T4" y="T5"/>
                      </a:cxn>
                      <a:cxn ang="T115">
                        <a:pos x="T6" y="T7"/>
                      </a:cxn>
                      <a:cxn ang="T116">
                        <a:pos x="T8" y="T9"/>
                      </a:cxn>
                      <a:cxn ang="T117">
                        <a:pos x="T10" y="T11"/>
                      </a:cxn>
                      <a:cxn ang="T118">
                        <a:pos x="T12" y="T13"/>
                      </a:cxn>
                      <a:cxn ang="T119">
                        <a:pos x="T14" y="T15"/>
                      </a:cxn>
                      <a:cxn ang="T120">
                        <a:pos x="T16" y="T17"/>
                      </a:cxn>
                      <a:cxn ang="T121">
                        <a:pos x="T18" y="T19"/>
                      </a:cxn>
                      <a:cxn ang="T122">
                        <a:pos x="T20" y="T21"/>
                      </a:cxn>
                      <a:cxn ang="T123">
                        <a:pos x="T22" y="T23"/>
                      </a:cxn>
                      <a:cxn ang="T124">
                        <a:pos x="T24" y="T25"/>
                      </a:cxn>
                      <a:cxn ang="T125">
                        <a:pos x="T26" y="T27"/>
                      </a:cxn>
                      <a:cxn ang="T126">
                        <a:pos x="T28" y="T29"/>
                      </a:cxn>
                      <a:cxn ang="T127">
                        <a:pos x="T30" y="T31"/>
                      </a:cxn>
                      <a:cxn ang="T128">
                        <a:pos x="T32" y="T33"/>
                      </a:cxn>
                      <a:cxn ang="T129">
                        <a:pos x="T34" y="T35"/>
                      </a:cxn>
                      <a:cxn ang="T130">
                        <a:pos x="T36" y="T37"/>
                      </a:cxn>
                      <a:cxn ang="T131">
                        <a:pos x="T38" y="T39"/>
                      </a:cxn>
                      <a:cxn ang="T132">
                        <a:pos x="T40" y="T41"/>
                      </a:cxn>
                      <a:cxn ang="T133">
                        <a:pos x="T42" y="T43"/>
                      </a:cxn>
                      <a:cxn ang="T134">
                        <a:pos x="T44" y="T45"/>
                      </a:cxn>
                      <a:cxn ang="T135">
                        <a:pos x="T46" y="T47"/>
                      </a:cxn>
                      <a:cxn ang="T136">
                        <a:pos x="T48" y="T49"/>
                      </a:cxn>
                      <a:cxn ang="T137">
                        <a:pos x="T50" y="T51"/>
                      </a:cxn>
                      <a:cxn ang="T138">
                        <a:pos x="T52" y="T53"/>
                      </a:cxn>
                      <a:cxn ang="T139">
                        <a:pos x="T54" y="T55"/>
                      </a:cxn>
                      <a:cxn ang="T140">
                        <a:pos x="T56" y="T57"/>
                      </a:cxn>
                      <a:cxn ang="T141">
                        <a:pos x="T58" y="T59"/>
                      </a:cxn>
                      <a:cxn ang="T142">
                        <a:pos x="T60" y="T61"/>
                      </a:cxn>
                      <a:cxn ang="T143">
                        <a:pos x="T62" y="T63"/>
                      </a:cxn>
                      <a:cxn ang="T144">
                        <a:pos x="T64" y="T65"/>
                      </a:cxn>
                      <a:cxn ang="T145">
                        <a:pos x="T66" y="T67"/>
                      </a:cxn>
                      <a:cxn ang="T146">
                        <a:pos x="T68" y="T69"/>
                      </a:cxn>
                      <a:cxn ang="T147">
                        <a:pos x="T70" y="T71"/>
                      </a:cxn>
                      <a:cxn ang="T148">
                        <a:pos x="T72" y="T73"/>
                      </a:cxn>
                      <a:cxn ang="T149">
                        <a:pos x="T74" y="T75"/>
                      </a:cxn>
                      <a:cxn ang="T150">
                        <a:pos x="T76" y="T77"/>
                      </a:cxn>
                      <a:cxn ang="T151">
                        <a:pos x="T78" y="T79"/>
                      </a:cxn>
                      <a:cxn ang="T152">
                        <a:pos x="T80" y="T81"/>
                      </a:cxn>
                      <a:cxn ang="T153">
                        <a:pos x="T82" y="T83"/>
                      </a:cxn>
                      <a:cxn ang="T154">
                        <a:pos x="T84" y="T85"/>
                      </a:cxn>
                      <a:cxn ang="T155">
                        <a:pos x="T86" y="T87"/>
                      </a:cxn>
                      <a:cxn ang="T156">
                        <a:pos x="T88" y="T89"/>
                      </a:cxn>
                      <a:cxn ang="T157">
                        <a:pos x="T90" y="T91"/>
                      </a:cxn>
                      <a:cxn ang="T158">
                        <a:pos x="T92" y="T93"/>
                      </a:cxn>
                      <a:cxn ang="T159">
                        <a:pos x="T94" y="T95"/>
                      </a:cxn>
                      <a:cxn ang="T160">
                        <a:pos x="T96" y="T97"/>
                      </a:cxn>
                      <a:cxn ang="T161">
                        <a:pos x="T98" y="T99"/>
                      </a:cxn>
                      <a:cxn ang="T162">
                        <a:pos x="T100" y="T101"/>
                      </a:cxn>
                      <a:cxn ang="T163">
                        <a:pos x="T102" y="T103"/>
                      </a:cxn>
                      <a:cxn ang="T164">
                        <a:pos x="T104" y="T105"/>
                      </a:cxn>
                      <a:cxn ang="T165">
                        <a:pos x="T106" y="T107"/>
                      </a:cxn>
                      <a:cxn ang="T166">
                        <a:pos x="T108" y="T109"/>
                      </a:cxn>
                      <a:cxn ang="T167">
                        <a:pos x="T110" y="T111"/>
                      </a:cxn>
                    </a:cxnLst>
                    <a:rect l="T168" t="T169" r="T170" b="T171"/>
                    <a:pathLst>
                      <a:path w="1003" h="711">
                        <a:moveTo>
                          <a:pt x="488" y="660"/>
                        </a:moveTo>
                        <a:lnTo>
                          <a:pt x="502" y="680"/>
                        </a:lnTo>
                        <a:lnTo>
                          <a:pt x="496" y="692"/>
                        </a:lnTo>
                        <a:lnTo>
                          <a:pt x="503" y="700"/>
                        </a:lnTo>
                        <a:lnTo>
                          <a:pt x="512" y="710"/>
                        </a:lnTo>
                        <a:lnTo>
                          <a:pt x="525" y="707"/>
                        </a:lnTo>
                        <a:lnTo>
                          <a:pt x="537" y="692"/>
                        </a:lnTo>
                        <a:lnTo>
                          <a:pt x="554" y="681"/>
                        </a:lnTo>
                        <a:lnTo>
                          <a:pt x="561" y="673"/>
                        </a:lnTo>
                        <a:lnTo>
                          <a:pt x="558" y="662"/>
                        </a:lnTo>
                        <a:lnTo>
                          <a:pt x="556" y="651"/>
                        </a:lnTo>
                        <a:lnTo>
                          <a:pt x="556" y="639"/>
                        </a:lnTo>
                        <a:lnTo>
                          <a:pt x="564" y="634"/>
                        </a:lnTo>
                        <a:lnTo>
                          <a:pt x="564" y="623"/>
                        </a:lnTo>
                        <a:lnTo>
                          <a:pt x="561" y="616"/>
                        </a:lnTo>
                        <a:lnTo>
                          <a:pt x="566" y="610"/>
                        </a:lnTo>
                        <a:lnTo>
                          <a:pt x="576" y="611"/>
                        </a:lnTo>
                        <a:lnTo>
                          <a:pt x="579" y="605"/>
                        </a:lnTo>
                        <a:lnTo>
                          <a:pt x="579" y="597"/>
                        </a:lnTo>
                        <a:lnTo>
                          <a:pt x="582" y="590"/>
                        </a:lnTo>
                        <a:lnTo>
                          <a:pt x="605" y="593"/>
                        </a:lnTo>
                        <a:lnTo>
                          <a:pt x="612" y="600"/>
                        </a:lnTo>
                        <a:lnTo>
                          <a:pt x="653" y="595"/>
                        </a:lnTo>
                        <a:lnTo>
                          <a:pt x="654" y="587"/>
                        </a:lnTo>
                        <a:lnTo>
                          <a:pt x="642" y="578"/>
                        </a:lnTo>
                        <a:lnTo>
                          <a:pt x="615" y="579"/>
                        </a:lnTo>
                        <a:lnTo>
                          <a:pt x="602" y="578"/>
                        </a:lnTo>
                        <a:lnTo>
                          <a:pt x="598" y="572"/>
                        </a:lnTo>
                        <a:lnTo>
                          <a:pt x="598" y="563"/>
                        </a:lnTo>
                        <a:lnTo>
                          <a:pt x="602" y="557"/>
                        </a:lnTo>
                        <a:lnTo>
                          <a:pt x="612" y="566"/>
                        </a:lnTo>
                        <a:lnTo>
                          <a:pt x="629" y="566"/>
                        </a:lnTo>
                        <a:lnTo>
                          <a:pt x="638" y="567"/>
                        </a:lnTo>
                        <a:lnTo>
                          <a:pt x="649" y="567"/>
                        </a:lnTo>
                        <a:lnTo>
                          <a:pt x="656" y="574"/>
                        </a:lnTo>
                        <a:lnTo>
                          <a:pt x="670" y="580"/>
                        </a:lnTo>
                        <a:lnTo>
                          <a:pt x="680" y="581"/>
                        </a:lnTo>
                        <a:lnTo>
                          <a:pt x="680" y="572"/>
                        </a:lnTo>
                        <a:lnTo>
                          <a:pt x="689" y="567"/>
                        </a:lnTo>
                        <a:lnTo>
                          <a:pt x="685" y="559"/>
                        </a:lnTo>
                        <a:lnTo>
                          <a:pt x="679" y="553"/>
                        </a:lnTo>
                        <a:lnTo>
                          <a:pt x="680" y="546"/>
                        </a:lnTo>
                        <a:lnTo>
                          <a:pt x="683" y="540"/>
                        </a:lnTo>
                        <a:lnTo>
                          <a:pt x="693" y="528"/>
                        </a:lnTo>
                        <a:lnTo>
                          <a:pt x="698" y="535"/>
                        </a:lnTo>
                        <a:lnTo>
                          <a:pt x="693" y="546"/>
                        </a:lnTo>
                        <a:lnTo>
                          <a:pt x="701" y="551"/>
                        </a:lnTo>
                        <a:lnTo>
                          <a:pt x="709" y="553"/>
                        </a:lnTo>
                        <a:lnTo>
                          <a:pt x="717" y="557"/>
                        </a:lnTo>
                        <a:lnTo>
                          <a:pt x="728" y="557"/>
                        </a:lnTo>
                        <a:lnTo>
                          <a:pt x="738" y="556"/>
                        </a:lnTo>
                        <a:lnTo>
                          <a:pt x="741" y="549"/>
                        </a:lnTo>
                        <a:lnTo>
                          <a:pt x="741" y="541"/>
                        </a:lnTo>
                        <a:lnTo>
                          <a:pt x="746" y="535"/>
                        </a:lnTo>
                        <a:lnTo>
                          <a:pt x="756" y="530"/>
                        </a:lnTo>
                        <a:lnTo>
                          <a:pt x="761" y="524"/>
                        </a:lnTo>
                        <a:lnTo>
                          <a:pt x="758" y="517"/>
                        </a:lnTo>
                        <a:lnTo>
                          <a:pt x="762" y="509"/>
                        </a:lnTo>
                        <a:lnTo>
                          <a:pt x="774" y="524"/>
                        </a:lnTo>
                        <a:lnTo>
                          <a:pt x="779" y="534"/>
                        </a:lnTo>
                        <a:lnTo>
                          <a:pt x="782" y="539"/>
                        </a:lnTo>
                        <a:lnTo>
                          <a:pt x="787" y="549"/>
                        </a:lnTo>
                        <a:lnTo>
                          <a:pt x="792" y="556"/>
                        </a:lnTo>
                        <a:lnTo>
                          <a:pt x="791" y="566"/>
                        </a:lnTo>
                        <a:lnTo>
                          <a:pt x="790" y="575"/>
                        </a:lnTo>
                        <a:lnTo>
                          <a:pt x="796" y="584"/>
                        </a:lnTo>
                        <a:lnTo>
                          <a:pt x="805" y="590"/>
                        </a:lnTo>
                        <a:lnTo>
                          <a:pt x="815" y="590"/>
                        </a:lnTo>
                        <a:lnTo>
                          <a:pt x="826" y="588"/>
                        </a:lnTo>
                        <a:lnTo>
                          <a:pt x="844" y="590"/>
                        </a:lnTo>
                        <a:lnTo>
                          <a:pt x="864" y="602"/>
                        </a:lnTo>
                        <a:lnTo>
                          <a:pt x="874" y="600"/>
                        </a:lnTo>
                        <a:lnTo>
                          <a:pt x="883" y="609"/>
                        </a:lnTo>
                        <a:lnTo>
                          <a:pt x="891" y="616"/>
                        </a:lnTo>
                        <a:lnTo>
                          <a:pt x="907" y="623"/>
                        </a:lnTo>
                        <a:lnTo>
                          <a:pt x="918" y="623"/>
                        </a:lnTo>
                        <a:lnTo>
                          <a:pt x="930" y="626"/>
                        </a:lnTo>
                        <a:lnTo>
                          <a:pt x="943" y="636"/>
                        </a:lnTo>
                        <a:lnTo>
                          <a:pt x="962" y="654"/>
                        </a:lnTo>
                        <a:lnTo>
                          <a:pt x="976" y="667"/>
                        </a:lnTo>
                        <a:lnTo>
                          <a:pt x="985" y="651"/>
                        </a:lnTo>
                        <a:lnTo>
                          <a:pt x="989" y="637"/>
                        </a:lnTo>
                        <a:lnTo>
                          <a:pt x="996" y="620"/>
                        </a:lnTo>
                        <a:lnTo>
                          <a:pt x="1000" y="595"/>
                        </a:lnTo>
                        <a:lnTo>
                          <a:pt x="1002" y="568"/>
                        </a:lnTo>
                        <a:lnTo>
                          <a:pt x="998" y="564"/>
                        </a:lnTo>
                        <a:lnTo>
                          <a:pt x="1001" y="533"/>
                        </a:lnTo>
                        <a:lnTo>
                          <a:pt x="1000" y="512"/>
                        </a:lnTo>
                        <a:lnTo>
                          <a:pt x="996" y="500"/>
                        </a:lnTo>
                        <a:lnTo>
                          <a:pt x="996" y="481"/>
                        </a:lnTo>
                        <a:lnTo>
                          <a:pt x="988" y="473"/>
                        </a:lnTo>
                        <a:lnTo>
                          <a:pt x="983" y="464"/>
                        </a:lnTo>
                        <a:lnTo>
                          <a:pt x="978" y="452"/>
                        </a:lnTo>
                        <a:lnTo>
                          <a:pt x="978" y="442"/>
                        </a:lnTo>
                        <a:lnTo>
                          <a:pt x="972" y="435"/>
                        </a:lnTo>
                        <a:lnTo>
                          <a:pt x="961" y="435"/>
                        </a:lnTo>
                        <a:lnTo>
                          <a:pt x="952" y="435"/>
                        </a:lnTo>
                        <a:lnTo>
                          <a:pt x="947" y="443"/>
                        </a:lnTo>
                        <a:lnTo>
                          <a:pt x="940" y="445"/>
                        </a:lnTo>
                        <a:lnTo>
                          <a:pt x="929" y="445"/>
                        </a:lnTo>
                        <a:lnTo>
                          <a:pt x="929" y="460"/>
                        </a:lnTo>
                        <a:lnTo>
                          <a:pt x="933" y="468"/>
                        </a:lnTo>
                        <a:lnTo>
                          <a:pt x="931" y="476"/>
                        </a:lnTo>
                        <a:lnTo>
                          <a:pt x="928" y="486"/>
                        </a:lnTo>
                        <a:lnTo>
                          <a:pt x="919" y="489"/>
                        </a:lnTo>
                        <a:lnTo>
                          <a:pt x="912" y="488"/>
                        </a:lnTo>
                        <a:lnTo>
                          <a:pt x="906" y="485"/>
                        </a:lnTo>
                        <a:lnTo>
                          <a:pt x="901" y="483"/>
                        </a:lnTo>
                        <a:lnTo>
                          <a:pt x="895" y="483"/>
                        </a:lnTo>
                        <a:lnTo>
                          <a:pt x="888" y="482"/>
                        </a:lnTo>
                        <a:lnTo>
                          <a:pt x="880" y="481"/>
                        </a:lnTo>
                        <a:lnTo>
                          <a:pt x="872" y="480"/>
                        </a:lnTo>
                        <a:lnTo>
                          <a:pt x="867" y="470"/>
                        </a:lnTo>
                        <a:lnTo>
                          <a:pt x="877" y="463"/>
                        </a:lnTo>
                        <a:lnTo>
                          <a:pt x="883" y="462"/>
                        </a:lnTo>
                        <a:lnTo>
                          <a:pt x="887" y="465"/>
                        </a:lnTo>
                        <a:lnTo>
                          <a:pt x="894" y="464"/>
                        </a:lnTo>
                        <a:lnTo>
                          <a:pt x="907" y="458"/>
                        </a:lnTo>
                        <a:lnTo>
                          <a:pt x="913" y="446"/>
                        </a:lnTo>
                        <a:lnTo>
                          <a:pt x="921" y="435"/>
                        </a:lnTo>
                        <a:lnTo>
                          <a:pt x="929" y="423"/>
                        </a:lnTo>
                        <a:lnTo>
                          <a:pt x="935" y="414"/>
                        </a:lnTo>
                        <a:lnTo>
                          <a:pt x="942" y="408"/>
                        </a:lnTo>
                        <a:lnTo>
                          <a:pt x="943" y="397"/>
                        </a:lnTo>
                        <a:lnTo>
                          <a:pt x="950" y="375"/>
                        </a:lnTo>
                        <a:lnTo>
                          <a:pt x="919" y="333"/>
                        </a:lnTo>
                        <a:lnTo>
                          <a:pt x="891" y="294"/>
                        </a:lnTo>
                        <a:lnTo>
                          <a:pt x="861" y="261"/>
                        </a:lnTo>
                        <a:lnTo>
                          <a:pt x="831" y="231"/>
                        </a:lnTo>
                        <a:lnTo>
                          <a:pt x="809" y="210"/>
                        </a:lnTo>
                        <a:lnTo>
                          <a:pt x="790" y="193"/>
                        </a:lnTo>
                        <a:lnTo>
                          <a:pt x="765" y="173"/>
                        </a:lnTo>
                        <a:lnTo>
                          <a:pt x="739" y="153"/>
                        </a:lnTo>
                        <a:lnTo>
                          <a:pt x="706" y="130"/>
                        </a:lnTo>
                        <a:lnTo>
                          <a:pt x="679" y="111"/>
                        </a:lnTo>
                        <a:lnTo>
                          <a:pt x="653" y="97"/>
                        </a:lnTo>
                        <a:lnTo>
                          <a:pt x="624" y="83"/>
                        </a:lnTo>
                        <a:lnTo>
                          <a:pt x="590" y="68"/>
                        </a:lnTo>
                        <a:lnTo>
                          <a:pt x="542" y="48"/>
                        </a:lnTo>
                        <a:lnTo>
                          <a:pt x="491" y="31"/>
                        </a:lnTo>
                        <a:lnTo>
                          <a:pt x="447" y="20"/>
                        </a:lnTo>
                        <a:lnTo>
                          <a:pt x="415" y="13"/>
                        </a:lnTo>
                        <a:lnTo>
                          <a:pt x="370" y="7"/>
                        </a:lnTo>
                        <a:lnTo>
                          <a:pt x="314" y="1"/>
                        </a:lnTo>
                        <a:lnTo>
                          <a:pt x="241" y="0"/>
                        </a:lnTo>
                        <a:lnTo>
                          <a:pt x="184" y="4"/>
                        </a:lnTo>
                        <a:lnTo>
                          <a:pt x="179" y="13"/>
                        </a:lnTo>
                        <a:lnTo>
                          <a:pt x="168" y="17"/>
                        </a:lnTo>
                        <a:lnTo>
                          <a:pt x="160" y="20"/>
                        </a:lnTo>
                        <a:lnTo>
                          <a:pt x="145" y="20"/>
                        </a:lnTo>
                        <a:lnTo>
                          <a:pt x="131" y="26"/>
                        </a:lnTo>
                        <a:lnTo>
                          <a:pt x="111" y="28"/>
                        </a:lnTo>
                        <a:lnTo>
                          <a:pt x="99" y="42"/>
                        </a:lnTo>
                        <a:lnTo>
                          <a:pt x="97" y="54"/>
                        </a:lnTo>
                        <a:lnTo>
                          <a:pt x="86" y="68"/>
                        </a:lnTo>
                        <a:lnTo>
                          <a:pt x="73" y="67"/>
                        </a:lnTo>
                        <a:lnTo>
                          <a:pt x="61" y="79"/>
                        </a:lnTo>
                        <a:lnTo>
                          <a:pt x="61" y="62"/>
                        </a:lnTo>
                        <a:lnTo>
                          <a:pt x="72" y="36"/>
                        </a:lnTo>
                        <a:lnTo>
                          <a:pt x="73" y="24"/>
                        </a:lnTo>
                        <a:lnTo>
                          <a:pt x="46" y="32"/>
                        </a:lnTo>
                        <a:lnTo>
                          <a:pt x="26" y="37"/>
                        </a:lnTo>
                        <a:lnTo>
                          <a:pt x="27" y="47"/>
                        </a:lnTo>
                        <a:lnTo>
                          <a:pt x="43" y="59"/>
                        </a:lnTo>
                        <a:lnTo>
                          <a:pt x="41" y="68"/>
                        </a:lnTo>
                        <a:lnTo>
                          <a:pt x="38" y="80"/>
                        </a:lnTo>
                        <a:lnTo>
                          <a:pt x="29" y="90"/>
                        </a:lnTo>
                        <a:lnTo>
                          <a:pt x="16" y="102"/>
                        </a:lnTo>
                        <a:lnTo>
                          <a:pt x="15" y="118"/>
                        </a:lnTo>
                        <a:lnTo>
                          <a:pt x="9" y="133"/>
                        </a:lnTo>
                        <a:lnTo>
                          <a:pt x="11" y="146"/>
                        </a:lnTo>
                        <a:lnTo>
                          <a:pt x="27" y="144"/>
                        </a:lnTo>
                        <a:lnTo>
                          <a:pt x="26" y="163"/>
                        </a:lnTo>
                        <a:lnTo>
                          <a:pt x="12" y="171"/>
                        </a:lnTo>
                        <a:lnTo>
                          <a:pt x="0" y="183"/>
                        </a:lnTo>
                        <a:lnTo>
                          <a:pt x="14" y="197"/>
                        </a:lnTo>
                        <a:lnTo>
                          <a:pt x="30" y="181"/>
                        </a:lnTo>
                        <a:lnTo>
                          <a:pt x="38" y="180"/>
                        </a:lnTo>
                        <a:lnTo>
                          <a:pt x="53" y="177"/>
                        </a:lnTo>
                        <a:lnTo>
                          <a:pt x="63" y="172"/>
                        </a:lnTo>
                        <a:lnTo>
                          <a:pt x="73" y="171"/>
                        </a:lnTo>
                        <a:lnTo>
                          <a:pt x="86" y="159"/>
                        </a:lnTo>
                        <a:lnTo>
                          <a:pt x="97" y="143"/>
                        </a:lnTo>
                        <a:lnTo>
                          <a:pt x="108" y="140"/>
                        </a:lnTo>
                        <a:lnTo>
                          <a:pt x="119" y="135"/>
                        </a:lnTo>
                        <a:lnTo>
                          <a:pt x="134" y="132"/>
                        </a:lnTo>
                        <a:lnTo>
                          <a:pt x="139" y="135"/>
                        </a:lnTo>
                        <a:lnTo>
                          <a:pt x="149" y="133"/>
                        </a:lnTo>
                        <a:lnTo>
                          <a:pt x="156" y="130"/>
                        </a:lnTo>
                        <a:lnTo>
                          <a:pt x="175" y="130"/>
                        </a:lnTo>
                        <a:lnTo>
                          <a:pt x="180" y="132"/>
                        </a:lnTo>
                        <a:lnTo>
                          <a:pt x="200" y="134"/>
                        </a:lnTo>
                        <a:lnTo>
                          <a:pt x="212" y="130"/>
                        </a:lnTo>
                        <a:lnTo>
                          <a:pt x="223" y="120"/>
                        </a:lnTo>
                        <a:lnTo>
                          <a:pt x="239" y="122"/>
                        </a:lnTo>
                        <a:lnTo>
                          <a:pt x="253" y="120"/>
                        </a:lnTo>
                        <a:lnTo>
                          <a:pt x="261" y="120"/>
                        </a:lnTo>
                        <a:lnTo>
                          <a:pt x="260" y="133"/>
                        </a:lnTo>
                        <a:lnTo>
                          <a:pt x="265" y="138"/>
                        </a:lnTo>
                        <a:lnTo>
                          <a:pt x="274" y="143"/>
                        </a:lnTo>
                        <a:lnTo>
                          <a:pt x="284" y="136"/>
                        </a:lnTo>
                        <a:lnTo>
                          <a:pt x="295" y="141"/>
                        </a:lnTo>
                        <a:lnTo>
                          <a:pt x="306" y="147"/>
                        </a:lnTo>
                        <a:lnTo>
                          <a:pt x="320" y="150"/>
                        </a:lnTo>
                        <a:lnTo>
                          <a:pt x="342" y="153"/>
                        </a:lnTo>
                        <a:lnTo>
                          <a:pt x="316" y="156"/>
                        </a:lnTo>
                        <a:lnTo>
                          <a:pt x="306" y="159"/>
                        </a:lnTo>
                        <a:lnTo>
                          <a:pt x="301" y="165"/>
                        </a:lnTo>
                        <a:lnTo>
                          <a:pt x="310" y="182"/>
                        </a:lnTo>
                        <a:lnTo>
                          <a:pt x="318" y="191"/>
                        </a:lnTo>
                        <a:lnTo>
                          <a:pt x="335" y="189"/>
                        </a:lnTo>
                        <a:lnTo>
                          <a:pt x="347" y="193"/>
                        </a:lnTo>
                        <a:lnTo>
                          <a:pt x="363" y="200"/>
                        </a:lnTo>
                        <a:lnTo>
                          <a:pt x="379" y="201"/>
                        </a:lnTo>
                        <a:lnTo>
                          <a:pt x="389" y="201"/>
                        </a:lnTo>
                        <a:lnTo>
                          <a:pt x="412" y="187"/>
                        </a:lnTo>
                        <a:lnTo>
                          <a:pt x="418" y="188"/>
                        </a:lnTo>
                        <a:lnTo>
                          <a:pt x="405" y="201"/>
                        </a:lnTo>
                        <a:lnTo>
                          <a:pt x="418" y="216"/>
                        </a:lnTo>
                        <a:lnTo>
                          <a:pt x="444" y="210"/>
                        </a:lnTo>
                        <a:lnTo>
                          <a:pt x="448" y="207"/>
                        </a:lnTo>
                        <a:lnTo>
                          <a:pt x="448" y="196"/>
                        </a:lnTo>
                        <a:lnTo>
                          <a:pt x="458" y="201"/>
                        </a:lnTo>
                        <a:lnTo>
                          <a:pt x="475" y="213"/>
                        </a:lnTo>
                        <a:lnTo>
                          <a:pt x="458" y="211"/>
                        </a:lnTo>
                        <a:lnTo>
                          <a:pt x="454" y="214"/>
                        </a:lnTo>
                        <a:lnTo>
                          <a:pt x="447" y="217"/>
                        </a:lnTo>
                        <a:lnTo>
                          <a:pt x="438" y="220"/>
                        </a:lnTo>
                        <a:lnTo>
                          <a:pt x="428" y="221"/>
                        </a:lnTo>
                        <a:lnTo>
                          <a:pt x="418" y="228"/>
                        </a:lnTo>
                        <a:lnTo>
                          <a:pt x="428" y="234"/>
                        </a:lnTo>
                        <a:lnTo>
                          <a:pt x="461" y="233"/>
                        </a:lnTo>
                        <a:lnTo>
                          <a:pt x="458" y="245"/>
                        </a:lnTo>
                        <a:lnTo>
                          <a:pt x="454" y="260"/>
                        </a:lnTo>
                        <a:lnTo>
                          <a:pt x="464" y="262"/>
                        </a:lnTo>
                        <a:lnTo>
                          <a:pt x="471" y="268"/>
                        </a:lnTo>
                        <a:lnTo>
                          <a:pt x="475" y="284"/>
                        </a:lnTo>
                        <a:lnTo>
                          <a:pt x="481" y="292"/>
                        </a:lnTo>
                        <a:lnTo>
                          <a:pt x="480" y="299"/>
                        </a:lnTo>
                        <a:lnTo>
                          <a:pt x="480" y="311"/>
                        </a:lnTo>
                        <a:lnTo>
                          <a:pt x="511" y="338"/>
                        </a:lnTo>
                        <a:lnTo>
                          <a:pt x="509" y="348"/>
                        </a:lnTo>
                        <a:lnTo>
                          <a:pt x="504" y="353"/>
                        </a:lnTo>
                        <a:lnTo>
                          <a:pt x="498" y="350"/>
                        </a:lnTo>
                        <a:lnTo>
                          <a:pt x="491" y="347"/>
                        </a:lnTo>
                        <a:lnTo>
                          <a:pt x="486" y="348"/>
                        </a:lnTo>
                        <a:lnTo>
                          <a:pt x="482" y="348"/>
                        </a:lnTo>
                        <a:lnTo>
                          <a:pt x="493" y="336"/>
                        </a:lnTo>
                        <a:lnTo>
                          <a:pt x="491" y="327"/>
                        </a:lnTo>
                        <a:lnTo>
                          <a:pt x="481" y="324"/>
                        </a:lnTo>
                        <a:lnTo>
                          <a:pt x="475" y="325"/>
                        </a:lnTo>
                        <a:lnTo>
                          <a:pt x="469" y="327"/>
                        </a:lnTo>
                        <a:lnTo>
                          <a:pt x="459" y="333"/>
                        </a:lnTo>
                        <a:lnTo>
                          <a:pt x="454" y="338"/>
                        </a:lnTo>
                        <a:lnTo>
                          <a:pt x="441" y="340"/>
                        </a:lnTo>
                        <a:lnTo>
                          <a:pt x="431" y="340"/>
                        </a:lnTo>
                        <a:lnTo>
                          <a:pt x="433" y="350"/>
                        </a:lnTo>
                        <a:lnTo>
                          <a:pt x="433" y="364"/>
                        </a:lnTo>
                        <a:lnTo>
                          <a:pt x="431" y="376"/>
                        </a:lnTo>
                        <a:lnTo>
                          <a:pt x="434" y="388"/>
                        </a:lnTo>
                        <a:lnTo>
                          <a:pt x="438" y="397"/>
                        </a:lnTo>
                        <a:lnTo>
                          <a:pt x="437" y="406"/>
                        </a:lnTo>
                        <a:lnTo>
                          <a:pt x="441" y="413"/>
                        </a:lnTo>
                        <a:lnTo>
                          <a:pt x="449" y="418"/>
                        </a:lnTo>
                        <a:lnTo>
                          <a:pt x="448" y="426"/>
                        </a:lnTo>
                        <a:lnTo>
                          <a:pt x="458" y="431"/>
                        </a:lnTo>
                        <a:lnTo>
                          <a:pt x="452" y="443"/>
                        </a:lnTo>
                        <a:lnTo>
                          <a:pt x="454" y="458"/>
                        </a:lnTo>
                        <a:lnTo>
                          <a:pt x="460" y="468"/>
                        </a:lnTo>
                        <a:lnTo>
                          <a:pt x="472" y="485"/>
                        </a:lnTo>
                        <a:lnTo>
                          <a:pt x="478" y="485"/>
                        </a:lnTo>
                        <a:lnTo>
                          <a:pt x="486" y="488"/>
                        </a:lnTo>
                        <a:lnTo>
                          <a:pt x="496" y="476"/>
                        </a:lnTo>
                        <a:lnTo>
                          <a:pt x="504" y="469"/>
                        </a:lnTo>
                        <a:lnTo>
                          <a:pt x="513" y="479"/>
                        </a:lnTo>
                        <a:lnTo>
                          <a:pt x="521" y="481"/>
                        </a:lnTo>
                        <a:lnTo>
                          <a:pt x="532" y="478"/>
                        </a:lnTo>
                        <a:lnTo>
                          <a:pt x="533" y="467"/>
                        </a:lnTo>
                        <a:lnTo>
                          <a:pt x="522" y="456"/>
                        </a:lnTo>
                        <a:lnTo>
                          <a:pt x="513" y="447"/>
                        </a:lnTo>
                        <a:lnTo>
                          <a:pt x="512" y="438"/>
                        </a:lnTo>
                        <a:lnTo>
                          <a:pt x="502" y="431"/>
                        </a:lnTo>
                        <a:lnTo>
                          <a:pt x="493" y="429"/>
                        </a:lnTo>
                        <a:lnTo>
                          <a:pt x="490" y="415"/>
                        </a:lnTo>
                        <a:lnTo>
                          <a:pt x="486" y="408"/>
                        </a:lnTo>
                        <a:lnTo>
                          <a:pt x="480" y="402"/>
                        </a:lnTo>
                        <a:lnTo>
                          <a:pt x="478" y="387"/>
                        </a:lnTo>
                        <a:lnTo>
                          <a:pt x="481" y="384"/>
                        </a:lnTo>
                        <a:lnTo>
                          <a:pt x="490" y="394"/>
                        </a:lnTo>
                        <a:lnTo>
                          <a:pt x="491" y="402"/>
                        </a:lnTo>
                        <a:lnTo>
                          <a:pt x="498" y="411"/>
                        </a:lnTo>
                        <a:lnTo>
                          <a:pt x="506" y="418"/>
                        </a:lnTo>
                        <a:lnTo>
                          <a:pt x="511" y="423"/>
                        </a:lnTo>
                        <a:lnTo>
                          <a:pt x="516" y="415"/>
                        </a:lnTo>
                        <a:lnTo>
                          <a:pt x="521" y="413"/>
                        </a:lnTo>
                        <a:lnTo>
                          <a:pt x="527" y="411"/>
                        </a:lnTo>
                        <a:lnTo>
                          <a:pt x="530" y="405"/>
                        </a:lnTo>
                        <a:lnTo>
                          <a:pt x="537" y="402"/>
                        </a:lnTo>
                        <a:lnTo>
                          <a:pt x="532" y="411"/>
                        </a:lnTo>
                        <a:lnTo>
                          <a:pt x="535" y="418"/>
                        </a:lnTo>
                        <a:lnTo>
                          <a:pt x="543" y="423"/>
                        </a:lnTo>
                        <a:lnTo>
                          <a:pt x="542" y="431"/>
                        </a:lnTo>
                        <a:lnTo>
                          <a:pt x="535" y="438"/>
                        </a:lnTo>
                        <a:lnTo>
                          <a:pt x="537" y="446"/>
                        </a:lnTo>
                        <a:lnTo>
                          <a:pt x="547" y="452"/>
                        </a:lnTo>
                        <a:lnTo>
                          <a:pt x="554" y="460"/>
                        </a:lnTo>
                        <a:lnTo>
                          <a:pt x="547" y="468"/>
                        </a:lnTo>
                        <a:lnTo>
                          <a:pt x="542" y="478"/>
                        </a:lnTo>
                        <a:lnTo>
                          <a:pt x="543" y="484"/>
                        </a:lnTo>
                        <a:lnTo>
                          <a:pt x="539" y="491"/>
                        </a:lnTo>
                        <a:lnTo>
                          <a:pt x="535" y="500"/>
                        </a:lnTo>
                        <a:lnTo>
                          <a:pt x="530" y="505"/>
                        </a:lnTo>
                        <a:lnTo>
                          <a:pt x="524" y="500"/>
                        </a:lnTo>
                        <a:lnTo>
                          <a:pt x="514" y="500"/>
                        </a:lnTo>
                        <a:lnTo>
                          <a:pt x="510" y="493"/>
                        </a:lnTo>
                        <a:lnTo>
                          <a:pt x="507" y="485"/>
                        </a:lnTo>
                        <a:lnTo>
                          <a:pt x="500" y="483"/>
                        </a:lnTo>
                        <a:lnTo>
                          <a:pt x="498" y="488"/>
                        </a:lnTo>
                        <a:lnTo>
                          <a:pt x="502" y="493"/>
                        </a:lnTo>
                        <a:lnTo>
                          <a:pt x="503" y="501"/>
                        </a:lnTo>
                        <a:lnTo>
                          <a:pt x="503" y="507"/>
                        </a:lnTo>
                        <a:lnTo>
                          <a:pt x="510" y="507"/>
                        </a:lnTo>
                        <a:lnTo>
                          <a:pt x="514" y="509"/>
                        </a:lnTo>
                        <a:lnTo>
                          <a:pt x="514" y="517"/>
                        </a:lnTo>
                        <a:lnTo>
                          <a:pt x="509" y="527"/>
                        </a:lnTo>
                        <a:lnTo>
                          <a:pt x="511" y="540"/>
                        </a:lnTo>
                        <a:lnTo>
                          <a:pt x="507" y="556"/>
                        </a:lnTo>
                        <a:lnTo>
                          <a:pt x="510" y="572"/>
                        </a:lnTo>
                        <a:lnTo>
                          <a:pt x="507" y="580"/>
                        </a:lnTo>
                        <a:lnTo>
                          <a:pt x="498" y="588"/>
                        </a:lnTo>
                        <a:lnTo>
                          <a:pt x="498" y="595"/>
                        </a:lnTo>
                        <a:lnTo>
                          <a:pt x="503" y="605"/>
                        </a:lnTo>
                        <a:lnTo>
                          <a:pt x="512" y="607"/>
                        </a:lnTo>
                        <a:lnTo>
                          <a:pt x="522" y="613"/>
                        </a:lnTo>
                        <a:lnTo>
                          <a:pt x="526" y="623"/>
                        </a:lnTo>
                        <a:lnTo>
                          <a:pt x="522" y="627"/>
                        </a:lnTo>
                        <a:lnTo>
                          <a:pt x="511" y="639"/>
                        </a:lnTo>
                        <a:lnTo>
                          <a:pt x="499" y="645"/>
                        </a:lnTo>
                        <a:lnTo>
                          <a:pt x="488" y="660"/>
                        </a:lnTo>
                      </a:path>
                    </a:pathLst>
                  </a:custGeom>
                  <a:solidFill>
                    <a:schemeClr val="accent1"/>
                  </a:solidFill>
                  <a:ln w="12700" cap="rnd" cmpd="sng">
                    <a:solidFill>
                      <a:srgbClr val="0066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grpSp>
                <p:nvGrpSpPr>
                  <p:cNvPr id="21" name="Group 36">
                    <a:extLst>
                      <a:ext uri="{FF2B5EF4-FFF2-40B4-BE49-F238E27FC236}">
                        <a16:creationId xmlns:a16="http://schemas.microsoft.com/office/drawing/2014/main" id="{4422FAAA-A31D-D39C-40F4-EC06FDA8521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973" y="1930"/>
                    <a:ext cx="337" cy="379"/>
                    <a:chOff x="1973" y="1930"/>
                    <a:chExt cx="337" cy="379"/>
                  </a:xfrm>
                </p:grpSpPr>
                <p:sp>
                  <p:nvSpPr>
                    <p:cNvPr id="23" name="Freeform 37">
                      <a:extLst>
                        <a:ext uri="{FF2B5EF4-FFF2-40B4-BE49-F238E27FC236}">
                          <a16:creationId xmlns:a16="http://schemas.microsoft.com/office/drawing/2014/main" id="{E1ED9612-0C9A-0ACD-94DF-D20AAA2D880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040" y="2232"/>
                      <a:ext cx="24" cy="31"/>
                    </a:xfrm>
                    <a:custGeom>
                      <a:avLst/>
                      <a:gdLst>
                        <a:gd name="T0" fmla="*/ 2 w 24"/>
                        <a:gd name="T1" fmla="*/ 0 h 31"/>
                        <a:gd name="T2" fmla="*/ 0 w 24"/>
                        <a:gd name="T3" fmla="*/ 12 h 31"/>
                        <a:gd name="T4" fmla="*/ 2 w 24"/>
                        <a:gd name="T5" fmla="*/ 25 h 31"/>
                        <a:gd name="T6" fmla="*/ 9 w 24"/>
                        <a:gd name="T7" fmla="*/ 25 h 31"/>
                        <a:gd name="T8" fmla="*/ 23 w 24"/>
                        <a:gd name="T9" fmla="*/ 30 h 31"/>
                        <a:gd name="T10" fmla="*/ 18 w 24"/>
                        <a:gd name="T11" fmla="*/ 18 h 31"/>
                        <a:gd name="T12" fmla="*/ 20 w 24"/>
                        <a:gd name="T13" fmla="*/ 12 h 31"/>
                        <a:gd name="T14" fmla="*/ 2 w 24"/>
                        <a:gd name="T15" fmla="*/ 0 h 31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24"/>
                        <a:gd name="T25" fmla="*/ 0 h 31"/>
                        <a:gd name="T26" fmla="*/ 24 w 24"/>
                        <a:gd name="T27" fmla="*/ 31 h 31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24" h="31">
                          <a:moveTo>
                            <a:pt x="2" y="0"/>
                          </a:moveTo>
                          <a:lnTo>
                            <a:pt x="0" y="12"/>
                          </a:lnTo>
                          <a:lnTo>
                            <a:pt x="2" y="25"/>
                          </a:lnTo>
                          <a:lnTo>
                            <a:pt x="9" y="25"/>
                          </a:lnTo>
                          <a:lnTo>
                            <a:pt x="23" y="30"/>
                          </a:lnTo>
                          <a:lnTo>
                            <a:pt x="18" y="18"/>
                          </a:lnTo>
                          <a:lnTo>
                            <a:pt x="20" y="12"/>
                          </a:lnTo>
                          <a:lnTo>
                            <a:pt x="2" y="0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24" name="Freeform 38">
                      <a:extLst>
                        <a:ext uri="{FF2B5EF4-FFF2-40B4-BE49-F238E27FC236}">
                          <a16:creationId xmlns:a16="http://schemas.microsoft.com/office/drawing/2014/main" id="{E3364303-55EC-5CCE-5875-F05548F2AA9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041" y="2196"/>
                      <a:ext cx="62" cy="76"/>
                    </a:xfrm>
                    <a:custGeom>
                      <a:avLst/>
                      <a:gdLst>
                        <a:gd name="T0" fmla="*/ 3 w 62"/>
                        <a:gd name="T1" fmla="*/ 0 h 76"/>
                        <a:gd name="T2" fmla="*/ 21 w 62"/>
                        <a:gd name="T3" fmla="*/ 11 h 76"/>
                        <a:gd name="T4" fmla="*/ 28 w 62"/>
                        <a:gd name="T5" fmla="*/ 11 h 76"/>
                        <a:gd name="T6" fmla="*/ 29 w 62"/>
                        <a:gd name="T7" fmla="*/ 21 h 76"/>
                        <a:gd name="T8" fmla="*/ 36 w 62"/>
                        <a:gd name="T9" fmla="*/ 29 h 76"/>
                        <a:gd name="T10" fmla="*/ 42 w 62"/>
                        <a:gd name="T11" fmla="*/ 36 h 76"/>
                        <a:gd name="T12" fmla="*/ 50 w 62"/>
                        <a:gd name="T13" fmla="*/ 35 h 76"/>
                        <a:gd name="T14" fmla="*/ 59 w 62"/>
                        <a:gd name="T15" fmla="*/ 42 h 76"/>
                        <a:gd name="T16" fmla="*/ 57 w 62"/>
                        <a:gd name="T17" fmla="*/ 51 h 76"/>
                        <a:gd name="T18" fmla="*/ 61 w 62"/>
                        <a:gd name="T19" fmla="*/ 56 h 76"/>
                        <a:gd name="T20" fmla="*/ 50 w 62"/>
                        <a:gd name="T21" fmla="*/ 65 h 76"/>
                        <a:gd name="T22" fmla="*/ 42 w 62"/>
                        <a:gd name="T23" fmla="*/ 74 h 76"/>
                        <a:gd name="T24" fmla="*/ 36 w 62"/>
                        <a:gd name="T25" fmla="*/ 75 h 76"/>
                        <a:gd name="T26" fmla="*/ 34 w 62"/>
                        <a:gd name="T27" fmla="*/ 68 h 76"/>
                        <a:gd name="T28" fmla="*/ 37 w 62"/>
                        <a:gd name="T29" fmla="*/ 62 h 76"/>
                        <a:gd name="T30" fmla="*/ 34 w 62"/>
                        <a:gd name="T31" fmla="*/ 54 h 76"/>
                        <a:gd name="T32" fmla="*/ 34 w 62"/>
                        <a:gd name="T33" fmla="*/ 39 h 76"/>
                        <a:gd name="T34" fmla="*/ 24 w 62"/>
                        <a:gd name="T35" fmla="*/ 33 h 76"/>
                        <a:gd name="T36" fmla="*/ 14 w 62"/>
                        <a:gd name="T37" fmla="*/ 32 h 76"/>
                        <a:gd name="T38" fmla="*/ 13 w 62"/>
                        <a:gd name="T39" fmla="*/ 27 h 76"/>
                        <a:gd name="T40" fmla="*/ 8 w 62"/>
                        <a:gd name="T41" fmla="*/ 21 h 76"/>
                        <a:gd name="T42" fmla="*/ 0 w 62"/>
                        <a:gd name="T43" fmla="*/ 16 h 76"/>
                        <a:gd name="T44" fmla="*/ 3 w 62"/>
                        <a:gd name="T45" fmla="*/ 0 h 7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62"/>
                        <a:gd name="T70" fmla="*/ 0 h 76"/>
                        <a:gd name="T71" fmla="*/ 62 w 62"/>
                        <a:gd name="T72" fmla="*/ 76 h 76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62" h="76">
                          <a:moveTo>
                            <a:pt x="3" y="0"/>
                          </a:moveTo>
                          <a:lnTo>
                            <a:pt x="21" y="11"/>
                          </a:lnTo>
                          <a:lnTo>
                            <a:pt x="28" y="11"/>
                          </a:lnTo>
                          <a:lnTo>
                            <a:pt x="29" y="21"/>
                          </a:lnTo>
                          <a:lnTo>
                            <a:pt x="36" y="29"/>
                          </a:lnTo>
                          <a:lnTo>
                            <a:pt x="42" y="36"/>
                          </a:lnTo>
                          <a:lnTo>
                            <a:pt x="50" y="35"/>
                          </a:lnTo>
                          <a:lnTo>
                            <a:pt x="59" y="42"/>
                          </a:lnTo>
                          <a:lnTo>
                            <a:pt x="57" y="51"/>
                          </a:lnTo>
                          <a:lnTo>
                            <a:pt x="61" y="56"/>
                          </a:lnTo>
                          <a:lnTo>
                            <a:pt x="50" y="65"/>
                          </a:lnTo>
                          <a:lnTo>
                            <a:pt x="42" y="74"/>
                          </a:lnTo>
                          <a:lnTo>
                            <a:pt x="36" y="75"/>
                          </a:lnTo>
                          <a:lnTo>
                            <a:pt x="34" y="68"/>
                          </a:lnTo>
                          <a:lnTo>
                            <a:pt x="37" y="62"/>
                          </a:lnTo>
                          <a:lnTo>
                            <a:pt x="34" y="54"/>
                          </a:lnTo>
                          <a:lnTo>
                            <a:pt x="34" y="39"/>
                          </a:lnTo>
                          <a:lnTo>
                            <a:pt x="24" y="33"/>
                          </a:lnTo>
                          <a:lnTo>
                            <a:pt x="14" y="32"/>
                          </a:lnTo>
                          <a:lnTo>
                            <a:pt x="13" y="27"/>
                          </a:lnTo>
                          <a:lnTo>
                            <a:pt x="8" y="21"/>
                          </a:lnTo>
                          <a:lnTo>
                            <a:pt x="0" y="16"/>
                          </a:lnTo>
                          <a:lnTo>
                            <a:pt x="3" y="0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25" name="Freeform 39">
                      <a:extLst>
                        <a:ext uri="{FF2B5EF4-FFF2-40B4-BE49-F238E27FC236}">
                          <a16:creationId xmlns:a16="http://schemas.microsoft.com/office/drawing/2014/main" id="{4A8FE1B4-0C8D-B7E4-2241-7195D680024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192" y="2288"/>
                      <a:ext cx="18" cy="21"/>
                    </a:xfrm>
                    <a:custGeom>
                      <a:avLst/>
                      <a:gdLst>
                        <a:gd name="T0" fmla="*/ 0 w 18"/>
                        <a:gd name="T1" fmla="*/ 0 h 21"/>
                        <a:gd name="T2" fmla="*/ 3 w 18"/>
                        <a:gd name="T3" fmla="*/ 18 h 21"/>
                        <a:gd name="T4" fmla="*/ 17 w 18"/>
                        <a:gd name="T5" fmla="*/ 20 h 21"/>
                        <a:gd name="T6" fmla="*/ 0 w 18"/>
                        <a:gd name="T7" fmla="*/ 0 h 2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18"/>
                        <a:gd name="T13" fmla="*/ 0 h 21"/>
                        <a:gd name="T14" fmla="*/ 18 w 18"/>
                        <a:gd name="T15" fmla="*/ 21 h 21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18" h="21">
                          <a:moveTo>
                            <a:pt x="0" y="0"/>
                          </a:moveTo>
                          <a:lnTo>
                            <a:pt x="3" y="18"/>
                          </a:lnTo>
                          <a:lnTo>
                            <a:pt x="17" y="2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26" name="Freeform 40">
                      <a:extLst>
                        <a:ext uri="{FF2B5EF4-FFF2-40B4-BE49-F238E27FC236}">
                          <a16:creationId xmlns:a16="http://schemas.microsoft.com/office/drawing/2014/main" id="{18AB5452-9A3B-29F8-E4E6-479FCD5EE29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236" y="2292"/>
                      <a:ext cx="22" cy="17"/>
                    </a:xfrm>
                    <a:custGeom>
                      <a:avLst/>
                      <a:gdLst>
                        <a:gd name="T0" fmla="*/ 0 w 22"/>
                        <a:gd name="T1" fmla="*/ 13 h 17"/>
                        <a:gd name="T2" fmla="*/ 11 w 22"/>
                        <a:gd name="T3" fmla="*/ 0 h 17"/>
                        <a:gd name="T4" fmla="*/ 21 w 22"/>
                        <a:gd name="T5" fmla="*/ 3 h 17"/>
                        <a:gd name="T6" fmla="*/ 13 w 22"/>
                        <a:gd name="T7" fmla="*/ 16 h 17"/>
                        <a:gd name="T8" fmla="*/ 0 w 22"/>
                        <a:gd name="T9" fmla="*/ 13 h 1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2"/>
                        <a:gd name="T16" fmla="*/ 0 h 17"/>
                        <a:gd name="T17" fmla="*/ 22 w 22"/>
                        <a:gd name="T18" fmla="*/ 17 h 1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2" h="17">
                          <a:moveTo>
                            <a:pt x="0" y="13"/>
                          </a:moveTo>
                          <a:lnTo>
                            <a:pt x="11" y="0"/>
                          </a:lnTo>
                          <a:lnTo>
                            <a:pt x="21" y="3"/>
                          </a:lnTo>
                          <a:lnTo>
                            <a:pt x="13" y="16"/>
                          </a:lnTo>
                          <a:lnTo>
                            <a:pt x="0" y="13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27" name="Freeform 41">
                      <a:extLst>
                        <a:ext uri="{FF2B5EF4-FFF2-40B4-BE49-F238E27FC236}">
                          <a16:creationId xmlns:a16="http://schemas.microsoft.com/office/drawing/2014/main" id="{EFB4863F-2D38-1F27-7901-D6FA6A70B44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285" y="2260"/>
                      <a:ext cx="25" cy="23"/>
                    </a:xfrm>
                    <a:custGeom>
                      <a:avLst/>
                      <a:gdLst>
                        <a:gd name="T0" fmla="*/ 0 w 25"/>
                        <a:gd name="T1" fmla="*/ 14 h 23"/>
                        <a:gd name="T2" fmla="*/ 24 w 25"/>
                        <a:gd name="T3" fmla="*/ 22 h 23"/>
                        <a:gd name="T4" fmla="*/ 12 w 25"/>
                        <a:gd name="T5" fmla="*/ 0 h 23"/>
                        <a:gd name="T6" fmla="*/ 0 w 25"/>
                        <a:gd name="T7" fmla="*/ 14 h 2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5"/>
                        <a:gd name="T13" fmla="*/ 0 h 23"/>
                        <a:gd name="T14" fmla="*/ 25 w 25"/>
                        <a:gd name="T15" fmla="*/ 23 h 2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5" h="23">
                          <a:moveTo>
                            <a:pt x="0" y="14"/>
                          </a:moveTo>
                          <a:lnTo>
                            <a:pt x="24" y="22"/>
                          </a:lnTo>
                          <a:lnTo>
                            <a:pt x="12" y="0"/>
                          </a:lnTo>
                          <a:lnTo>
                            <a:pt x="0" y="14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28" name="Freeform 42">
                      <a:extLst>
                        <a:ext uri="{FF2B5EF4-FFF2-40B4-BE49-F238E27FC236}">
                          <a16:creationId xmlns:a16="http://schemas.microsoft.com/office/drawing/2014/main" id="{B751B7C9-2527-D09D-8716-13404010868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973" y="1930"/>
                      <a:ext cx="74" cy="35"/>
                    </a:xfrm>
                    <a:custGeom>
                      <a:avLst/>
                      <a:gdLst>
                        <a:gd name="T0" fmla="*/ 0 w 74"/>
                        <a:gd name="T1" fmla="*/ 21 h 35"/>
                        <a:gd name="T2" fmla="*/ 34 w 74"/>
                        <a:gd name="T3" fmla="*/ 23 h 35"/>
                        <a:gd name="T4" fmla="*/ 44 w 74"/>
                        <a:gd name="T5" fmla="*/ 32 h 35"/>
                        <a:gd name="T6" fmla="*/ 55 w 74"/>
                        <a:gd name="T7" fmla="*/ 34 h 35"/>
                        <a:gd name="T8" fmla="*/ 73 w 74"/>
                        <a:gd name="T9" fmla="*/ 27 h 35"/>
                        <a:gd name="T10" fmla="*/ 62 w 74"/>
                        <a:gd name="T11" fmla="*/ 17 h 35"/>
                        <a:gd name="T12" fmla="*/ 47 w 74"/>
                        <a:gd name="T13" fmla="*/ 17 h 35"/>
                        <a:gd name="T14" fmla="*/ 41 w 74"/>
                        <a:gd name="T15" fmla="*/ 0 h 35"/>
                        <a:gd name="T16" fmla="*/ 29 w 74"/>
                        <a:gd name="T17" fmla="*/ 3 h 35"/>
                        <a:gd name="T18" fmla="*/ 0 w 74"/>
                        <a:gd name="T19" fmla="*/ 21 h 35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74"/>
                        <a:gd name="T31" fmla="*/ 0 h 35"/>
                        <a:gd name="T32" fmla="*/ 74 w 74"/>
                        <a:gd name="T33" fmla="*/ 35 h 35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74" h="35">
                          <a:moveTo>
                            <a:pt x="0" y="21"/>
                          </a:moveTo>
                          <a:lnTo>
                            <a:pt x="34" y="23"/>
                          </a:lnTo>
                          <a:lnTo>
                            <a:pt x="44" y="32"/>
                          </a:lnTo>
                          <a:lnTo>
                            <a:pt x="55" y="34"/>
                          </a:lnTo>
                          <a:lnTo>
                            <a:pt x="73" y="27"/>
                          </a:lnTo>
                          <a:lnTo>
                            <a:pt x="62" y="17"/>
                          </a:lnTo>
                          <a:lnTo>
                            <a:pt x="47" y="17"/>
                          </a:lnTo>
                          <a:lnTo>
                            <a:pt x="41" y="0"/>
                          </a:lnTo>
                          <a:lnTo>
                            <a:pt x="29" y="3"/>
                          </a:lnTo>
                          <a:lnTo>
                            <a:pt x="0" y="21"/>
                          </a:lnTo>
                        </a:path>
                      </a:pathLst>
                    </a:custGeom>
                    <a:solidFill>
                      <a:schemeClr val="accent1"/>
                    </a:solidFill>
                    <a:ln w="12700" cap="rnd" cmpd="sng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</p:grpSp>
              <p:sp>
                <p:nvSpPr>
                  <p:cNvPr id="22" name="Freeform 43">
                    <a:extLst>
                      <a:ext uri="{FF2B5EF4-FFF2-40B4-BE49-F238E27FC236}">
                        <a16:creationId xmlns:a16="http://schemas.microsoft.com/office/drawing/2014/main" id="{39CD0B6D-8BE4-2B3B-4555-D75DB289D83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298" y="2018"/>
                    <a:ext cx="116" cy="80"/>
                  </a:xfrm>
                  <a:custGeom>
                    <a:avLst/>
                    <a:gdLst>
                      <a:gd name="T0" fmla="*/ 111 w 116"/>
                      <a:gd name="T1" fmla="*/ 49 h 80"/>
                      <a:gd name="T2" fmla="*/ 115 w 116"/>
                      <a:gd name="T3" fmla="*/ 72 h 80"/>
                      <a:gd name="T4" fmla="*/ 103 w 116"/>
                      <a:gd name="T5" fmla="*/ 77 h 80"/>
                      <a:gd name="T6" fmla="*/ 88 w 116"/>
                      <a:gd name="T7" fmla="*/ 79 h 80"/>
                      <a:gd name="T8" fmla="*/ 77 w 116"/>
                      <a:gd name="T9" fmla="*/ 72 h 80"/>
                      <a:gd name="T10" fmla="*/ 69 w 116"/>
                      <a:gd name="T11" fmla="*/ 63 h 80"/>
                      <a:gd name="T12" fmla="*/ 63 w 116"/>
                      <a:gd name="T13" fmla="*/ 56 h 80"/>
                      <a:gd name="T14" fmla="*/ 47 w 116"/>
                      <a:gd name="T15" fmla="*/ 59 h 80"/>
                      <a:gd name="T16" fmla="*/ 33 w 116"/>
                      <a:gd name="T17" fmla="*/ 60 h 80"/>
                      <a:gd name="T18" fmla="*/ 22 w 116"/>
                      <a:gd name="T19" fmla="*/ 56 h 80"/>
                      <a:gd name="T20" fmla="*/ 16 w 116"/>
                      <a:gd name="T21" fmla="*/ 46 h 80"/>
                      <a:gd name="T22" fmla="*/ 0 w 116"/>
                      <a:gd name="T23" fmla="*/ 45 h 80"/>
                      <a:gd name="T24" fmla="*/ 1 w 116"/>
                      <a:gd name="T25" fmla="*/ 36 h 80"/>
                      <a:gd name="T26" fmla="*/ 4 w 116"/>
                      <a:gd name="T27" fmla="*/ 28 h 80"/>
                      <a:gd name="T28" fmla="*/ 1 w 116"/>
                      <a:gd name="T29" fmla="*/ 19 h 80"/>
                      <a:gd name="T30" fmla="*/ 3 w 116"/>
                      <a:gd name="T31" fmla="*/ 13 h 80"/>
                      <a:gd name="T32" fmla="*/ 6 w 116"/>
                      <a:gd name="T33" fmla="*/ 7 h 80"/>
                      <a:gd name="T34" fmla="*/ 16 w 116"/>
                      <a:gd name="T35" fmla="*/ 0 h 80"/>
                      <a:gd name="T36" fmla="*/ 27 w 116"/>
                      <a:gd name="T37" fmla="*/ 2 h 80"/>
                      <a:gd name="T38" fmla="*/ 27 w 116"/>
                      <a:gd name="T39" fmla="*/ 12 h 80"/>
                      <a:gd name="T40" fmla="*/ 26 w 116"/>
                      <a:gd name="T41" fmla="*/ 19 h 80"/>
                      <a:gd name="T42" fmla="*/ 30 w 116"/>
                      <a:gd name="T43" fmla="*/ 23 h 80"/>
                      <a:gd name="T44" fmla="*/ 37 w 116"/>
                      <a:gd name="T45" fmla="*/ 25 h 80"/>
                      <a:gd name="T46" fmla="*/ 43 w 116"/>
                      <a:gd name="T47" fmla="*/ 28 h 80"/>
                      <a:gd name="T48" fmla="*/ 50 w 116"/>
                      <a:gd name="T49" fmla="*/ 25 h 80"/>
                      <a:gd name="T50" fmla="*/ 55 w 116"/>
                      <a:gd name="T51" fmla="*/ 25 h 80"/>
                      <a:gd name="T52" fmla="*/ 60 w 116"/>
                      <a:gd name="T53" fmla="*/ 18 h 80"/>
                      <a:gd name="T54" fmla="*/ 66 w 116"/>
                      <a:gd name="T55" fmla="*/ 20 h 80"/>
                      <a:gd name="T56" fmla="*/ 71 w 116"/>
                      <a:gd name="T57" fmla="*/ 28 h 80"/>
                      <a:gd name="T58" fmla="*/ 71 w 116"/>
                      <a:gd name="T59" fmla="*/ 33 h 80"/>
                      <a:gd name="T60" fmla="*/ 81 w 116"/>
                      <a:gd name="T61" fmla="*/ 33 h 80"/>
                      <a:gd name="T62" fmla="*/ 94 w 116"/>
                      <a:gd name="T63" fmla="*/ 31 h 80"/>
                      <a:gd name="T64" fmla="*/ 99 w 116"/>
                      <a:gd name="T65" fmla="*/ 35 h 80"/>
                      <a:gd name="T66" fmla="*/ 111 w 116"/>
                      <a:gd name="T67" fmla="*/ 49 h 80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116"/>
                      <a:gd name="T103" fmla="*/ 0 h 80"/>
                      <a:gd name="T104" fmla="*/ 116 w 116"/>
                      <a:gd name="T105" fmla="*/ 80 h 80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116" h="80">
                        <a:moveTo>
                          <a:pt x="111" y="49"/>
                        </a:moveTo>
                        <a:lnTo>
                          <a:pt x="115" y="72"/>
                        </a:lnTo>
                        <a:lnTo>
                          <a:pt x="103" y="77"/>
                        </a:lnTo>
                        <a:lnTo>
                          <a:pt x="88" y="79"/>
                        </a:lnTo>
                        <a:lnTo>
                          <a:pt x="77" y="72"/>
                        </a:lnTo>
                        <a:lnTo>
                          <a:pt x="69" y="63"/>
                        </a:lnTo>
                        <a:lnTo>
                          <a:pt x="63" y="56"/>
                        </a:lnTo>
                        <a:lnTo>
                          <a:pt x="47" y="59"/>
                        </a:lnTo>
                        <a:lnTo>
                          <a:pt x="33" y="60"/>
                        </a:lnTo>
                        <a:lnTo>
                          <a:pt x="22" y="56"/>
                        </a:lnTo>
                        <a:lnTo>
                          <a:pt x="16" y="46"/>
                        </a:lnTo>
                        <a:lnTo>
                          <a:pt x="0" y="45"/>
                        </a:lnTo>
                        <a:lnTo>
                          <a:pt x="1" y="36"/>
                        </a:lnTo>
                        <a:lnTo>
                          <a:pt x="4" y="28"/>
                        </a:lnTo>
                        <a:lnTo>
                          <a:pt x="1" y="19"/>
                        </a:lnTo>
                        <a:lnTo>
                          <a:pt x="3" y="13"/>
                        </a:lnTo>
                        <a:lnTo>
                          <a:pt x="6" y="7"/>
                        </a:lnTo>
                        <a:lnTo>
                          <a:pt x="16" y="0"/>
                        </a:lnTo>
                        <a:lnTo>
                          <a:pt x="27" y="2"/>
                        </a:lnTo>
                        <a:lnTo>
                          <a:pt x="27" y="12"/>
                        </a:lnTo>
                        <a:lnTo>
                          <a:pt x="26" y="19"/>
                        </a:lnTo>
                        <a:lnTo>
                          <a:pt x="30" y="23"/>
                        </a:lnTo>
                        <a:lnTo>
                          <a:pt x="37" y="25"/>
                        </a:lnTo>
                        <a:lnTo>
                          <a:pt x="43" y="28"/>
                        </a:lnTo>
                        <a:lnTo>
                          <a:pt x="50" y="25"/>
                        </a:lnTo>
                        <a:lnTo>
                          <a:pt x="55" y="25"/>
                        </a:lnTo>
                        <a:lnTo>
                          <a:pt x="60" y="18"/>
                        </a:lnTo>
                        <a:lnTo>
                          <a:pt x="66" y="20"/>
                        </a:lnTo>
                        <a:lnTo>
                          <a:pt x="71" y="28"/>
                        </a:lnTo>
                        <a:lnTo>
                          <a:pt x="71" y="33"/>
                        </a:lnTo>
                        <a:lnTo>
                          <a:pt x="81" y="33"/>
                        </a:lnTo>
                        <a:lnTo>
                          <a:pt x="94" y="31"/>
                        </a:lnTo>
                        <a:lnTo>
                          <a:pt x="99" y="35"/>
                        </a:lnTo>
                        <a:lnTo>
                          <a:pt x="111" y="49"/>
                        </a:lnTo>
                      </a:path>
                    </a:pathLst>
                  </a:custGeom>
                  <a:solidFill>
                    <a:schemeClr val="accent1"/>
                  </a:solidFill>
                  <a:ln w="12700" cap="rnd" cmpd="sng">
                    <a:solidFill>
                      <a:srgbClr val="006699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</p:grpSp>
          </p:grpSp>
        </p:grpSp>
        <p:pic>
          <p:nvPicPr>
            <p:cNvPr id="13" name="17 Imagen">
              <a:extLst>
                <a:ext uri="{FF2B5EF4-FFF2-40B4-BE49-F238E27FC236}">
                  <a16:creationId xmlns:a16="http://schemas.microsoft.com/office/drawing/2014/main" id="{D59C658D-FC81-32B2-FFA0-0F0FD1E78A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4271" y="3280141"/>
              <a:ext cx="1084963" cy="1084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595335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F4BE980-BB52-AA3E-557D-ABFFB9342831}"/>
              </a:ext>
            </a:extLst>
          </p:cNvPr>
          <p:cNvSpPr txBox="1"/>
          <p:nvPr/>
        </p:nvSpPr>
        <p:spPr>
          <a:xfrm>
            <a:off x="2623055" y="895869"/>
            <a:ext cx="40746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2000" b="1" dirty="0">
                <a:solidFill>
                  <a:srgbClr val="FF3300"/>
                </a:solidFill>
                <a:latin typeface="Palatino" pitchFamily="2" charset="77"/>
                <a:ea typeface="Palatino" pitchFamily="2" charset="77"/>
              </a:rPr>
              <a:t>ENFERMEDAD PERIODONTAL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F3A9A19-3704-8AB5-496B-5A9CEF1FCA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6" name="Imagen 2">
            <a:extLst>
              <a:ext uri="{FF2B5EF4-FFF2-40B4-BE49-F238E27FC236}">
                <a16:creationId xmlns:a16="http://schemas.microsoft.com/office/drawing/2014/main" id="{B36A536E-73FB-A8E3-F027-0CA94C9A06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417638"/>
            <a:ext cx="8115300" cy="497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84898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A432B29-E8F4-F5FD-8751-D486ED402F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39BF41B-2A7C-7D8F-C59C-4FE11AB87FF7}"/>
              </a:ext>
            </a:extLst>
          </p:cNvPr>
          <p:cNvSpPr txBox="1"/>
          <p:nvPr/>
        </p:nvSpPr>
        <p:spPr>
          <a:xfrm>
            <a:off x="1337187" y="886036"/>
            <a:ext cx="64696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dirty="0">
                <a:latin typeface="Palatino" pitchFamily="2" charset="77"/>
                <a:ea typeface="Palatino" pitchFamily="2" charset="77"/>
              </a:rPr>
              <a:t>Los conceptos sobre su ETIOPATOGÉNESIS han cambiado. Las bacterias son insuficientes.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79A38CE-65C7-3DE4-B773-E2E916E2786A}"/>
              </a:ext>
            </a:extLst>
          </p:cNvPr>
          <p:cNvSpPr txBox="1"/>
          <p:nvPr/>
        </p:nvSpPr>
        <p:spPr>
          <a:xfrm>
            <a:off x="606646" y="3755888"/>
            <a:ext cx="22267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_tradnl" altLang="es-ES" sz="1200" dirty="0">
                <a:latin typeface="Palatino" pitchFamily="2" charset="77"/>
                <a:ea typeface="Palatino" pitchFamily="2" charset="77"/>
              </a:rPr>
              <a:t>Agresión</a:t>
            </a: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bacteriana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E3C246F-849F-A2DD-FA62-A66CC0B66C3F}"/>
              </a:ext>
            </a:extLst>
          </p:cNvPr>
          <p:cNvSpPr txBox="1"/>
          <p:nvPr/>
        </p:nvSpPr>
        <p:spPr>
          <a:xfrm>
            <a:off x="3005301" y="3539789"/>
            <a:ext cx="13167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Respuesta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 err="1">
                <a:latin typeface="Palatino" pitchFamily="2" charset="77"/>
                <a:ea typeface="Palatino" pitchFamily="2" charset="77"/>
              </a:rPr>
              <a:t>inmuno</a:t>
            </a: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-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inflamatoria del hospedador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461AFB1-A4E4-1B38-70EF-FF42E73E92B1}"/>
              </a:ext>
            </a:extLst>
          </p:cNvPr>
          <p:cNvSpPr txBox="1"/>
          <p:nvPr/>
        </p:nvSpPr>
        <p:spPr>
          <a:xfrm>
            <a:off x="4892351" y="3665423"/>
            <a:ext cx="15141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Metabolismo del tejido conectivo y hueso alveolar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C469A14-3C80-B42E-6980-D20CE690938F}"/>
              </a:ext>
            </a:extLst>
          </p:cNvPr>
          <p:cNvSpPr txBox="1"/>
          <p:nvPr/>
        </p:nvSpPr>
        <p:spPr>
          <a:xfrm>
            <a:off x="7252944" y="3755888"/>
            <a:ext cx="14395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Destrucción periodontal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8036599-8B9C-3667-443E-B0C7C500615C}"/>
              </a:ext>
            </a:extLst>
          </p:cNvPr>
          <p:cNvSpPr/>
          <p:nvPr/>
        </p:nvSpPr>
        <p:spPr>
          <a:xfrm>
            <a:off x="906704" y="2916454"/>
            <a:ext cx="1626670" cy="23229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F73B330-7274-5DBC-45F9-6915849FF8FA}"/>
              </a:ext>
            </a:extLst>
          </p:cNvPr>
          <p:cNvSpPr/>
          <p:nvPr/>
        </p:nvSpPr>
        <p:spPr>
          <a:xfrm>
            <a:off x="2853272" y="2918860"/>
            <a:ext cx="1626670" cy="2320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B33A5C19-0167-81DB-B4CA-CCB652184399}"/>
              </a:ext>
            </a:extLst>
          </p:cNvPr>
          <p:cNvSpPr/>
          <p:nvPr/>
        </p:nvSpPr>
        <p:spPr>
          <a:xfrm>
            <a:off x="4836077" y="2918860"/>
            <a:ext cx="1626670" cy="2320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DB40FED-F131-BE6C-A39C-BA0936005D7E}"/>
              </a:ext>
            </a:extLst>
          </p:cNvPr>
          <p:cNvSpPr/>
          <p:nvPr/>
        </p:nvSpPr>
        <p:spPr>
          <a:xfrm>
            <a:off x="3432445" y="1718019"/>
            <a:ext cx="2411746" cy="7491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C8B9592-27A0-8923-8957-D4B7066E3D18}"/>
              </a:ext>
            </a:extLst>
          </p:cNvPr>
          <p:cNvSpPr txBox="1"/>
          <p:nvPr/>
        </p:nvSpPr>
        <p:spPr>
          <a:xfrm>
            <a:off x="3524924" y="1862070"/>
            <a:ext cx="22267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Factores de riesgo ambientales o adquiridos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E21CDF0-EF1C-E359-02FE-72481389C972}"/>
              </a:ext>
            </a:extLst>
          </p:cNvPr>
          <p:cNvSpPr/>
          <p:nvPr/>
        </p:nvSpPr>
        <p:spPr>
          <a:xfrm>
            <a:off x="3432445" y="5746460"/>
            <a:ext cx="2411746" cy="7491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37768EC-5BE8-7672-9FDC-EC76A631A011}"/>
              </a:ext>
            </a:extLst>
          </p:cNvPr>
          <p:cNvSpPr txBox="1"/>
          <p:nvPr/>
        </p:nvSpPr>
        <p:spPr>
          <a:xfrm>
            <a:off x="3524925" y="5985977"/>
            <a:ext cx="222678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Factores de riesgo genéricos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7" name="4 Flecha abajo">
            <a:extLst>
              <a:ext uri="{FF2B5EF4-FFF2-40B4-BE49-F238E27FC236}">
                <a16:creationId xmlns:a16="http://schemas.microsoft.com/office/drawing/2014/main" id="{14B825A1-E413-0E37-280F-B25CE053973F}"/>
              </a:ext>
            </a:extLst>
          </p:cNvPr>
          <p:cNvSpPr/>
          <p:nvPr/>
        </p:nvSpPr>
        <p:spPr>
          <a:xfrm rot="16200000">
            <a:off x="6875790" y="3668134"/>
            <a:ext cx="232693" cy="698727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8" name="4 Flecha abajo">
            <a:extLst>
              <a:ext uri="{FF2B5EF4-FFF2-40B4-BE49-F238E27FC236}">
                <a16:creationId xmlns:a16="http://schemas.microsoft.com/office/drawing/2014/main" id="{42C18B77-2036-D681-DC7E-F597202D8874}"/>
              </a:ext>
            </a:extLst>
          </p:cNvPr>
          <p:cNvSpPr/>
          <p:nvPr/>
        </p:nvSpPr>
        <p:spPr>
          <a:xfrm>
            <a:off x="5520075" y="2529362"/>
            <a:ext cx="232693" cy="289325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9" name="4 Flecha abajo">
            <a:extLst>
              <a:ext uri="{FF2B5EF4-FFF2-40B4-BE49-F238E27FC236}">
                <a16:creationId xmlns:a16="http://schemas.microsoft.com/office/drawing/2014/main" id="{71958132-95D5-BA75-CCA6-9D284F31DD68}"/>
              </a:ext>
            </a:extLst>
          </p:cNvPr>
          <p:cNvSpPr/>
          <p:nvPr/>
        </p:nvSpPr>
        <p:spPr>
          <a:xfrm>
            <a:off x="3556522" y="2529362"/>
            <a:ext cx="232693" cy="289325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0" name="4 Flecha abajo">
            <a:extLst>
              <a:ext uri="{FF2B5EF4-FFF2-40B4-BE49-F238E27FC236}">
                <a16:creationId xmlns:a16="http://schemas.microsoft.com/office/drawing/2014/main" id="{85DE3B63-1AA9-33CB-501B-4FA2AC7089C9}"/>
              </a:ext>
            </a:extLst>
          </p:cNvPr>
          <p:cNvSpPr/>
          <p:nvPr/>
        </p:nvSpPr>
        <p:spPr>
          <a:xfrm rot="10800000">
            <a:off x="5520074" y="5393027"/>
            <a:ext cx="232693" cy="289325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1" name="4 Flecha abajo">
            <a:extLst>
              <a:ext uri="{FF2B5EF4-FFF2-40B4-BE49-F238E27FC236}">
                <a16:creationId xmlns:a16="http://schemas.microsoft.com/office/drawing/2014/main" id="{A150C2E3-7DCB-ADEA-0A30-24DEBADF0401}"/>
              </a:ext>
            </a:extLst>
          </p:cNvPr>
          <p:cNvSpPr/>
          <p:nvPr/>
        </p:nvSpPr>
        <p:spPr>
          <a:xfrm rot="10800000">
            <a:off x="3550260" y="5390530"/>
            <a:ext cx="232693" cy="289325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cxnSp>
        <p:nvCxnSpPr>
          <p:cNvPr id="22" name="Conector angular 21">
            <a:extLst>
              <a:ext uri="{FF2B5EF4-FFF2-40B4-BE49-F238E27FC236}">
                <a16:creationId xmlns:a16="http://schemas.microsoft.com/office/drawing/2014/main" id="{DBF96F06-4F8A-3A49-7B0A-5FBDA40F23AD}"/>
              </a:ext>
            </a:extLst>
          </p:cNvPr>
          <p:cNvCxnSpPr>
            <a:cxnSpLocks/>
          </p:cNvCxnSpPr>
          <p:nvPr/>
        </p:nvCxnSpPr>
        <p:spPr>
          <a:xfrm rot="5400000">
            <a:off x="4514808" y="1778924"/>
            <a:ext cx="668277" cy="6252702"/>
          </a:xfrm>
          <a:prstGeom prst="bentConnector3">
            <a:avLst>
              <a:gd name="adj1" fmla="val 298159"/>
            </a:avLst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" name="4 Flecha abajo">
            <a:extLst>
              <a:ext uri="{FF2B5EF4-FFF2-40B4-BE49-F238E27FC236}">
                <a16:creationId xmlns:a16="http://schemas.microsoft.com/office/drawing/2014/main" id="{E0D348F8-4EF1-C69C-1BED-3F6ABB46DCF9}"/>
              </a:ext>
            </a:extLst>
          </p:cNvPr>
          <p:cNvSpPr/>
          <p:nvPr/>
        </p:nvSpPr>
        <p:spPr>
          <a:xfrm rot="5400000">
            <a:off x="2404884" y="2676524"/>
            <a:ext cx="437006" cy="1009815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4069ED7C-E558-BD45-BAB6-22F8E7880173}"/>
              </a:ext>
            </a:extLst>
          </p:cNvPr>
          <p:cNvSpPr txBox="1"/>
          <p:nvPr/>
        </p:nvSpPr>
        <p:spPr>
          <a:xfrm>
            <a:off x="2294974" y="3073709"/>
            <a:ext cx="77685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Anticuerpos</a:t>
            </a:r>
            <a:endParaRPr lang="es-ES_tradnl" altLang="es-ES" sz="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5" name="4 Flecha abajo">
            <a:extLst>
              <a:ext uri="{FF2B5EF4-FFF2-40B4-BE49-F238E27FC236}">
                <a16:creationId xmlns:a16="http://schemas.microsoft.com/office/drawing/2014/main" id="{EA4C8BE0-B466-AD1F-90F7-648CB5AD6D5D}"/>
              </a:ext>
            </a:extLst>
          </p:cNvPr>
          <p:cNvSpPr/>
          <p:nvPr/>
        </p:nvSpPr>
        <p:spPr>
          <a:xfrm rot="5400000">
            <a:off x="2412835" y="3177456"/>
            <a:ext cx="437006" cy="1009815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9AC2E75-537F-6E25-96C7-A63BF03911B9}"/>
              </a:ext>
            </a:extLst>
          </p:cNvPr>
          <p:cNvSpPr txBox="1"/>
          <p:nvPr/>
        </p:nvSpPr>
        <p:spPr>
          <a:xfrm>
            <a:off x="2302925" y="3574641"/>
            <a:ext cx="77685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800" dirty="0" err="1">
                <a:latin typeface="Palatino" pitchFamily="2" charset="77"/>
                <a:ea typeface="Palatino" pitchFamily="2" charset="77"/>
              </a:rPr>
              <a:t>PMNs</a:t>
            </a:r>
            <a:endParaRPr lang="es-ES_tradnl" altLang="es-ES" sz="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7" name="4 Flecha abajo">
            <a:extLst>
              <a:ext uri="{FF2B5EF4-FFF2-40B4-BE49-F238E27FC236}">
                <a16:creationId xmlns:a16="http://schemas.microsoft.com/office/drawing/2014/main" id="{14AAD42E-B974-5A62-B294-F43457E9900D}"/>
              </a:ext>
            </a:extLst>
          </p:cNvPr>
          <p:cNvSpPr/>
          <p:nvPr/>
        </p:nvSpPr>
        <p:spPr>
          <a:xfrm rot="16200000">
            <a:off x="2591491" y="4365648"/>
            <a:ext cx="437006" cy="1244903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1E6970F3-C146-E9DF-EB60-401CFD6B51B2}"/>
              </a:ext>
            </a:extLst>
          </p:cNvPr>
          <p:cNvSpPr txBox="1"/>
          <p:nvPr/>
        </p:nvSpPr>
        <p:spPr>
          <a:xfrm>
            <a:off x="2017791" y="4893876"/>
            <a:ext cx="141465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Factores de virulencia</a:t>
            </a:r>
            <a:endParaRPr lang="es-ES_tradnl" altLang="es-ES" sz="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9" name="4 Flecha abajo">
            <a:extLst>
              <a:ext uri="{FF2B5EF4-FFF2-40B4-BE49-F238E27FC236}">
                <a16:creationId xmlns:a16="http://schemas.microsoft.com/office/drawing/2014/main" id="{8E35C03E-74DB-2FF6-4167-D070D694E110}"/>
              </a:ext>
            </a:extLst>
          </p:cNvPr>
          <p:cNvSpPr/>
          <p:nvPr/>
        </p:nvSpPr>
        <p:spPr>
          <a:xfrm rot="16200000">
            <a:off x="2473948" y="4014232"/>
            <a:ext cx="437006" cy="1009815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6BDA34B2-C60C-CD8F-A1B4-12D23F830578}"/>
              </a:ext>
            </a:extLst>
          </p:cNvPr>
          <p:cNvSpPr txBox="1"/>
          <p:nvPr/>
        </p:nvSpPr>
        <p:spPr>
          <a:xfrm>
            <a:off x="2268427" y="4419799"/>
            <a:ext cx="77685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Antígenos</a:t>
            </a:r>
            <a:endParaRPr lang="es-ES_tradnl" altLang="es-ES" sz="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1" name="4 Flecha abajo">
            <a:extLst>
              <a:ext uri="{FF2B5EF4-FFF2-40B4-BE49-F238E27FC236}">
                <a16:creationId xmlns:a16="http://schemas.microsoft.com/office/drawing/2014/main" id="{465ADF6A-0870-0A81-EC05-7C61E48FADD5}"/>
              </a:ext>
            </a:extLst>
          </p:cNvPr>
          <p:cNvSpPr/>
          <p:nvPr/>
        </p:nvSpPr>
        <p:spPr>
          <a:xfrm rot="16200000">
            <a:off x="4474806" y="2739772"/>
            <a:ext cx="738664" cy="1184976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CA48A681-1A03-9B4B-8F31-D49C90D5C7DB}"/>
              </a:ext>
            </a:extLst>
          </p:cNvPr>
          <p:cNvSpPr txBox="1"/>
          <p:nvPr/>
        </p:nvSpPr>
        <p:spPr>
          <a:xfrm>
            <a:off x="4237246" y="3167581"/>
            <a:ext cx="9663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Citoquinas Prostaglandinas</a:t>
            </a:r>
            <a:endParaRPr lang="es-ES_tradnl" altLang="es-ES" sz="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3" name="4 Flecha abajo">
            <a:extLst>
              <a:ext uri="{FF2B5EF4-FFF2-40B4-BE49-F238E27FC236}">
                <a16:creationId xmlns:a16="http://schemas.microsoft.com/office/drawing/2014/main" id="{F84D1EF4-82C2-E92F-389A-959957A0B4EE}"/>
              </a:ext>
            </a:extLst>
          </p:cNvPr>
          <p:cNvSpPr/>
          <p:nvPr/>
        </p:nvSpPr>
        <p:spPr>
          <a:xfrm rot="5400000">
            <a:off x="4217254" y="4155203"/>
            <a:ext cx="738664" cy="1184976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212B19EA-8163-ED29-9710-EB1A737D066A}"/>
              </a:ext>
            </a:extLst>
          </p:cNvPr>
          <p:cNvSpPr txBox="1"/>
          <p:nvPr/>
        </p:nvSpPr>
        <p:spPr>
          <a:xfrm>
            <a:off x="4159489" y="4582254"/>
            <a:ext cx="10767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800" dirty="0">
                <a:latin typeface="Palatino" pitchFamily="2" charset="77"/>
                <a:ea typeface="Palatino" pitchFamily="2" charset="77"/>
              </a:rPr>
              <a:t>Metaloproteinasas de la matriz</a:t>
            </a:r>
            <a:endParaRPr lang="es-ES_tradnl" altLang="es-ES" sz="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5" name="CuadroTexto 9">
            <a:extLst>
              <a:ext uri="{FF2B5EF4-FFF2-40B4-BE49-F238E27FC236}">
                <a16:creationId xmlns:a16="http://schemas.microsoft.com/office/drawing/2014/main" id="{70A37F6B-CD76-1FCE-8F06-1AC340F76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89" y="6651477"/>
            <a:ext cx="8229600" cy="230187"/>
          </a:xfrm>
          <a:prstGeom prst="rect">
            <a:avLst/>
          </a:prstGeom>
          <a:solidFill>
            <a:srgbClr val="FFFFFF"/>
          </a:solidFill>
          <a:ln w="9525">
            <a:noFill/>
            <a:prstDash val="dot"/>
            <a:miter lim="800000"/>
            <a:headEnd/>
            <a:tailEnd/>
          </a:ln>
        </p:spPr>
        <p:txBody>
          <a:bodyPr lIns="90422" tIns="45195" rIns="90422" bIns="451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900" dirty="0" err="1">
                <a:latin typeface="Palatino" pitchFamily="2" charset="77"/>
                <a:ea typeface="Palatino" pitchFamily="2" charset="77"/>
              </a:rPr>
              <a:t>Kornman</a:t>
            </a:r>
            <a:r>
              <a:rPr lang="en-US" altLang="es-ES" sz="900" dirty="0">
                <a:latin typeface="Palatino" pitchFamily="2" charset="77"/>
                <a:ea typeface="Palatino" pitchFamily="2" charset="77"/>
              </a:rPr>
              <a:t> KS. Mapping the pathogenesis of periodontitis: a new look. Journal of Periodontology. 2008 Aug;79(8 Suppl):1560–8. </a:t>
            </a:r>
            <a:endParaRPr lang="es-ES" altLang="es-ES" sz="900" dirty="0">
              <a:latin typeface="Palatino" pitchFamily="2" charset="77"/>
              <a:ea typeface="Palatin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3535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6AD4010-81A2-8164-96C8-9B5C1AB28E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7F7BA80-EF7D-1AE9-9F2C-1D4E6B837C76}"/>
              </a:ext>
            </a:extLst>
          </p:cNvPr>
          <p:cNvSpPr txBox="1"/>
          <p:nvPr/>
        </p:nvSpPr>
        <p:spPr>
          <a:xfrm>
            <a:off x="3685812" y="1537491"/>
            <a:ext cx="14108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Microbiota Normal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33FCF69-99F4-B4DA-B7C3-E3CF4E3B417E}"/>
              </a:ext>
            </a:extLst>
          </p:cNvPr>
          <p:cNvSpPr txBox="1"/>
          <p:nvPr/>
        </p:nvSpPr>
        <p:spPr>
          <a:xfrm>
            <a:off x="2466611" y="1537491"/>
            <a:ext cx="14108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Higiene Bucal Pobre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0CA0B52-4321-3B44-35E7-BDB183BC398F}"/>
              </a:ext>
            </a:extLst>
          </p:cNvPr>
          <p:cNvSpPr txBox="1"/>
          <p:nvPr/>
        </p:nvSpPr>
        <p:spPr>
          <a:xfrm>
            <a:off x="4905013" y="1537491"/>
            <a:ext cx="14108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Infección Exógena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B1B1C93-03EE-5F98-87A7-A35A5AB62622}"/>
              </a:ext>
            </a:extLst>
          </p:cNvPr>
          <p:cNvSpPr txBox="1"/>
          <p:nvPr/>
        </p:nvSpPr>
        <p:spPr>
          <a:xfrm>
            <a:off x="3685812" y="2446697"/>
            <a:ext cx="14108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Microbiota Patógena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972B152-8841-65F3-F334-EA42C82AAE14}"/>
              </a:ext>
            </a:extLst>
          </p:cNvPr>
          <p:cNvSpPr txBox="1"/>
          <p:nvPr/>
        </p:nvSpPr>
        <p:spPr>
          <a:xfrm>
            <a:off x="1592882" y="2815201"/>
            <a:ext cx="14108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Formación Bolsa y pérdida de hueso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598BFB2-5E07-AC85-8F08-5B58F9FE84EA}"/>
              </a:ext>
            </a:extLst>
          </p:cNvPr>
          <p:cNvSpPr txBox="1"/>
          <p:nvPr/>
        </p:nvSpPr>
        <p:spPr>
          <a:xfrm>
            <a:off x="451986" y="3882828"/>
            <a:ext cx="13470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Inflamación y destrucción tejido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0133127-4E5E-1F23-DFA5-EF968E27B70D}"/>
              </a:ext>
            </a:extLst>
          </p:cNvPr>
          <p:cNvSpPr txBox="1"/>
          <p:nvPr/>
        </p:nvSpPr>
        <p:spPr>
          <a:xfrm>
            <a:off x="1793101" y="4897075"/>
            <a:ext cx="13470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Citoquinas y mediadores inflamación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6B5F6DA-1BAB-A8CC-6C36-1E6D60562F01}"/>
              </a:ext>
            </a:extLst>
          </p:cNvPr>
          <p:cNvSpPr txBox="1"/>
          <p:nvPr/>
        </p:nvSpPr>
        <p:spPr>
          <a:xfrm>
            <a:off x="3437774" y="5003943"/>
            <a:ext cx="13470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Eje monocito - linfocito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F34C8CC-17AE-CF4C-BD6D-8711B3B506D9}"/>
              </a:ext>
            </a:extLst>
          </p:cNvPr>
          <p:cNvSpPr txBox="1"/>
          <p:nvPr/>
        </p:nvSpPr>
        <p:spPr>
          <a:xfrm>
            <a:off x="5362509" y="4598189"/>
            <a:ext cx="13470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Penetración Bacteriana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695161E-11B2-8B8B-2A63-4E8C0FBFA444}"/>
              </a:ext>
            </a:extLst>
          </p:cNvPr>
          <p:cNvSpPr txBox="1"/>
          <p:nvPr/>
        </p:nvSpPr>
        <p:spPr>
          <a:xfrm>
            <a:off x="5366577" y="3526281"/>
            <a:ext cx="13470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Neutrófilos </a:t>
            </a:r>
            <a:r>
              <a:rPr lang="es-ES" altLang="es-ES" sz="1200" dirty="0" err="1">
                <a:latin typeface="Palatino" pitchFamily="2" charset="77"/>
                <a:ea typeface="Palatino" pitchFamily="2" charset="77"/>
              </a:rPr>
              <a:t>Clearance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8B28F9D-1B1C-9A1C-BBA8-85817333A5A8}"/>
              </a:ext>
            </a:extLst>
          </p:cNvPr>
          <p:cNvSpPr txBox="1"/>
          <p:nvPr/>
        </p:nvSpPr>
        <p:spPr>
          <a:xfrm>
            <a:off x="4838867" y="2666277"/>
            <a:ext cx="13470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y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F4DE710-5BA5-1C22-EAF4-714C69D673A6}"/>
              </a:ext>
            </a:extLst>
          </p:cNvPr>
          <p:cNvSpPr txBox="1"/>
          <p:nvPr/>
        </p:nvSpPr>
        <p:spPr>
          <a:xfrm>
            <a:off x="6997943" y="2446698"/>
            <a:ext cx="13470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Respuesta modulada por antígeno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922D437-BA63-2CA9-B2B3-58827E8ED13A}"/>
              </a:ext>
            </a:extLst>
          </p:cNvPr>
          <p:cNvSpPr txBox="1"/>
          <p:nvPr/>
        </p:nvSpPr>
        <p:spPr>
          <a:xfrm>
            <a:off x="7005329" y="3429348"/>
            <a:ext cx="13470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Gingivitis y Enfermedad Limitada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FF31F2C-26D7-0B50-F548-63C117911FE4}"/>
              </a:ext>
            </a:extLst>
          </p:cNvPr>
          <p:cNvSpPr txBox="1"/>
          <p:nvPr/>
        </p:nvSpPr>
        <p:spPr>
          <a:xfrm>
            <a:off x="6997942" y="4674678"/>
            <a:ext cx="13470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Exposición sistémica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A54893E7-0ED4-0B20-BF41-6BFAFA33D588}"/>
              </a:ext>
            </a:extLst>
          </p:cNvPr>
          <p:cNvSpPr/>
          <p:nvPr/>
        </p:nvSpPr>
        <p:spPr>
          <a:xfrm>
            <a:off x="2466611" y="1376544"/>
            <a:ext cx="3849272" cy="7491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65340690-3BAB-04A3-52B9-8E22DD2AA21B}"/>
              </a:ext>
            </a:extLst>
          </p:cNvPr>
          <p:cNvSpPr/>
          <p:nvPr/>
        </p:nvSpPr>
        <p:spPr>
          <a:xfrm>
            <a:off x="3881212" y="1524854"/>
            <a:ext cx="1023801" cy="4743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8C53CF2C-302D-ED08-A16A-019B6A250DC5}"/>
              </a:ext>
            </a:extLst>
          </p:cNvPr>
          <p:cNvSpPr/>
          <p:nvPr/>
        </p:nvSpPr>
        <p:spPr>
          <a:xfrm>
            <a:off x="5090579" y="1534686"/>
            <a:ext cx="1023801" cy="4743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0D65B22C-0F5A-A98D-8C24-F39E511D38C7}"/>
              </a:ext>
            </a:extLst>
          </p:cNvPr>
          <p:cNvSpPr/>
          <p:nvPr/>
        </p:nvSpPr>
        <p:spPr>
          <a:xfrm>
            <a:off x="2623927" y="1534686"/>
            <a:ext cx="1093810" cy="4743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73512375-AF96-AA70-9EB0-919D086FD9E2}"/>
              </a:ext>
            </a:extLst>
          </p:cNvPr>
          <p:cNvCxnSpPr>
            <a:stCxn id="25" idx="3"/>
            <a:endCxn id="6" idx="3"/>
          </p:cNvCxnSpPr>
          <p:nvPr/>
        </p:nvCxnSpPr>
        <p:spPr>
          <a:xfrm flipV="1">
            <a:off x="3717737" y="1768324"/>
            <a:ext cx="159744" cy="351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id="{645DA4B5-E384-29C0-0F41-E200B82D6539}"/>
              </a:ext>
            </a:extLst>
          </p:cNvPr>
          <p:cNvCxnSpPr>
            <a:stCxn id="24" idx="1"/>
            <a:endCxn id="7" idx="1"/>
          </p:cNvCxnSpPr>
          <p:nvPr/>
        </p:nvCxnSpPr>
        <p:spPr>
          <a:xfrm flipH="1" flipV="1">
            <a:off x="4905013" y="1768324"/>
            <a:ext cx="185566" cy="351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ángulo 38">
            <a:extLst>
              <a:ext uri="{FF2B5EF4-FFF2-40B4-BE49-F238E27FC236}">
                <a16:creationId xmlns:a16="http://schemas.microsoft.com/office/drawing/2014/main" id="{75B31075-2608-E96D-AA61-D895261DB3A9}"/>
              </a:ext>
            </a:extLst>
          </p:cNvPr>
          <p:cNvSpPr/>
          <p:nvPr/>
        </p:nvSpPr>
        <p:spPr>
          <a:xfrm>
            <a:off x="3881212" y="2427248"/>
            <a:ext cx="1023801" cy="4743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1" name="Conector recto de flecha 40">
            <a:extLst>
              <a:ext uri="{FF2B5EF4-FFF2-40B4-BE49-F238E27FC236}">
                <a16:creationId xmlns:a16="http://schemas.microsoft.com/office/drawing/2014/main" id="{9F0542A8-3AA5-B384-AE29-9E7C67D3F4CE}"/>
              </a:ext>
            </a:extLst>
          </p:cNvPr>
          <p:cNvCxnSpPr>
            <a:stCxn id="21" idx="2"/>
            <a:endCxn id="39" idx="0"/>
          </p:cNvCxnSpPr>
          <p:nvPr/>
        </p:nvCxnSpPr>
        <p:spPr>
          <a:xfrm>
            <a:off x="4391247" y="2125732"/>
            <a:ext cx="1866" cy="3015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ángulo 43">
            <a:extLst>
              <a:ext uri="{FF2B5EF4-FFF2-40B4-BE49-F238E27FC236}">
                <a16:creationId xmlns:a16="http://schemas.microsoft.com/office/drawing/2014/main" id="{08613BE1-8A9C-B76E-FBA3-F2B55D5185E5}"/>
              </a:ext>
            </a:extLst>
          </p:cNvPr>
          <p:cNvSpPr/>
          <p:nvPr/>
        </p:nvSpPr>
        <p:spPr>
          <a:xfrm>
            <a:off x="1592882" y="2804777"/>
            <a:ext cx="1410870" cy="6671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6" name="Conector recto de flecha 45">
            <a:extLst>
              <a:ext uri="{FF2B5EF4-FFF2-40B4-BE49-F238E27FC236}">
                <a16:creationId xmlns:a16="http://schemas.microsoft.com/office/drawing/2014/main" id="{117FC944-99B6-12DE-9B86-E05C6AD8C3ED}"/>
              </a:ext>
            </a:extLst>
          </p:cNvPr>
          <p:cNvCxnSpPr>
            <a:cxnSpLocks/>
            <a:stCxn id="44" idx="0"/>
            <a:endCxn id="39" idx="1"/>
          </p:cNvCxnSpPr>
          <p:nvPr/>
        </p:nvCxnSpPr>
        <p:spPr>
          <a:xfrm flipV="1">
            <a:off x="2298317" y="2664399"/>
            <a:ext cx="1582895" cy="1403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ángulo 47">
            <a:extLst>
              <a:ext uri="{FF2B5EF4-FFF2-40B4-BE49-F238E27FC236}">
                <a16:creationId xmlns:a16="http://schemas.microsoft.com/office/drawing/2014/main" id="{CEA5518C-3D6F-82F4-B6F8-95B7D2021C44}"/>
              </a:ext>
            </a:extLst>
          </p:cNvPr>
          <p:cNvSpPr/>
          <p:nvPr/>
        </p:nvSpPr>
        <p:spPr>
          <a:xfrm>
            <a:off x="451985" y="3869483"/>
            <a:ext cx="1347020" cy="6671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50" name="Conector recto de flecha 49">
            <a:extLst>
              <a:ext uri="{FF2B5EF4-FFF2-40B4-BE49-F238E27FC236}">
                <a16:creationId xmlns:a16="http://schemas.microsoft.com/office/drawing/2014/main" id="{DA742980-BB1B-6233-06FF-BEFC99AC434C}"/>
              </a:ext>
            </a:extLst>
          </p:cNvPr>
          <p:cNvCxnSpPr>
            <a:stCxn id="48" idx="0"/>
            <a:endCxn id="9" idx="1"/>
          </p:cNvCxnSpPr>
          <p:nvPr/>
        </p:nvCxnSpPr>
        <p:spPr>
          <a:xfrm flipV="1">
            <a:off x="1125495" y="3138367"/>
            <a:ext cx="467387" cy="7311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ángulo 50">
            <a:extLst>
              <a:ext uri="{FF2B5EF4-FFF2-40B4-BE49-F238E27FC236}">
                <a16:creationId xmlns:a16="http://schemas.microsoft.com/office/drawing/2014/main" id="{8E3DB4C7-072F-93E5-97D5-3F0C59923E33}"/>
              </a:ext>
            </a:extLst>
          </p:cNvPr>
          <p:cNvSpPr/>
          <p:nvPr/>
        </p:nvSpPr>
        <p:spPr>
          <a:xfrm>
            <a:off x="1793101" y="4883730"/>
            <a:ext cx="1347020" cy="6671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53" name="Conector recto de flecha 52">
            <a:extLst>
              <a:ext uri="{FF2B5EF4-FFF2-40B4-BE49-F238E27FC236}">
                <a16:creationId xmlns:a16="http://schemas.microsoft.com/office/drawing/2014/main" id="{4A136120-E384-9BE1-0FEF-2AB185EDA059}"/>
              </a:ext>
            </a:extLst>
          </p:cNvPr>
          <p:cNvCxnSpPr>
            <a:stCxn id="12" idx="1"/>
            <a:endCxn id="11" idx="2"/>
          </p:cNvCxnSpPr>
          <p:nvPr/>
        </p:nvCxnSpPr>
        <p:spPr>
          <a:xfrm flipH="1" flipV="1">
            <a:off x="1125496" y="4529159"/>
            <a:ext cx="667605" cy="69108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ángulo 53">
            <a:extLst>
              <a:ext uri="{FF2B5EF4-FFF2-40B4-BE49-F238E27FC236}">
                <a16:creationId xmlns:a16="http://schemas.microsoft.com/office/drawing/2014/main" id="{C9D6F2E4-F6C9-2504-6271-7C402ABF2AD0}"/>
              </a:ext>
            </a:extLst>
          </p:cNvPr>
          <p:cNvSpPr/>
          <p:nvPr/>
        </p:nvSpPr>
        <p:spPr>
          <a:xfrm>
            <a:off x="3437773" y="4969029"/>
            <a:ext cx="1281380" cy="49657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56" name="Conector recto de flecha 55">
            <a:extLst>
              <a:ext uri="{FF2B5EF4-FFF2-40B4-BE49-F238E27FC236}">
                <a16:creationId xmlns:a16="http://schemas.microsoft.com/office/drawing/2014/main" id="{3111E67E-EE19-5869-6D94-D2A4D3A4A62B}"/>
              </a:ext>
            </a:extLst>
          </p:cNvPr>
          <p:cNvCxnSpPr>
            <a:cxnSpLocks/>
            <a:stCxn id="54" idx="1"/>
            <a:endCxn id="51" idx="3"/>
          </p:cNvCxnSpPr>
          <p:nvPr/>
        </p:nvCxnSpPr>
        <p:spPr>
          <a:xfrm flipH="1">
            <a:off x="3140121" y="5217319"/>
            <a:ext cx="29765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ángulo 65">
            <a:extLst>
              <a:ext uri="{FF2B5EF4-FFF2-40B4-BE49-F238E27FC236}">
                <a16:creationId xmlns:a16="http://schemas.microsoft.com/office/drawing/2014/main" id="{CDE1EE17-3A11-DB87-B805-0262C8F1C45E}"/>
              </a:ext>
            </a:extLst>
          </p:cNvPr>
          <p:cNvSpPr/>
          <p:nvPr/>
        </p:nvSpPr>
        <p:spPr>
          <a:xfrm>
            <a:off x="5514359" y="4598188"/>
            <a:ext cx="106218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72" name="Conector recto de flecha 71">
            <a:extLst>
              <a:ext uri="{FF2B5EF4-FFF2-40B4-BE49-F238E27FC236}">
                <a16:creationId xmlns:a16="http://schemas.microsoft.com/office/drawing/2014/main" id="{057FBF1F-8559-73F6-0ADF-2203B6D88C92}"/>
              </a:ext>
            </a:extLst>
          </p:cNvPr>
          <p:cNvCxnSpPr>
            <a:cxnSpLocks/>
            <a:stCxn id="66" idx="1"/>
            <a:endCxn id="54" idx="3"/>
          </p:cNvCxnSpPr>
          <p:nvPr/>
        </p:nvCxnSpPr>
        <p:spPr>
          <a:xfrm flipH="1">
            <a:off x="4719153" y="4829021"/>
            <a:ext cx="795206" cy="3882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ángulo 74">
            <a:extLst>
              <a:ext uri="{FF2B5EF4-FFF2-40B4-BE49-F238E27FC236}">
                <a16:creationId xmlns:a16="http://schemas.microsoft.com/office/drawing/2014/main" id="{FDE581B7-A657-00AC-6F69-063FF4A15E16}"/>
              </a:ext>
            </a:extLst>
          </p:cNvPr>
          <p:cNvSpPr/>
          <p:nvPr/>
        </p:nvSpPr>
        <p:spPr>
          <a:xfrm>
            <a:off x="5314884" y="2666277"/>
            <a:ext cx="379390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77" name="Conector recto de flecha 76">
            <a:extLst>
              <a:ext uri="{FF2B5EF4-FFF2-40B4-BE49-F238E27FC236}">
                <a16:creationId xmlns:a16="http://schemas.microsoft.com/office/drawing/2014/main" id="{09A57D6B-2529-75C8-E045-85F584A9380A}"/>
              </a:ext>
            </a:extLst>
          </p:cNvPr>
          <p:cNvCxnSpPr>
            <a:stCxn id="39" idx="3"/>
            <a:endCxn id="75" idx="1"/>
          </p:cNvCxnSpPr>
          <p:nvPr/>
        </p:nvCxnSpPr>
        <p:spPr>
          <a:xfrm>
            <a:off x="4905013" y="2664399"/>
            <a:ext cx="409871" cy="1403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ángulo 78">
            <a:extLst>
              <a:ext uri="{FF2B5EF4-FFF2-40B4-BE49-F238E27FC236}">
                <a16:creationId xmlns:a16="http://schemas.microsoft.com/office/drawing/2014/main" id="{061CA386-C63E-AD1C-0433-B445E1054151}"/>
              </a:ext>
            </a:extLst>
          </p:cNvPr>
          <p:cNvSpPr/>
          <p:nvPr/>
        </p:nvSpPr>
        <p:spPr>
          <a:xfrm>
            <a:off x="5514359" y="3527166"/>
            <a:ext cx="106218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81" name="Conector recto de flecha 80">
            <a:extLst>
              <a:ext uri="{FF2B5EF4-FFF2-40B4-BE49-F238E27FC236}">
                <a16:creationId xmlns:a16="http://schemas.microsoft.com/office/drawing/2014/main" id="{FA7F28C7-A291-2633-5EC6-21095EDEC5A6}"/>
              </a:ext>
            </a:extLst>
          </p:cNvPr>
          <p:cNvCxnSpPr>
            <a:stCxn id="75" idx="3"/>
            <a:endCxn id="79" idx="0"/>
          </p:cNvCxnSpPr>
          <p:nvPr/>
        </p:nvCxnSpPr>
        <p:spPr>
          <a:xfrm>
            <a:off x="5694274" y="2804777"/>
            <a:ext cx="351176" cy="72238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de flecha 82">
            <a:extLst>
              <a:ext uri="{FF2B5EF4-FFF2-40B4-BE49-F238E27FC236}">
                <a16:creationId xmlns:a16="http://schemas.microsoft.com/office/drawing/2014/main" id="{81F69C88-E06A-5E4D-2AE0-B351F7D75AFA}"/>
              </a:ext>
            </a:extLst>
          </p:cNvPr>
          <p:cNvCxnSpPr>
            <a:cxnSpLocks/>
            <a:stCxn id="79" idx="2"/>
            <a:endCxn id="15" idx="0"/>
          </p:cNvCxnSpPr>
          <p:nvPr/>
        </p:nvCxnSpPr>
        <p:spPr>
          <a:xfrm flipH="1">
            <a:off x="6036019" y="3988831"/>
            <a:ext cx="9431" cy="60935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ángulo 85">
            <a:extLst>
              <a:ext uri="{FF2B5EF4-FFF2-40B4-BE49-F238E27FC236}">
                <a16:creationId xmlns:a16="http://schemas.microsoft.com/office/drawing/2014/main" id="{822D2C1C-22F9-7772-57DE-E547F6163474}"/>
              </a:ext>
            </a:extLst>
          </p:cNvPr>
          <p:cNvSpPr/>
          <p:nvPr/>
        </p:nvSpPr>
        <p:spPr>
          <a:xfrm>
            <a:off x="7037763" y="2446697"/>
            <a:ext cx="1307198" cy="646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7" name="Rectángulo 86">
            <a:extLst>
              <a:ext uri="{FF2B5EF4-FFF2-40B4-BE49-F238E27FC236}">
                <a16:creationId xmlns:a16="http://schemas.microsoft.com/office/drawing/2014/main" id="{49382C58-3890-F635-1FDA-2B32CD5BE885}"/>
              </a:ext>
            </a:extLst>
          </p:cNvPr>
          <p:cNvSpPr/>
          <p:nvPr/>
        </p:nvSpPr>
        <p:spPr>
          <a:xfrm>
            <a:off x="7023311" y="3417792"/>
            <a:ext cx="1307198" cy="646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8" name="Rectángulo 87">
            <a:extLst>
              <a:ext uri="{FF2B5EF4-FFF2-40B4-BE49-F238E27FC236}">
                <a16:creationId xmlns:a16="http://schemas.microsoft.com/office/drawing/2014/main" id="{2AA7712C-72DD-7403-CAB1-A085CEABBBA8}"/>
              </a:ext>
            </a:extLst>
          </p:cNvPr>
          <p:cNvSpPr/>
          <p:nvPr/>
        </p:nvSpPr>
        <p:spPr>
          <a:xfrm>
            <a:off x="7037763" y="4631116"/>
            <a:ext cx="1307198" cy="5052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89" name="Conector recto de flecha 88">
            <a:extLst>
              <a:ext uri="{FF2B5EF4-FFF2-40B4-BE49-F238E27FC236}">
                <a16:creationId xmlns:a16="http://schemas.microsoft.com/office/drawing/2014/main" id="{A2CC56A7-0EFB-2746-34E3-2C5940C3516E}"/>
              </a:ext>
            </a:extLst>
          </p:cNvPr>
          <p:cNvCxnSpPr>
            <a:cxnSpLocks/>
            <a:stCxn id="18" idx="1"/>
            <a:endCxn id="75" idx="3"/>
          </p:cNvCxnSpPr>
          <p:nvPr/>
        </p:nvCxnSpPr>
        <p:spPr>
          <a:xfrm flipH="1">
            <a:off x="5694274" y="2769864"/>
            <a:ext cx="1303669" cy="3491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ector recto de flecha 91">
            <a:extLst>
              <a:ext uri="{FF2B5EF4-FFF2-40B4-BE49-F238E27FC236}">
                <a16:creationId xmlns:a16="http://schemas.microsoft.com/office/drawing/2014/main" id="{0A336EAF-DCC5-EC18-10C9-BFC63BDFB671}"/>
              </a:ext>
            </a:extLst>
          </p:cNvPr>
          <p:cNvCxnSpPr>
            <a:cxnSpLocks/>
            <a:stCxn id="79" idx="3"/>
            <a:endCxn id="87" idx="1"/>
          </p:cNvCxnSpPr>
          <p:nvPr/>
        </p:nvCxnSpPr>
        <p:spPr>
          <a:xfrm flipV="1">
            <a:off x="6576541" y="3740958"/>
            <a:ext cx="446770" cy="1704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recto de flecha 101">
            <a:extLst>
              <a:ext uri="{FF2B5EF4-FFF2-40B4-BE49-F238E27FC236}">
                <a16:creationId xmlns:a16="http://schemas.microsoft.com/office/drawing/2014/main" id="{1CE15FF8-61ED-68F1-6638-2190A73687CC}"/>
              </a:ext>
            </a:extLst>
          </p:cNvPr>
          <p:cNvCxnSpPr>
            <a:cxnSpLocks/>
            <a:stCxn id="66" idx="3"/>
            <a:endCxn id="88" idx="1"/>
          </p:cNvCxnSpPr>
          <p:nvPr/>
        </p:nvCxnSpPr>
        <p:spPr>
          <a:xfrm>
            <a:off x="6576541" y="4829021"/>
            <a:ext cx="461222" cy="547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CuadroTexto 104">
            <a:extLst>
              <a:ext uri="{FF2B5EF4-FFF2-40B4-BE49-F238E27FC236}">
                <a16:creationId xmlns:a16="http://schemas.microsoft.com/office/drawing/2014/main" id="{5275F510-F4EC-6AE7-BA77-10C14090A702}"/>
              </a:ext>
            </a:extLst>
          </p:cNvPr>
          <p:cNvSpPr txBox="1"/>
          <p:nvPr/>
        </p:nvSpPr>
        <p:spPr>
          <a:xfrm>
            <a:off x="6448423" y="3381924"/>
            <a:ext cx="70300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Sí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06" name="CuadroTexto 105">
            <a:extLst>
              <a:ext uri="{FF2B5EF4-FFF2-40B4-BE49-F238E27FC236}">
                <a16:creationId xmlns:a16="http://schemas.microsoft.com/office/drawing/2014/main" id="{7FEC4327-F80E-57F2-E0CF-42992F66C292}"/>
              </a:ext>
            </a:extLst>
          </p:cNvPr>
          <p:cNvSpPr txBox="1"/>
          <p:nvPr/>
        </p:nvSpPr>
        <p:spPr>
          <a:xfrm>
            <a:off x="5873535" y="4155010"/>
            <a:ext cx="70300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No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20" name="CuadroTexto 119">
            <a:extLst>
              <a:ext uri="{FF2B5EF4-FFF2-40B4-BE49-F238E27FC236}">
                <a16:creationId xmlns:a16="http://schemas.microsoft.com/office/drawing/2014/main" id="{7072296B-C45B-5BF1-F2D5-6599A5CF1FAF}"/>
              </a:ext>
            </a:extLst>
          </p:cNvPr>
          <p:cNvSpPr txBox="1"/>
          <p:nvPr/>
        </p:nvSpPr>
        <p:spPr>
          <a:xfrm>
            <a:off x="3912166" y="3869483"/>
            <a:ext cx="14108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Periodontitis Inicial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cxnSp>
        <p:nvCxnSpPr>
          <p:cNvPr id="129" name="Conector recto 128">
            <a:extLst>
              <a:ext uri="{FF2B5EF4-FFF2-40B4-BE49-F238E27FC236}">
                <a16:creationId xmlns:a16="http://schemas.microsoft.com/office/drawing/2014/main" id="{D04EA545-B39A-6598-05F9-5098F4F4849E}"/>
              </a:ext>
            </a:extLst>
          </p:cNvPr>
          <p:cNvCxnSpPr/>
          <p:nvPr/>
        </p:nvCxnSpPr>
        <p:spPr>
          <a:xfrm>
            <a:off x="4905013" y="4598188"/>
            <a:ext cx="562762" cy="1052526"/>
          </a:xfrm>
          <a:prstGeom prst="line">
            <a:avLst/>
          </a:prstGeom>
          <a:ln w="158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1" name="Conector recto de flecha 130">
            <a:extLst>
              <a:ext uri="{FF2B5EF4-FFF2-40B4-BE49-F238E27FC236}">
                <a16:creationId xmlns:a16="http://schemas.microsoft.com/office/drawing/2014/main" id="{9BA731FD-8F88-34DA-0277-91F32AD4CEE1}"/>
              </a:ext>
            </a:extLst>
          </p:cNvPr>
          <p:cNvCxnSpPr>
            <a:stCxn id="48" idx="3"/>
            <a:endCxn id="39" idx="2"/>
          </p:cNvCxnSpPr>
          <p:nvPr/>
        </p:nvCxnSpPr>
        <p:spPr>
          <a:xfrm flipV="1">
            <a:off x="1799005" y="2901549"/>
            <a:ext cx="2594108" cy="13015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 Box 2">
            <a:extLst>
              <a:ext uri="{FF2B5EF4-FFF2-40B4-BE49-F238E27FC236}">
                <a16:creationId xmlns:a16="http://schemas.microsoft.com/office/drawing/2014/main" id="{FEF22D7B-EA3A-CB76-E273-7D1EDFF607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3494" y="6573005"/>
            <a:ext cx="1160506" cy="274400"/>
          </a:xfrm>
          <a:prstGeom prst="rect">
            <a:avLst/>
          </a:prstGeom>
          <a:noFill/>
          <a:ln>
            <a:noFill/>
            <a:prstDash val="dot"/>
          </a:ln>
          <a:effectLst>
            <a:outerShdw blurRad="63500" dist="17961" dir="2700000" algn="ctr" rotWithShape="0">
              <a:srgbClr val="DDDDDD">
                <a:alpha val="74998"/>
              </a:srgbClr>
            </a:outerShdw>
          </a:effectLst>
        </p:spPr>
        <p:txBody>
          <a:bodyPr wrap="none" lIns="90422" tIns="45195" rIns="90422" bIns="45195">
            <a:spAutoFit/>
          </a:bodyPr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400" dirty="0" err="1">
                <a:latin typeface="Palatino" pitchFamily="2" charset="77"/>
                <a:ea typeface="Palatino" pitchFamily="2" charset="77"/>
                <a:cs typeface="Copperplate"/>
              </a:rPr>
              <a:t>Offenbacher</a:t>
            </a:r>
            <a:endParaRPr lang="es-ES_tradnl" sz="1400" dirty="0"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pic>
        <p:nvPicPr>
          <p:cNvPr id="133" name="Picture 59" descr="ucm_logo">
            <a:extLst>
              <a:ext uri="{FF2B5EF4-FFF2-40B4-BE49-F238E27FC236}">
                <a16:creationId xmlns:a16="http://schemas.microsoft.com/office/drawing/2014/main" id="{44EFA898-1A9A-506C-5F7E-A3E12C0E3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30000"/>
          </a:blip>
          <a:srcRect/>
          <a:stretch>
            <a:fillRect/>
          </a:stretch>
        </p:blipFill>
        <p:spPr bwMode="auto">
          <a:xfrm>
            <a:off x="73390" y="5855528"/>
            <a:ext cx="757190" cy="8546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908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21">
            <a:extLst>
              <a:ext uri="{FF2B5EF4-FFF2-40B4-BE49-F238E27FC236}">
                <a16:creationId xmlns:a16="http://schemas.microsoft.com/office/drawing/2014/main" id="{5EE75EEB-F441-A504-FB89-D021429EA38A}"/>
              </a:ext>
            </a:extLst>
          </p:cNvPr>
          <p:cNvGrpSpPr>
            <a:grpSpLocks/>
          </p:cNvGrpSpPr>
          <p:nvPr/>
        </p:nvGrpSpPr>
        <p:grpSpPr bwMode="auto">
          <a:xfrm>
            <a:off x="170" y="2943751"/>
            <a:ext cx="828348" cy="1954444"/>
            <a:chOff x="320" y="0"/>
            <a:chExt cx="672" cy="1088"/>
          </a:xfrm>
        </p:grpSpPr>
        <p:pic>
          <p:nvPicPr>
            <p:cNvPr id="20" name="Picture 22">
              <a:extLst>
                <a:ext uri="{FF2B5EF4-FFF2-40B4-BE49-F238E27FC236}">
                  <a16:creationId xmlns:a16="http://schemas.microsoft.com/office/drawing/2014/main" id="{8A6568FE-0289-6A95-E01A-A656FC81C54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86"/>
            <a:stretch/>
          </p:blipFill>
          <p:spPr bwMode="auto">
            <a:xfrm>
              <a:off x="320" y="32"/>
              <a:ext cx="672" cy="10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23">
              <a:extLst>
                <a:ext uri="{FF2B5EF4-FFF2-40B4-BE49-F238E27FC236}">
                  <a16:creationId xmlns:a16="http://schemas.microsoft.com/office/drawing/2014/main" id="{C5CC02A1-E35A-8A0B-6DF5-778C4CE5A4DC}"/>
                </a:ext>
              </a:extLst>
            </p:cNvPr>
            <p:cNvPicPr>
              <a:picLocks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37" r="6250"/>
            <a:stretch/>
          </p:blipFill>
          <p:spPr bwMode="auto">
            <a:xfrm>
              <a:off x="320" y="0"/>
              <a:ext cx="640" cy="1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01507AE6-1213-C3FB-9719-80C689AB9DC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817E34A-BA7A-9D9A-3092-3C8D58CAE84B}"/>
              </a:ext>
            </a:extLst>
          </p:cNvPr>
          <p:cNvSpPr txBox="1"/>
          <p:nvPr/>
        </p:nvSpPr>
        <p:spPr>
          <a:xfrm>
            <a:off x="1337187" y="886036"/>
            <a:ext cx="64696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dirty="0">
                <a:latin typeface="Palatino" pitchFamily="2" charset="77"/>
                <a:ea typeface="Palatino" pitchFamily="2" charset="77"/>
              </a:rPr>
              <a:t>Gran </a:t>
            </a:r>
            <a:r>
              <a:rPr lang="es-ES" altLang="es-ES" dirty="0" err="1">
                <a:latin typeface="Palatino" pitchFamily="2" charset="77"/>
                <a:ea typeface="Palatino" pitchFamily="2" charset="77"/>
              </a:rPr>
              <a:t>nº</a:t>
            </a:r>
            <a:r>
              <a:rPr lang="es-ES" altLang="es-ES" dirty="0">
                <a:latin typeface="Palatino" pitchFamily="2" charset="77"/>
                <a:ea typeface="Palatino" pitchFamily="2" charset="77"/>
              </a:rPr>
              <a:t> de FACTORES DE RIESGO aumentan el riesgo del individuo frente a la periodontitis.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B1A30BB-F20B-4D75-967A-39B9A4F1DEC1}"/>
              </a:ext>
            </a:extLst>
          </p:cNvPr>
          <p:cNvSpPr/>
          <p:nvPr/>
        </p:nvSpPr>
        <p:spPr>
          <a:xfrm>
            <a:off x="4372633" y="2453329"/>
            <a:ext cx="45719" cy="15159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13E64F3-3D59-1AC3-3376-65A47C4BFF33}"/>
              </a:ext>
            </a:extLst>
          </p:cNvPr>
          <p:cNvSpPr txBox="1"/>
          <p:nvPr/>
        </p:nvSpPr>
        <p:spPr>
          <a:xfrm>
            <a:off x="1536555" y="1744079"/>
            <a:ext cx="22812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_tradnl" altLang="es-ES" sz="2400" b="1" dirty="0">
                <a:latin typeface="Palatino" pitchFamily="2" charset="77"/>
                <a:ea typeface="Palatino" pitchFamily="2" charset="77"/>
              </a:rPr>
              <a:t>F. Ambientales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72892AF-0A23-11DC-9A0B-8027D83C9E0B}"/>
              </a:ext>
            </a:extLst>
          </p:cNvPr>
          <p:cNvSpPr txBox="1"/>
          <p:nvPr/>
        </p:nvSpPr>
        <p:spPr>
          <a:xfrm>
            <a:off x="5326150" y="1739803"/>
            <a:ext cx="24168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_tradnl" altLang="es-ES" sz="2400" b="1" dirty="0">
                <a:latin typeface="Palatino" pitchFamily="2" charset="77"/>
                <a:ea typeface="Palatino" pitchFamily="2" charset="77"/>
              </a:rPr>
              <a:t>F. Genéticos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7D83FD5F-0F7F-B96B-B81A-ACA71C710C6A}"/>
              </a:ext>
            </a:extLst>
          </p:cNvPr>
          <p:cNvSpPr txBox="1">
            <a:spLocks/>
          </p:cNvSpPr>
          <p:nvPr/>
        </p:nvSpPr>
        <p:spPr>
          <a:xfrm>
            <a:off x="1135423" y="2453328"/>
            <a:ext cx="3083562" cy="43196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Edad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Raza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Género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Grado de higiene oral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Factores locales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Nivel socioeconómico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Tabaco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Estrés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 err="1">
                <a:latin typeface="Palatino" pitchFamily="2" charset="77"/>
                <a:ea typeface="Palatino" pitchFamily="2" charset="77"/>
              </a:rPr>
              <a:t>Bact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. </a:t>
            </a:r>
            <a:r>
              <a:rPr lang="es-ES" altLang="es-ES" sz="1800" dirty="0" err="1">
                <a:latin typeface="Palatino" pitchFamily="2" charset="77"/>
                <a:ea typeface="Palatino" pitchFamily="2" charset="77"/>
              </a:rPr>
              <a:t>Periodontopatógenas</a:t>
            </a: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 err="1">
                <a:latin typeface="Palatino" pitchFamily="2" charset="77"/>
                <a:ea typeface="Palatino" pitchFamily="2" charset="77"/>
              </a:rPr>
              <a:t>Enf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. Sistémicas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…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B3E6D6D4-A2E5-E0AA-F8ED-9FF60631AA4C}"/>
              </a:ext>
            </a:extLst>
          </p:cNvPr>
          <p:cNvSpPr txBox="1">
            <a:spLocks/>
          </p:cNvSpPr>
          <p:nvPr/>
        </p:nvSpPr>
        <p:spPr>
          <a:xfrm>
            <a:off x="4572000" y="2453327"/>
            <a:ext cx="4080376" cy="2543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Polimorfismos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Osteoporosis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Diabetes Mellitus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Trastornos inmunológicos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Situaciones de inmunosupresión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Obesidad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Síndrome metabólico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18" name="Picture 8">
            <a:extLst>
              <a:ext uri="{FF2B5EF4-FFF2-40B4-BE49-F238E27FC236}">
                <a16:creationId xmlns:a16="http://schemas.microsoft.com/office/drawing/2014/main" id="{0DED9C50-E5CD-E813-4BA3-632E9C2D2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2"/>
          <a:stretch/>
        </p:blipFill>
        <p:spPr bwMode="auto">
          <a:xfrm>
            <a:off x="0" y="1773449"/>
            <a:ext cx="828518" cy="1259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0">
            <a:extLst>
              <a:ext uri="{FF2B5EF4-FFF2-40B4-BE49-F238E27FC236}">
                <a16:creationId xmlns:a16="http://schemas.microsoft.com/office/drawing/2014/main" id="{E2AE14AF-8034-2E77-F1D0-5BF9DD85AF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95"/>
          <a:stretch/>
        </p:blipFill>
        <p:spPr bwMode="auto">
          <a:xfrm>
            <a:off x="8292467" y="2448964"/>
            <a:ext cx="851533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7A9CD096-58C6-14E0-1C3F-B69783B58356}"/>
              </a:ext>
            </a:extLst>
          </p:cNvPr>
          <p:cNvSpPr/>
          <p:nvPr/>
        </p:nvSpPr>
        <p:spPr>
          <a:xfrm rot="5400000" flipH="1">
            <a:off x="359180" y="1467349"/>
            <a:ext cx="67292" cy="61220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86F92082-EB1B-C9EB-72E7-F1F377B9820D}"/>
              </a:ext>
            </a:extLst>
          </p:cNvPr>
          <p:cNvSpPr/>
          <p:nvPr/>
        </p:nvSpPr>
        <p:spPr>
          <a:xfrm rot="5400000" flipH="1">
            <a:off x="8695106" y="3424784"/>
            <a:ext cx="67292" cy="61220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Text Box 7">
            <a:extLst>
              <a:ext uri="{FF2B5EF4-FFF2-40B4-BE49-F238E27FC236}">
                <a16:creationId xmlns:a16="http://schemas.microsoft.com/office/drawing/2014/main" id="{9A5F7F73-D610-2FF8-1DAA-BEFB3BB47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6890" y="6468020"/>
            <a:ext cx="5030219" cy="339033"/>
          </a:xfrm>
          <a:prstGeom prst="rect">
            <a:avLst/>
          </a:prstGeom>
          <a:solidFill>
            <a:schemeClr val="bg1"/>
          </a:solidFill>
          <a:ln w="19050" algn="ctr">
            <a:noFill/>
            <a:prstDash val="dot"/>
            <a:miter lim="800000"/>
            <a:headEnd/>
            <a:tailEnd/>
          </a:ln>
          <a:effectLst/>
        </p:spPr>
        <p:txBody>
          <a:bodyPr wrap="none" lIns="90422" tIns="45195" rIns="90422" bIns="4519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auto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Font typeface="Wingdings" charset="0"/>
              <a:buNone/>
              <a:defRPr/>
            </a:pPr>
            <a:r>
              <a:rPr lang="es-ES" sz="1400" i="1" dirty="0">
                <a:latin typeface="Palatino" pitchFamily="2" charset="77"/>
                <a:ea typeface="Palatino" pitchFamily="2" charset="77"/>
              </a:rPr>
              <a:t>  [Grossi y cols. 1994</a:t>
            </a:r>
            <a:r>
              <a:rPr lang="en-US" sz="1400" i="1" dirty="0">
                <a:latin typeface="Palatino" pitchFamily="2" charset="77"/>
                <a:ea typeface="Palatino" pitchFamily="2" charset="77"/>
              </a:rPr>
              <a:t>]  [</a:t>
            </a:r>
            <a:r>
              <a:rPr lang="en-US" sz="1400" i="1" dirty="0" err="1">
                <a:latin typeface="Palatino" pitchFamily="2" charset="77"/>
                <a:ea typeface="Palatino" pitchFamily="2" charset="77"/>
              </a:rPr>
              <a:t>Grossi</a:t>
            </a:r>
            <a:r>
              <a:rPr lang="en-US" sz="1400" i="1" dirty="0">
                <a:latin typeface="Palatino" pitchFamily="2" charset="77"/>
                <a:ea typeface="Palatino" pitchFamily="2" charset="77"/>
              </a:rPr>
              <a:t> y cols. 1995]</a:t>
            </a:r>
            <a:r>
              <a:rPr lang="es-ES" sz="1400" i="1" dirty="0">
                <a:latin typeface="Palatino" pitchFamily="2" charset="77"/>
                <a:ea typeface="Palatino" pitchFamily="2" charset="77"/>
              </a:rPr>
              <a:t>  [Page, Beck 1997a]    </a:t>
            </a:r>
            <a:r>
              <a:rPr lang="es-ES" sz="1400" dirty="0">
                <a:effectLst>
                  <a:outerShdw blurRad="38100" dist="38100" dir="2700000" algn="tl">
                    <a:srgbClr val="DDDDDD"/>
                  </a:outerShdw>
                </a:effectLst>
                <a:latin typeface="Palatino" pitchFamily="2" charset="77"/>
                <a:ea typeface="Palatino" pitchFamily="2" charset="77"/>
              </a:rPr>
              <a:t> </a:t>
            </a:r>
          </a:p>
        </p:txBody>
      </p:sp>
      <p:pic>
        <p:nvPicPr>
          <p:cNvPr id="27" name="Picture 59" descr="ucm_logo">
            <a:extLst>
              <a:ext uri="{FF2B5EF4-FFF2-40B4-BE49-F238E27FC236}">
                <a16:creationId xmlns:a16="http://schemas.microsoft.com/office/drawing/2014/main" id="{E4E34144-D6FA-924D-0A55-C8B19DAC4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30000"/>
          </a:blip>
          <a:srcRect/>
          <a:stretch>
            <a:fillRect/>
          </a:stretch>
        </p:blipFill>
        <p:spPr bwMode="auto">
          <a:xfrm>
            <a:off x="73390" y="5855528"/>
            <a:ext cx="757190" cy="8546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4367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CDEFC2B7-87CC-896B-C002-C608D5C2D0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B090190E-6431-B72F-AE2A-EB227C00942D}"/>
              </a:ext>
            </a:extLst>
          </p:cNvPr>
          <p:cNvGrpSpPr/>
          <p:nvPr/>
        </p:nvGrpSpPr>
        <p:grpSpPr>
          <a:xfrm>
            <a:off x="2889630" y="655940"/>
            <a:ext cx="3712081" cy="1748276"/>
            <a:chOff x="-3937978" y="-55070"/>
            <a:chExt cx="15705646" cy="7396874"/>
          </a:xfrm>
        </p:grpSpPr>
        <p:sp>
          <p:nvSpPr>
            <p:cNvPr id="14" name="AutoShape 2">
              <a:extLst>
                <a:ext uri="{FF2B5EF4-FFF2-40B4-BE49-F238E27FC236}">
                  <a16:creationId xmlns:a16="http://schemas.microsoft.com/office/drawing/2014/main" id="{A286CAC9-A2AE-9644-18F2-0F69F2B368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00000">
              <a:off x="1976262" y="2001288"/>
              <a:ext cx="3200400" cy="3200399"/>
            </a:xfrm>
            <a:prstGeom prst="bevel">
              <a:avLst>
                <a:gd name="adj" fmla="val 50000"/>
              </a:avLst>
            </a:prstGeom>
            <a:solidFill>
              <a:srgbClr val="FF0000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es-ES" sz="1100"/>
            </a:p>
          </p:txBody>
        </p:sp>
        <p:sp>
          <p:nvSpPr>
            <p:cNvPr id="15" name="AutoShape 3">
              <a:extLst>
                <a:ext uri="{FF2B5EF4-FFF2-40B4-BE49-F238E27FC236}">
                  <a16:creationId xmlns:a16="http://schemas.microsoft.com/office/drawing/2014/main" id="{17199990-46F3-CD54-DFFE-62935902907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100000">
              <a:off x="2757313" y="2782338"/>
              <a:ext cx="1638302" cy="1638301"/>
            </a:xfrm>
            <a:prstGeom prst="bevel">
              <a:avLst>
                <a:gd name="adj" fmla="val 50000"/>
              </a:avLst>
            </a:prstGeom>
            <a:solidFill>
              <a:srgbClr val="FF0000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es-ES" sz="1100" dirty="0"/>
            </a:p>
          </p:txBody>
        </p:sp>
        <p:sp>
          <p:nvSpPr>
            <p:cNvPr id="16" name="Text Box 5">
              <a:extLst>
                <a:ext uri="{FF2B5EF4-FFF2-40B4-BE49-F238E27FC236}">
                  <a16:creationId xmlns:a16="http://schemas.microsoft.com/office/drawing/2014/main" id="{909E6ECF-0E54-FFDC-9883-2C0BDC2FCA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23645" y="2822740"/>
              <a:ext cx="5244023" cy="1816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s-ES_tradnl" altLang="es-ES" sz="1200" dirty="0">
                  <a:latin typeface="Palatino" pitchFamily="2" charset="77"/>
                  <a:ea typeface="Palatino" pitchFamily="2" charset="77"/>
                </a:rPr>
                <a:t>Susceptibilidad</a:t>
              </a:r>
            </a:p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s-ES_tradnl" altLang="es-ES" sz="1200" dirty="0">
                  <a:latin typeface="Palatino" pitchFamily="2" charset="77"/>
                  <a:ea typeface="Palatino" pitchFamily="2" charset="77"/>
                </a:rPr>
                <a:t>genética</a:t>
              </a:r>
            </a:p>
          </p:txBody>
        </p:sp>
        <p:sp>
          <p:nvSpPr>
            <p:cNvPr id="17" name="Text Box 6">
              <a:extLst>
                <a:ext uri="{FF2B5EF4-FFF2-40B4-BE49-F238E27FC236}">
                  <a16:creationId xmlns:a16="http://schemas.microsoft.com/office/drawing/2014/main" id="{DE0A938F-85C4-457E-CE4C-4D3F434DEE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937978" y="2822740"/>
              <a:ext cx="4369116" cy="1816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s-ES_tradnl" altLang="es-ES" sz="1200" dirty="0">
                  <a:latin typeface="Palatino" pitchFamily="2" charset="77"/>
                  <a:ea typeface="Palatino" pitchFamily="2" charset="77"/>
                </a:rPr>
                <a:t>Condiciones</a:t>
              </a:r>
            </a:p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s-ES_tradnl" altLang="es-ES" sz="1200" dirty="0">
                  <a:latin typeface="Palatino" pitchFamily="2" charset="77"/>
                  <a:ea typeface="Palatino" pitchFamily="2" charset="77"/>
                </a:rPr>
                <a:t>  médicas   </a:t>
              </a:r>
            </a:p>
          </p:txBody>
        </p:sp>
        <p:sp>
          <p:nvSpPr>
            <p:cNvPr id="18" name="Text Box 7">
              <a:extLst>
                <a:ext uri="{FF2B5EF4-FFF2-40B4-BE49-F238E27FC236}">
                  <a16:creationId xmlns:a16="http://schemas.microsoft.com/office/drawing/2014/main" id="{D4DD3A8F-6A28-A871-1153-0E7005519B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2303" y="6228433"/>
              <a:ext cx="3629850" cy="1113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s-ES_tradnl" altLang="es-ES" sz="1200" dirty="0">
                  <a:latin typeface="Palatino" pitchFamily="2" charset="77"/>
                  <a:ea typeface="Palatino" pitchFamily="2" charset="77"/>
                </a:rPr>
                <a:t>Ambiente</a:t>
              </a:r>
            </a:p>
          </p:txBody>
        </p:sp>
        <p:sp>
          <p:nvSpPr>
            <p:cNvPr id="19" name="Text Box 5">
              <a:extLst>
                <a:ext uri="{FF2B5EF4-FFF2-40B4-BE49-F238E27FC236}">
                  <a16:creationId xmlns:a16="http://schemas.microsoft.com/office/drawing/2014/main" id="{414CB123-546A-B57D-4C84-52CF8452A8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4091" y="-55070"/>
              <a:ext cx="3412823" cy="1113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s-ES_tradnl" altLang="es-ES" sz="1200" dirty="0">
                  <a:latin typeface="Palatino" pitchFamily="2" charset="77"/>
                  <a:ea typeface="Palatino" pitchFamily="2" charset="77"/>
                </a:rPr>
                <a:t>Infección</a:t>
              </a:r>
            </a:p>
          </p:txBody>
        </p:sp>
      </p:grpSp>
      <p:pic>
        <p:nvPicPr>
          <p:cNvPr id="20" name="Picture 5" descr="Sin título-10">
            <a:extLst>
              <a:ext uri="{FF2B5EF4-FFF2-40B4-BE49-F238E27FC236}">
                <a16:creationId xmlns:a16="http://schemas.microsoft.com/office/drawing/2014/main" id="{B17A8DC2-D58E-145F-BF01-8D3386CBD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98" y="2577100"/>
            <a:ext cx="1959477" cy="12072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Sin título-11">
            <a:extLst>
              <a:ext uri="{FF2B5EF4-FFF2-40B4-BE49-F238E27FC236}">
                <a16:creationId xmlns:a16="http://schemas.microsoft.com/office/drawing/2014/main" id="{19BB6D8D-BFC7-83CA-00C6-CF0999518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98" y="3902559"/>
            <a:ext cx="1959477" cy="133090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Sin título-12">
            <a:extLst>
              <a:ext uri="{FF2B5EF4-FFF2-40B4-BE49-F238E27FC236}">
                <a16:creationId xmlns:a16="http://schemas.microsoft.com/office/drawing/2014/main" id="{B6F1301F-1FE5-E086-86F0-07D6F23FE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98" y="5351691"/>
            <a:ext cx="1961746" cy="128892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Sin título-13">
            <a:extLst>
              <a:ext uri="{FF2B5EF4-FFF2-40B4-BE49-F238E27FC236}">
                <a16:creationId xmlns:a16="http://schemas.microsoft.com/office/drawing/2014/main" id="{90285E24-DC5D-1806-BF9C-A8DAE18D0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801" y="2376084"/>
            <a:ext cx="1172055" cy="122538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Sin título-14">
            <a:extLst>
              <a:ext uri="{FF2B5EF4-FFF2-40B4-BE49-F238E27FC236}">
                <a16:creationId xmlns:a16="http://schemas.microsoft.com/office/drawing/2014/main" id="{773C7598-F682-2A23-F2F2-D1D4575BB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607" y="3794886"/>
            <a:ext cx="1172055" cy="122538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Sin título-15">
            <a:extLst>
              <a:ext uri="{FF2B5EF4-FFF2-40B4-BE49-F238E27FC236}">
                <a16:creationId xmlns:a16="http://schemas.microsoft.com/office/drawing/2014/main" id="{1247C21F-FA21-C7AB-5111-42AE7DC83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608" y="5209202"/>
            <a:ext cx="1172055" cy="122538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08CF6317-AB53-CB8B-8F28-59770EBB6BD4}"/>
              </a:ext>
            </a:extLst>
          </p:cNvPr>
          <p:cNvSpPr txBox="1"/>
          <p:nvPr/>
        </p:nvSpPr>
        <p:spPr>
          <a:xfrm>
            <a:off x="4063230" y="2986495"/>
            <a:ext cx="20087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Respuesta Huésped Genotipo -</a:t>
            </a:r>
            <a:endParaRPr lang="es-ES_tradnl" altLang="es-ES" sz="16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EECCBE0-6D21-4D5C-21CA-A5AB74EAD3F1}"/>
              </a:ext>
            </a:extLst>
          </p:cNvPr>
          <p:cNvSpPr txBox="1"/>
          <p:nvPr/>
        </p:nvSpPr>
        <p:spPr>
          <a:xfrm>
            <a:off x="4032306" y="4411563"/>
            <a:ext cx="20087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Respuesta Huésped Genotipo +</a:t>
            </a:r>
            <a:endParaRPr lang="es-ES_tradnl" altLang="es-ES" sz="16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4933BF63-3236-8453-E891-CB86B80D4C92}"/>
              </a:ext>
            </a:extLst>
          </p:cNvPr>
          <p:cNvSpPr txBox="1"/>
          <p:nvPr/>
        </p:nvSpPr>
        <p:spPr>
          <a:xfrm>
            <a:off x="3973250" y="5845755"/>
            <a:ext cx="20087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Respuesta General Genotipo +</a:t>
            </a:r>
            <a:endParaRPr lang="es-ES_tradnl" altLang="es-ES" sz="16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D005B5CD-E8BF-5D5D-2B7A-042A7C472A88}"/>
              </a:ext>
            </a:extLst>
          </p:cNvPr>
          <p:cNvSpPr txBox="1"/>
          <p:nvPr/>
        </p:nvSpPr>
        <p:spPr>
          <a:xfrm>
            <a:off x="2506295" y="2992764"/>
            <a:ext cx="11720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Bacterias</a:t>
            </a:r>
            <a:endParaRPr lang="es-ES_tradnl" altLang="es-ES" sz="16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63EBC882-51AA-1AD6-9364-FB91413B50C0}"/>
              </a:ext>
            </a:extLst>
          </p:cNvPr>
          <p:cNvSpPr txBox="1"/>
          <p:nvPr/>
        </p:nvSpPr>
        <p:spPr>
          <a:xfrm>
            <a:off x="2517300" y="4411566"/>
            <a:ext cx="11720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Bacterias</a:t>
            </a:r>
            <a:endParaRPr lang="es-ES_tradnl" altLang="es-ES" sz="16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3AB4EC5E-1D1F-008E-6E1C-5D990D99E551}"/>
              </a:ext>
            </a:extLst>
          </p:cNvPr>
          <p:cNvSpPr txBox="1"/>
          <p:nvPr/>
        </p:nvSpPr>
        <p:spPr>
          <a:xfrm>
            <a:off x="2506295" y="5848614"/>
            <a:ext cx="11720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Bacterias</a:t>
            </a:r>
            <a:endParaRPr lang="es-ES_tradnl" altLang="es-ES" sz="16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37EB56D5-AB73-B886-0E4A-0D05EC63CB10}"/>
              </a:ext>
            </a:extLst>
          </p:cNvPr>
          <p:cNvSpPr txBox="1"/>
          <p:nvPr/>
        </p:nvSpPr>
        <p:spPr>
          <a:xfrm>
            <a:off x="6383998" y="2986495"/>
            <a:ext cx="9774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P. Inicial</a:t>
            </a:r>
            <a:endParaRPr lang="es-ES_tradnl" altLang="es-ES" sz="16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65E2B16F-5C42-A543-1515-E8780A03A70F}"/>
              </a:ext>
            </a:extLst>
          </p:cNvPr>
          <p:cNvSpPr txBox="1"/>
          <p:nvPr/>
        </p:nvSpPr>
        <p:spPr>
          <a:xfrm>
            <a:off x="6327271" y="4411563"/>
            <a:ext cx="10909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P. Severa</a:t>
            </a:r>
            <a:endParaRPr lang="es-ES_tradnl" altLang="es-ES" sz="16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EACE9930-F1F2-3E64-3173-D4FA55B43EB9}"/>
              </a:ext>
            </a:extLst>
          </p:cNvPr>
          <p:cNvSpPr txBox="1"/>
          <p:nvPr/>
        </p:nvSpPr>
        <p:spPr>
          <a:xfrm>
            <a:off x="6410034" y="5848614"/>
            <a:ext cx="9774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P.R.P.</a:t>
            </a:r>
            <a:endParaRPr lang="es-ES_tradnl" altLang="es-ES" sz="16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5" name="4 Flecha abajo">
            <a:extLst>
              <a:ext uri="{FF2B5EF4-FFF2-40B4-BE49-F238E27FC236}">
                <a16:creationId xmlns:a16="http://schemas.microsoft.com/office/drawing/2014/main" id="{4DEFA5EB-87FD-668E-0E05-78292D324728}"/>
              </a:ext>
            </a:extLst>
          </p:cNvPr>
          <p:cNvSpPr/>
          <p:nvPr/>
        </p:nvSpPr>
        <p:spPr>
          <a:xfrm rot="16200000">
            <a:off x="3707853" y="2976297"/>
            <a:ext cx="276998" cy="309932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37" name="4 Flecha abajo">
            <a:extLst>
              <a:ext uri="{FF2B5EF4-FFF2-40B4-BE49-F238E27FC236}">
                <a16:creationId xmlns:a16="http://schemas.microsoft.com/office/drawing/2014/main" id="{D62AE74E-B5E0-126D-1CE0-AA6640A3924D}"/>
              </a:ext>
            </a:extLst>
          </p:cNvPr>
          <p:cNvSpPr/>
          <p:nvPr/>
        </p:nvSpPr>
        <p:spPr>
          <a:xfrm rot="16200000">
            <a:off x="3707853" y="4395098"/>
            <a:ext cx="276998" cy="309932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39" name="4 Flecha abajo">
            <a:extLst>
              <a:ext uri="{FF2B5EF4-FFF2-40B4-BE49-F238E27FC236}">
                <a16:creationId xmlns:a16="http://schemas.microsoft.com/office/drawing/2014/main" id="{B465BE6B-E4FE-E70F-A165-11C34EE49093}"/>
              </a:ext>
            </a:extLst>
          </p:cNvPr>
          <p:cNvSpPr/>
          <p:nvPr/>
        </p:nvSpPr>
        <p:spPr>
          <a:xfrm rot="16200000">
            <a:off x="3707853" y="5848729"/>
            <a:ext cx="276998" cy="309932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41" name="4 Flecha abajo">
            <a:extLst>
              <a:ext uri="{FF2B5EF4-FFF2-40B4-BE49-F238E27FC236}">
                <a16:creationId xmlns:a16="http://schemas.microsoft.com/office/drawing/2014/main" id="{0FFAA158-BF02-7828-7986-8A7BA1E5446E}"/>
              </a:ext>
            </a:extLst>
          </p:cNvPr>
          <p:cNvSpPr/>
          <p:nvPr/>
        </p:nvSpPr>
        <p:spPr>
          <a:xfrm rot="16200000">
            <a:off x="6057513" y="2976297"/>
            <a:ext cx="276998" cy="309932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42" name="4 Flecha abajo">
            <a:extLst>
              <a:ext uri="{FF2B5EF4-FFF2-40B4-BE49-F238E27FC236}">
                <a16:creationId xmlns:a16="http://schemas.microsoft.com/office/drawing/2014/main" id="{2D50EC6D-406F-D90A-2C81-DF867C1BB513}"/>
              </a:ext>
            </a:extLst>
          </p:cNvPr>
          <p:cNvSpPr/>
          <p:nvPr/>
        </p:nvSpPr>
        <p:spPr>
          <a:xfrm rot="16200000">
            <a:off x="6057513" y="4395098"/>
            <a:ext cx="276998" cy="309932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43" name="4 Flecha abajo">
            <a:extLst>
              <a:ext uri="{FF2B5EF4-FFF2-40B4-BE49-F238E27FC236}">
                <a16:creationId xmlns:a16="http://schemas.microsoft.com/office/drawing/2014/main" id="{5DB0F238-65DD-B7D5-D5F0-01C494D3BF9F}"/>
              </a:ext>
            </a:extLst>
          </p:cNvPr>
          <p:cNvSpPr/>
          <p:nvPr/>
        </p:nvSpPr>
        <p:spPr>
          <a:xfrm rot="16200000">
            <a:off x="6057513" y="5848729"/>
            <a:ext cx="276998" cy="309932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18068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37D84F71-5947-5ED5-02BC-34157FA61DFE}"/>
              </a:ext>
            </a:extLst>
          </p:cNvPr>
          <p:cNvSpPr/>
          <p:nvPr/>
        </p:nvSpPr>
        <p:spPr>
          <a:xfrm>
            <a:off x="775900" y="2221832"/>
            <a:ext cx="1330942" cy="4769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72695A8-D3EF-9D03-22D4-74AAAD873A97}"/>
              </a:ext>
            </a:extLst>
          </p:cNvPr>
          <p:cNvSpPr txBox="1"/>
          <p:nvPr/>
        </p:nvSpPr>
        <p:spPr>
          <a:xfrm>
            <a:off x="822140" y="2237094"/>
            <a:ext cx="12384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Obesidad Tejido Adiposo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43C30D8-34C5-7A79-C5C8-D950A1CCAF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4DF2C6B1-7843-87FA-169A-9A1858DB4C6C}"/>
              </a:ext>
            </a:extLst>
          </p:cNvPr>
          <p:cNvSpPr/>
          <p:nvPr/>
        </p:nvSpPr>
        <p:spPr>
          <a:xfrm>
            <a:off x="775900" y="3082837"/>
            <a:ext cx="1330942" cy="4769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865B50-543C-BB29-3091-26BAFED7A2C1}"/>
              </a:ext>
            </a:extLst>
          </p:cNvPr>
          <p:cNvSpPr txBox="1"/>
          <p:nvPr/>
        </p:nvSpPr>
        <p:spPr>
          <a:xfrm>
            <a:off x="822140" y="3098099"/>
            <a:ext cx="12384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DIABETES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Hiperglucemia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404F000-CC8B-7BCC-5622-40BFAC353187}"/>
              </a:ext>
            </a:extLst>
          </p:cNvPr>
          <p:cNvSpPr/>
          <p:nvPr/>
        </p:nvSpPr>
        <p:spPr>
          <a:xfrm>
            <a:off x="2742923" y="1360595"/>
            <a:ext cx="1330942" cy="4769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0CEB9BA-6A9E-52AC-9709-09CA2D5C07BB}"/>
              </a:ext>
            </a:extLst>
          </p:cNvPr>
          <p:cNvSpPr txBox="1"/>
          <p:nvPr/>
        </p:nvSpPr>
        <p:spPr>
          <a:xfrm>
            <a:off x="2789163" y="1460559"/>
            <a:ext cx="12384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Adipocinas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21D80EF4-0DD7-FA1E-2B4B-1DCC91363A9C}"/>
              </a:ext>
            </a:extLst>
          </p:cNvPr>
          <p:cNvSpPr/>
          <p:nvPr/>
        </p:nvSpPr>
        <p:spPr>
          <a:xfrm>
            <a:off x="2742923" y="2019813"/>
            <a:ext cx="1330942" cy="4769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3027CDE-2483-E154-4F17-D3C2156921DC}"/>
              </a:ext>
            </a:extLst>
          </p:cNvPr>
          <p:cNvSpPr txBox="1"/>
          <p:nvPr/>
        </p:nvSpPr>
        <p:spPr>
          <a:xfrm>
            <a:off x="2789163" y="2035076"/>
            <a:ext cx="12384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Interacción AGE-RAGE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D3F4990-4E3B-7D11-5A2B-6D08CC0EA2DE}"/>
              </a:ext>
            </a:extLst>
          </p:cNvPr>
          <p:cNvSpPr/>
          <p:nvPr/>
        </p:nvSpPr>
        <p:spPr>
          <a:xfrm>
            <a:off x="2742923" y="2683496"/>
            <a:ext cx="1330942" cy="6615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F298D30-6407-5A68-788A-AB010E1DFA0C}"/>
              </a:ext>
            </a:extLst>
          </p:cNvPr>
          <p:cNvSpPr txBox="1"/>
          <p:nvPr/>
        </p:nvSpPr>
        <p:spPr>
          <a:xfrm>
            <a:off x="2789163" y="2698759"/>
            <a:ext cx="12384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Producción de citocinas </a:t>
            </a:r>
            <a:r>
              <a:rPr lang="es-ES" altLang="es-ES" sz="1200" dirty="0" err="1">
                <a:latin typeface="Palatino" pitchFamily="2" charset="77"/>
                <a:ea typeface="Palatino" pitchFamily="2" charset="77"/>
              </a:rPr>
              <a:t>sobrerregulada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F9F3F5B-F84D-0829-8092-2748797DE71C}"/>
              </a:ext>
            </a:extLst>
          </p:cNvPr>
          <p:cNvSpPr/>
          <p:nvPr/>
        </p:nvSpPr>
        <p:spPr>
          <a:xfrm>
            <a:off x="2742923" y="3491570"/>
            <a:ext cx="1330942" cy="6615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E233BD2-F50A-58BE-5562-C0D6C73C65A3}"/>
              </a:ext>
            </a:extLst>
          </p:cNvPr>
          <p:cNvSpPr txBox="1"/>
          <p:nvPr/>
        </p:nvSpPr>
        <p:spPr>
          <a:xfrm>
            <a:off x="2789163" y="3506833"/>
            <a:ext cx="12384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Función alterada de PMN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EE7B26F1-93FC-4FD7-47B5-48415CA509D9}"/>
              </a:ext>
            </a:extLst>
          </p:cNvPr>
          <p:cNvSpPr/>
          <p:nvPr/>
        </p:nvSpPr>
        <p:spPr>
          <a:xfrm>
            <a:off x="2742923" y="4314738"/>
            <a:ext cx="1330942" cy="6615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3550533-F24F-B33C-BF44-E99ECD63333E}"/>
              </a:ext>
            </a:extLst>
          </p:cNvPr>
          <p:cNvSpPr txBox="1"/>
          <p:nvPr/>
        </p:nvSpPr>
        <p:spPr>
          <a:xfrm>
            <a:off x="2789163" y="4507035"/>
            <a:ext cx="12384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Apoptosis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65E8E32-9B06-6302-D5B5-B09D5906172B}"/>
              </a:ext>
            </a:extLst>
          </p:cNvPr>
          <p:cNvSpPr/>
          <p:nvPr/>
        </p:nvSpPr>
        <p:spPr>
          <a:xfrm>
            <a:off x="4986410" y="2277227"/>
            <a:ext cx="1651756" cy="6206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FA4452D-FB08-68DC-DFEB-91F9212E6523}"/>
              </a:ext>
            </a:extLst>
          </p:cNvPr>
          <p:cNvSpPr txBox="1"/>
          <p:nvPr/>
        </p:nvSpPr>
        <p:spPr>
          <a:xfrm>
            <a:off x="5009530" y="2356739"/>
            <a:ext cx="16055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Respuesta inflamatoria alterada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5F743643-80D5-EE7B-AC70-0FBEE0B25F46}"/>
              </a:ext>
            </a:extLst>
          </p:cNvPr>
          <p:cNvSpPr/>
          <p:nvPr/>
        </p:nvSpPr>
        <p:spPr>
          <a:xfrm>
            <a:off x="4986410" y="3103648"/>
            <a:ext cx="1651756" cy="10495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5FB80E37-FE9A-F387-6FF5-961BF44BDA1F}"/>
              </a:ext>
            </a:extLst>
          </p:cNvPr>
          <p:cNvSpPr txBox="1"/>
          <p:nvPr/>
        </p:nvSpPr>
        <p:spPr>
          <a:xfrm>
            <a:off x="5009530" y="3183160"/>
            <a:ext cx="16055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Aumento de citosinas proinflamatorias y </a:t>
            </a:r>
            <a:r>
              <a:rPr lang="es-ES" altLang="es-ES" sz="1200" dirty="0" err="1">
                <a:latin typeface="Palatino" pitchFamily="2" charset="77"/>
                <a:ea typeface="Palatino" pitchFamily="2" charset="77"/>
              </a:rPr>
              <a:t>MMPs</a:t>
            </a: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.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308FE687-C72F-E1E1-D36F-31760ED1ED63}"/>
              </a:ext>
            </a:extLst>
          </p:cNvPr>
          <p:cNvSpPr/>
          <p:nvPr/>
        </p:nvSpPr>
        <p:spPr>
          <a:xfrm>
            <a:off x="7144802" y="2274995"/>
            <a:ext cx="1033230" cy="4769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5C4B6D59-C5B1-A42A-9196-07F1F9187989}"/>
              </a:ext>
            </a:extLst>
          </p:cNvPr>
          <p:cNvSpPr txBox="1"/>
          <p:nvPr/>
        </p:nvSpPr>
        <p:spPr>
          <a:xfrm>
            <a:off x="7042186" y="2374959"/>
            <a:ext cx="12384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Tabaco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07D03788-FE6A-EA64-491E-375507C25E39}"/>
              </a:ext>
            </a:extLst>
          </p:cNvPr>
          <p:cNvSpPr/>
          <p:nvPr/>
        </p:nvSpPr>
        <p:spPr>
          <a:xfrm>
            <a:off x="7144802" y="3038369"/>
            <a:ext cx="1033230" cy="4769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C167613-DAD4-7E46-5F7E-6D4A35EBA71C}"/>
              </a:ext>
            </a:extLst>
          </p:cNvPr>
          <p:cNvSpPr txBox="1"/>
          <p:nvPr/>
        </p:nvSpPr>
        <p:spPr>
          <a:xfrm>
            <a:off x="7042186" y="3138333"/>
            <a:ext cx="12384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Periodontitis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803FBF89-10D5-CA91-B5D1-464185BF33B0}"/>
              </a:ext>
            </a:extLst>
          </p:cNvPr>
          <p:cNvSpPr/>
          <p:nvPr/>
        </p:nvSpPr>
        <p:spPr>
          <a:xfrm>
            <a:off x="7144802" y="3770975"/>
            <a:ext cx="1033230" cy="6373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9A4711BE-7918-63FD-AAE9-E679E3803490}"/>
              </a:ext>
            </a:extLst>
          </p:cNvPr>
          <p:cNvSpPr txBox="1"/>
          <p:nvPr/>
        </p:nvSpPr>
        <p:spPr>
          <a:xfrm>
            <a:off x="7042186" y="3870940"/>
            <a:ext cx="12384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 err="1">
                <a:latin typeface="Palatino" pitchFamily="2" charset="77"/>
                <a:ea typeface="Palatino" pitchFamily="2" charset="77"/>
              </a:rPr>
              <a:t>Biofilm</a:t>
            </a: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 bacteriano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cxnSp>
        <p:nvCxnSpPr>
          <p:cNvPr id="36" name="Conector angular 35">
            <a:extLst>
              <a:ext uri="{FF2B5EF4-FFF2-40B4-BE49-F238E27FC236}">
                <a16:creationId xmlns:a16="http://schemas.microsoft.com/office/drawing/2014/main" id="{8729B920-4FBB-0EA1-C3D0-DB716F915510}"/>
              </a:ext>
            </a:extLst>
          </p:cNvPr>
          <p:cNvCxnSpPr>
            <a:stCxn id="5" idx="0"/>
            <a:endCxn id="9" idx="0"/>
          </p:cNvCxnSpPr>
          <p:nvPr/>
        </p:nvCxnSpPr>
        <p:spPr>
          <a:xfrm rot="5400000" flipH="1" flipV="1">
            <a:off x="1986633" y="815334"/>
            <a:ext cx="876499" cy="1967023"/>
          </a:xfrm>
          <a:prstGeom prst="bentConnector3">
            <a:avLst>
              <a:gd name="adj1" fmla="val 126081"/>
            </a:avLst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angular 37">
            <a:extLst>
              <a:ext uri="{FF2B5EF4-FFF2-40B4-BE49-F238E27FC236}">
                <a16:creationId xmlns:a16="http://schemas.microsoft.com/office/drawing/2014/main" id="{25D44D82-EECF-FE62-790C-AD61C3F367FD}"/>
              </a:ext>
            </a:extLst>
          </p:cNvPr>
          <p:cNvCxnSpPr>
            <a:cxnSpLocks/>
            <a:stCxn id="79" idx="2"/>
            <a:endCxn id="8" idx="2"/>
          </p:cNvCxnSpPr>
          <p:nvPr/>
        </p:nvCxnSpPr>
        <p:spPr>
          <a:xfrm rot="5400000" flipH="1">
            <a:off x="3248281" y="1752854"/>
            <a:ext cx="754971" cy="4368792"/>
          </a:xfrm>
          <a:prstGeom prst="bentConnector3">
            <a:avLst>
              <a:gd name="adj1" fmla="val -122594"/>
            </a:avLst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angular 46">
            <a:extLst>
              <a:ext uri="{FF2B5EF4-FFF2-40B4-BE49-F238E27FC236}">
                <a16:creationId xmlns:a16="http://schemas.microsoft.com/office/drawing/2014/main" id="{FA2E6811-6904-2AB5-C31B-2E6DD7FE39AB}"/>
              </a:ext>
            </a:extLst>
          </p:cNvPr>
          <p:cNvCxnSpPr>
            <a:cxnSpLocks/>
            <a:stCxn id="9" idx="3"/>
            <a:endCxn id="17" idx="3"/>
          </p:cNvCxnSpPr>
          <p:nvPr/>
        </p:nvCxnSpPr>
        <p:spPr>
          <a:xfrm>
            <a:off x="4073865" y="1599059"/>
            <a:ext cx="12700" cy="3046476"/>
          </a:xfrm>
          <a:prstGeom prst="bentConnector3">
            <a:avLst>
              <a:gd name="adj1" fmla="val 1800000"/>
            </a:avLst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>
            <a:extLst>
              <a:ext uri="{FF2B5EF4-FFF2-40B4-BE49-F238E27FC236}">
                <a16:creationId xmlns:a16="http://schemas.microsoft.com/office/drawing/2014/main" id="{F81016A4-E8D1-09BC-3F4E-E6D76C0F7F0C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4073865" y="2258277"/>
            <a:ext cx="235245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FC386C43-6564-6D8F-5FE5-9D2960B21618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4073865" y="3014293"/>
            <a:ext cx="235245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55">
            <a:extLst>
              <a:ext uri="{FF2B5EF4-FFF2-40B4-BE49-F238E27FC236}">
                <a16:creationId xmlns:a16="http://schemas.microsoft.com/office/drawing/2014/main" id="{B7C3EA35-24B3-1569-A96A-B23B1C726DAF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4073865" y="3822367"/>
            <a:ext cx="235245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angular 59">
            <a:extLst>
              <a:ext uri="{FF2B5EF4-FFF2-40B4-BE49-F238E27FC236}">
                <a16:creationId xmlns:a16="http://schemas.microsoft.com/office/drawing/2014/main" id="{43741EB2-0608-8AA4-6F9E-0A435F54FFB9}"/>
              </a:ext>
            </a:extLst>
          </p:cNvPr>
          <p:cNvCxnSpPr>
            <a:stCxn id="17" idx="1"/>
            <a:endCxn id="9" idx="1"/>
          </p:cNvCxnSpPr>
          <p:nvPr/>
        </p:nvCxnSpPr>
        <p:spPr>
          <a:xfrm rot="10800000">
            <a:off x="2742923" y="1599059"/>
            <a:ext cx="12700" cy="3046476"/>
          </a:xfrm>
          <a:prstGeom prst="bentConnector3">
            <a:avLst>
              <a:gd name="adj1" fmla="val 1800000"/>
            </a:avLst>
          </a:prstGeom>
          <a:ln w="127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recto de flecha 61">
            <a:extLst>
              <a:ext uri="{FF2B5EF4-FFF2-40B4-BE49-F238E27FC236}">
                <a16:creationId xmlns:a16="http://schemas.microsoft.com/office/drawing/2014/main" id="{32A23FEB-EB74-3990-A16B-783C46A04A2A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2520377" y="2258277"/>
            <a:ext cx="222546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de flecha 63">
            <a:extLst>
              <a:ext uri="{FF2B5EF4-FFF2-40B4-BE49-F238E27FC236}">
                <a16:creationId xmlns:a16="http://schemas.microsoft.com/office/drawing/2014/main" id="{38B558A9-BF0A-076E-7135-56469CE7AB9B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2520377" y="3014293"/>
            <a:ext cx="222546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de flecha 68">
            <a:extLst>
              <a:ext uri="{FF2B5EF4-FFF2-40B4-BE49-F238E27FC236}">
                <a16:creationId xmlns:a16="http://schemas.microsoft.com/office/drawing/2014/main" id="{B441FE95-AC22-5A97-BFFB-C5D807506F37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2520377" y="3822367"/>
            <a:ext cx="222546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cto de flecha 71">
            <a:extLst>
              <a:ext uri="{FF2B5EF4-FFF2-40B4-BE49-F238E27FC236}">
                <a16:creationId xmlns:a16="http://schemas.microsoft.com/office/drawing/2014/main" id="{6471FB82-6C65-554D-AD87-2F437F819169}"/>
              </a:ext>
            </a:extLst>
          </p:cNvPr>
          <p:cNvCxnSpPr>
            <a:cxnSpLocks/>
          </p:cNvCxnSpPr>
          <p:nvPr/>
        </p:nvCxnSpPr>
        <p:spPr>
          <a:xfrm flipV="1">
            <a:off x="1746673" y="2698759"/>
            <a:ext cx="0" cy="38407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cto de flecha 74">
            <a:extLst>
              <a:ext uri="{FF2B5EF4-FFF2-40B4-BE49-F238E27FC236}">
                <a16:creationId xmlns:a16="http://schemas.microsoft.com/office/drawing/2014/main" id="{D62F7844-51E3-26A1-E756-658F7BE88067}"/>
              </a:ext>
            </a:extLst>
          </p:cNvPr>
          <p:cNvCxnSpPr>
            <a:cxnSpLocks/>
          </p:cNvCxnSpPr>
          <p:nvPr/>
        </p:nvCxnSpPr>
        <p:spPr>
          <a:xfrm>
            <a:off x="1120140" y="2698759"/>
            <a:ext cx="0" cy="38407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ángulo 78">
            <a:extLst>
              <a:ext uri="{FF2B5EF4-FFF2-40B4-BE49-F238E27FC236}">
                <a16:creationId xmlns:a16="http://schemas.microsoft.com/office/drawing/2014/main" id="{F4387456-133A-3D24-D1D3-F29B7FB60399}"/>
              </a:ext>
            </a:extLst>
          </p:cNvPr>
          <p:cNvSpPr/>
          <p:nvPr/>
        </p:nvSpPr>
        <p:spPr>
          <a:xfrm>
            <a:off x="4858609" y="2129328"/>
            <a:ext cx="1903108" cy="21854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87" name="Conector recto de flecha 86">
            <a:extLst>
              <a:ext uri="{FF2B5EF4-FFF2-40B4-BE49-F238E27FC236}">
                <a16:creationId xmlns:a16="http://schemas.microsoft.com/office/drawing/2014/main" id="{0E6E4C2E-52EE-7DCB-20A8-7CFA6724AA53}"/>
              </a:ext>
            </a:extLst>
          </p:cNvPr>
          <p:cNvCxnSpPr>
            <a:cxnSpLocks/>
          </p:cNvCxnSpPr>
          <p:nvPr/>
        </p:nvCxnSpPr>
        <p:spPr>
          <a:xfrm>
            <a:off x="4309110" y="3014293"/>
            <a:ext cx="549499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 recto de flecha 88">
            <a:extLst>
              <a:ext uri="{FF2B5EF4-FFF2-40B4-BE49-F238E27FC236}">
                <a16:creationId xmlns:a16="http://schemas.microsoft.com/office/drawing/2014/main" id="{C7F7A5F5-F282-2C40-2E2A-A45951A298C5}"/>
              </a:ext>
            </a:extLst>
          </p:cNvPr>
          <p:cNvCxnSpPr>
            <a:cxnSpLocks/>
          </p:cNvCxnSpPr>
          <p:nvPr/>
        </p:nvCxnSpPr>
        <p:spPr>
          <a:xfrm flipH="1">
            <a:off x="6761717" y="2513459"/>
            <a:ext cx="383085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ector recto de flecha 93">
            <a:extLst>
              <a:ext uri="{FF2B5EF4-FFF2-40B4-BE49-F238E27FC236}">
                <a16:creationId xmlns:a16="http://schemas.microsoft.com/office/drawing/2014/main" id="{FA1192D5-E588-3754-BEFE-4CE258EF2B95}"/>
              </a:ext>
            </a:extLst>
          </p:cNvPr>
          <p:cNvCxnSpPr>
            <a:cxnSpLocks/>
          </p:cNvCxnSpPr>
          <p:nvPr/>
        </p:nvCxnSpPr>
        <p:spPr>
          <a:xfrm flipH="1">
            <a:off x="6761717" y="3194947"/>
            <a:ext cx="383085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ector recto de flecha 94">
            <a:extLst>
              <a:ext uri="{FF2B5EF4-FFF2-40B4-BE49-F238E27FC236}">
                <a16:creationId xmlns:a16="http://schemas.microsoft.com/office/drawing/2014/main" id="{BDF4FE81-BAF7-2CFA-0424-24A86B32F74E}"/>
              </a:ext>
            </a:extLst>
          </p:cNvPr>
          <p:cNvCxnSpPr>
            <a:cxnSpLocks/>
          </p:cNvCxnSpPr>
          <p:nvPr/>
        </p:nvCxnSpPr>
        <p:spPr>
          <a:xfrm flipH="1">
            <a:off x="6761717" y="4083796"/>
            <a:ext cx="383085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recto de flecha 95">
            <a:extLst>
              <a:ext uri="{FF2B5EF4-FFF2-40B4-BE49-F238E27FC236}">
                <a16:creationId xmlns:a16="http://schemas.microsoft.com/office/drawing/2014/main" id="{FED6FDC6-2D18-17DD-04E6-2DCFE489FB38}"/>
              </a:ext>
            </a:extLst>
          </p:cNvPr>
          <p:cNvCxnSpPr>
            <a:cxnSpLocks/>
          </p:cNvCxnSpPr>
          <p:nvPr/>
        </p:nvCxnSpPr>
        <p:spPr>
          <a:xfrm>
            <a:off x="6761717" y="3405741"/>
            <a:ext cx="383085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ector recto de flecha 98">
            <a:extLst>
              <a:ext uri="{FF2B5EF4-FFF2-40B4-BE49-F238E27FC236}">
                <a16:creationId xmlns:a16="http://schemas.microsoft.com/office/drawing/2014/main" id="{729289BB-60F9-B010-FF95-82E061494DF7}"/>
              </a:ext>
            </a:extLst>
          </p:cNvPr>
          <p:cNvCxnSpPr>
            <a:cxnSpLocks/>
            <a:stCxn id="23" idx="2"/>
            <a:endCxn id="25" idx="0"/>
          </p:cNvCxnSpPr>
          <p:nvPr/>
        </p:nvCxnSpPr>
        <p:spPr>
          <a:xfrm>
            <a:off x="7661417" y="2751923"/>
            <a:ext cx="0" cy="28644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ector recto de flecha 103">
            <a:extLst>
              <a:ext uri="{FF2B5EF4-FFF2-40B4-BE49-F238E27FC236}">
                <a16:creationId xmlns:a16="http://schemas.microsoft.com/office/drawing/2014/main" id="{EB40799E-FDF8-E5A3-BC0C-8E4C8F67EB62}"/>
              </a:ext>
            </a:extLst>
          </p:cNvPr>
          <p:cNvCxnSpPr>
            <a:cxnSpLocks/>
            <a:stCxn id="31" idx="0"/>
            <a:endCxn id="25" idx="2"/>
          </p:cNvCxnSpPr>
          <p:nvPr/>
        </p:nvCxnSpPr>
        <p:spPr>
          <a:xfrm flipV="1">
            <a:off x="7661417" y="3515297"/>
            <a:ext cx="0" cy="25567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CuadroTexto 110">
            <a:extLst>
              <a:ext uri="{FF2B5EF4-FFF2-40B4-BE49-F238E27FC236}">
                <a16:creationId xmlns:a16="http://schemas.microsoft.com/office/drawing/2014/main" id="{E334497A-5E34-BC4A-F6C6-8073C23E3988}"/>
              </a:ext>
            </a:extLst>
          </p:cNvPr>
          <p:cNvSpPr txBox="1"/>
          <p:nvPr/>
        </p:nvSpPr>
        <p:spPr>
          <a:xfrm>
            <a:off x="305810" y="6481239"/>
            <a:ext cx="85560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Esquema 1. Plausibilidad biológica de la diabetes adaptada del artículo de </a:t>
            </a:r>
            <a:r>
              <a:rPr lang="es-ES" altLang="es-ES" sz="1200" dirty="0" err="1">
                <a:latin typeface="Palatino" pitchFamily="2" charset="77"/>
                <a:ea typeface="Palatino" pitchFamily="2" charset="77"/>
              </a:rPr>
              <a:t>Preshaw</a:t>
            </a: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 y cols. 2012.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877996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11D8FAC-2264-8B11-8BFC-0458F5F9B0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36CD268-4B4E-B256-F4B9-2DCB5F06A10F}"/>
              </a:ext>
            </a:extLst>
          </p:cNvPr>
          <p:cNvSpPr txBox="1"/>
          <p:nvPr/>
        </p:nvSpPr>
        <p:spPr>
          <a:xfrm>
            <a:off x="1240226" y="818097"/>
            <a:ext cx="666354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dirty="0">
                <a:latin typeface="Palatino" pitchFamily="2" charset="77"/>
                <a:ea typeface="Palatino" pitchFamily="2" charset="77"/>
              </a:rPr>
              <a:t>La </a:t>
            </a:r>
            <a:r>
              <a:rPr lang="es-ES" alt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MEDICINA PERIODONTAL </a:t>
            </a:r>
            <a:r>
              <a:rPr lang="es-ES" altLang="es-ES" dirty="0">
                <a:latin typeface="Palatino" pitchFamily="2" charset="77"/>
                <a:ea typeface="Palatino" pitchFamily="2" charset="77"/>
              </a:rPr>
              <a:t>está basada en la asociación de la Periodontitis con diversas patologías o situaciones sistémicas, y se centra en su evaluación y plausibilidad biológica.</a:t>
            </a:r>
          </a:p>
        </p:txBody>
      </p:sp>
      <p:pic>
        <p:nvPicPr>
          <p:cNvPr id="6" name="Picture 3" descr="PERIODONTITIS DIBUJO">
            <a:extLst>
              <a:ext uri="{FF2B5EF4-FFF2-40B4-BE49-F238E27FC236}">
                <a16:creationId xmlns:a16="http://schemas.microsoft.com/office/drawing/2014/main" id="{E01AFB45-17FC-E966-D977-C03D1BEC7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6" y="4867836"/>
            <a:ext cx="2714625" cy="16478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4 Flecha abajo">
            <a:extLst>
              <a:ext uri="{FF2B5EF4-FFF2-40B4-BE49-F238E27FC236}">
                <a16:creationId xmlns:a16="http://schemas.microsoft.com/office/drawing/2014/main" id="{FCAD52AE-3450-5A35-C744-BAAAD844B409}"/>
              </a:ext>
            </a:extLst>
          </p:cNvPr>
          <p:cNvSpPr/>
          <p:nvPr/>
        </p:nvSpPr>
        <p:spPr>
          <a:xfrm rot="5400000">
            <a:off x="2589688" y="5460463"/>
            <a:ext cx="413415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8" name="Picture 10" descr="CA2ZI1SH">
            <a:extLst>
              <a:ext uri="{FF2B5EF4-FFF2-40B4-BE49-F238E27FC236}">
                <a16:creationId xmlns:a16="http://schemas.microsoft.com/office/drawing/2014/main" id="{178F26C5-AA41-CDB6-D647-856DD9B0A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43" y="4872599"/>
            <a:ext cx="1236662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3" descr="Osteoporosis causes fractures.">
            <a:extLst>
              <a:ext uri="{FF2B5EF4-FFF2-40B4-BE49-F238E27FC236}">
                <a16:creationId xmlns:a16="http://schemas.microsoft.com/office/drawing/2014/main" id="{4C0D80AA-1CFD-EB28-055D-D3A3876CE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892" y="4840847"/>
            <a:ext cx="1022350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4 Flecha abajo">
            <a:extLst>
              <a:ext uri="{FF2B5EF4-FFF2-40B4-BE49-F238E27FC236}">
                <a16:creationId xmlns:a16="http://schemas.microsoft.com/office/drawing/2014/main" id="{15AAC9CE-139F-A4D3-627C-4BE3225F4F29}"/>
              </a:ext>
            </a:extLst>
          </p:cNvPr>
          <p:cNvSpPr/>
          <p:nvPr/>
        </p:nvSpPr>
        <p:spPr>
          <a:xfrm rot="16200000">
            <a:off x="6140894" y="5460463"/>
            <a:ext cx="413415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1" name="4 Flecha abajo">
            <a:extLst>
              <a:ext uri="{FF2B5EF4-FFF2-40B4-BE49-F238E27FC236}">
                <a16:creationId xmlns:a16="http://schemas.microsoft.com/office/drawing/2014/main" id="{023AEAC3-D313-A100-B12A-7A22F9337B70}"/>
              </a:ext>
            </a:extLst>
          </p:cNvPr>
          <p:cNvSpPr/>
          <p:nvPr/>
        </p:nvSpPr>
        <p:spPr>
          <a:xfrm rot="8100000">
            <a:off x="2899394" y="3956624"/>
            <a:ext cx="413415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12" name="Picture 9" descr="pancrs_p1[1]">
            <a:extLst>
              <a:ext uri="{FF2B5EF4-FFF2-40B4-BE49-F238E27FC236}">
                <a16:creationId xmlns:a16="http://schemas.microsoft.com/office/drawing/2014/main" id="{F65C819B-436B-B241-813C-D8C75024E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278063"/>
            <a:ext cx="1128713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4 Flecha abajo">
            <a:extLst>
              <a:ext uri="{FF2B5EF4-FFF2-40B4-BE49-F238E27FC236}">
                <a16:creationId xmlns:a16="http://schemas.microsoft.com/office/drawing/2014/main" id="{629CE17E-B230-7162-F690-158919F0BE63}"/>
              </a:ext>
            </a:extLst>
          </p:cNvPr>
          <p:cNvSpPr/>
          <p:nvPr/>
        </p:nvSpPr>
        <p:spPr>
          <a:xfrm rot="13500000">
            <a:off x="5831193" y="3956624"/>
            <a:ext cx="413415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14" name="Picture 5" descr="BD20119_">
            <a:extLst>
              <a:ext uri="{FF2B5EF4-FFF2-40B4-BE49-F238E27FC236}">
                <a16:creationId xmlns:a16="http://schemas.microsoft.com/office/drawing/2014/main" id="{495E28F6-354D-79E1-E267-9AAEC33AA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601" y="2614862"/>
            <a:ext cx="1871663" cy="13525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HM00386_">
            <a:extLst>
              <a:ext uri="{FF2B5EF4-FFF2-40B4-BE49-F238E27FC236}">
                <a16:creationId xmlns:a16="http://schemas.microsoft.com/office/drawing/2014/main" id="{1359FDC6-ABB4-BF42-DC9D-03273712F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722" y="1909218"/>
            <a:ext cx="1441450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4 Flecha abajo">
            <a:extLst>
              <a:ext uri="{FF2B5EF4-FFF2-40B4-BE49-F238E27FC236}">
                <a16:creationId xmlns:a16="http://schemas.microsoft.com/office/drawing/2014/main" id="{B5EE26A3-E27C-6B7E-57F2-40F7C40607D3}"/>
              </a:ext>
            </a:extLst>
          </p:cNvPr>
          <p:cNvSpPr/>
          <p:nvPr/>
        </p:nvSpPr>
        <p:spPr>
          <a:xfrm rot="10800000">
            <a:off x="4362845" y="3631601"/>
            <a:ext cx="413415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76501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FBC9808-1125-F095-5CDD-855708E44F87}"/>
              </a:ext>
            </a:extLst>
          </p:cNvPr>
          <p:cNvSpPr txBox="1"/>
          <p:nvPr/>
        </p:nvSpPr>
        <p:spPr>
          <a:xfrm>
            <a:off x="884572" y="2244060"/>
            <a:ext cx="73748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dirty="0">
                <a:latin typeface="Palatino" pitchFamily="2" charset="77"/>
                <a:ea typeface="Palatino" pitchFamily="2" charset="77"/>
              </a:rPr>
              <a:t>“Hoy en día, la periodontitis se considera una infección oral crónica localizada que desencadena una respuesta </a:t>
            </a:r>
            <a:r>
              <a:rPr lang="es-ES" altLang="es-ES" dirty="0" err="1">
                <a:latin typeface="Palatino" pitchFamily="2" charset="77"/>
                <a:ea typeface="Palatino" pitchFamily="2" charset="77"/>
              </a:rPr>
              <a:t>inmuno</a:t>
            </a:r>
            <a:r>
              <a:rPr lang="es-ES" altLang="es-ES" dirty="0">
                <a:latin typeface="Palatino" pitchFamily="2" charset="77"/>
                <a:ea typeface="Palatino" pitchFamily="2" charset="77"/>
              </a:rPr>
              <a:t>-inflamatoria a nivel local y sistémico así como constituye una fuente de bacteriemia.”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21484FC-5D4A-9AFE-C163-9494B9D11764}"/>
              </a:ext>
            </a:extLst>
          </p:cNvPr>
          <p:cNvSpPr txBox="1"/>
          <p:nvPr/>
        </p:nvSpPr>
        <p:spPr>
          <a:xfrm>
            <a:off x="6654436" y="3167390"/>
            <a:ext cx="73748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1100" dirty="0">
                <a:latin typeface="Palatino" pitchFamily="2" charset="77"/>
                <a:ea typeface="Palatino" pitchFamily="2" charset="77"/>
              </a:rPr>
              <a:t>[</a:t>
            </a:r>
            <a:r>
              <a:rPr lang="es-ES" altLang="es-ES" sz="1100" dirty="0" err="1">
                <a:latin typeface="Palatino" pitchFamily="2" charset="77"/>
                <a:ea typeface="Palatino" pitchFamily="2" charset="77"/>
              </a:rPr>
              <a:t>Ebersole</a:t>
            </a:r>
            <a:r>
              <a:rPr lang="es-ES" altLang="es-ES" sz="1100" dirty="0">
                <a:latin typeface="Palatino" pitchFamily="2" charset="77"/>
                <a:ea typeface="Palatino" pitchFamily="2" charset="77"/>
              </a:rPr>
              <a:t>, Capelli 2000]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C53AB7D-4BF9-6F19-383D-60724BC70681}"/>
              </a:ext>
            </a:extLst>
          </p:cNvPr>
          <p:cNvSpPr txBox="1"/>
          <p:nvPr/>
        </p:nvSpPr>
        <p:spPr>
          <a:xfrm>
            <a:off x="884572" y="3991634"/>
            <a:ext cx="73748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dirty="0">
                <a:latin typeface="Palatino" pitchFamily="2" charset="77"/>
                <a:ea typeface="Palatino" pitchFamily="2" charset="77"/>
              </a:rPr>
              <a:t>No está restringida al compartimento periodontal sino que puede tener </a:t>
            </a:r>
            <a:r>
              <a:rPr lang="es-ES" alt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EFECTOS A NIVEL SISTÉMICO</a:t>
            </a:r>
            <a:r>
              <a:rPr lang="es-ES" altLang="es-ES" dirty="0">
                <a:latin typeface="Palatino" pitchFamily="2" charset="77"/>
                <a:ea typeface="Palatino" pitchFamily="2" charset="77"/>
              </a:rPr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E78AD89-9306-52D2-BEFB-FD2A877CCA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6405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B4FE427-1DA8-367D-099C-76A28E15D62E}"/>
              </a:ext>
            </a:extLst>
          </p:cNvPr>
          <p:cNvSpPr txBox="1"/>
          <p:nvPr/>
        </p:nvSpPr>
        <p:spPr>
          <a:xfrm>
            <a:off x="631754" y="2221260"/>
            <a:ext cx="788048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_tradnl" altLang="es-ES" sz="2000" dirty="0" err="1">
                <a:latin typeface="Palatino" pitchFamily="2" charset="77"/>
                <a:ea typeface="Palatino" pitchFamily="2" charset="77"/>
              </a:rPr>
              <a:t>Sindrome</a:t>
            </a: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_tradnl" altLang="es-ES" sz="2000" dirty="0" err="1">
                <a:latin typeface="Palatino" pitchFamily="2" charset="77"/>
                <a:ea typeface="Palatino" pitchFamily="2" charset="77"/>
              </a:rPr>
              <a:t>Metábolico</a:t>
            </a:r>
            <a:endParaRPr lang="es-ES_tradnl" altLang="es-ES" sz="2000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es-ES_tradnl" altLang="es-ES" sz="2000" b="1" i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4 Flecha abajo">
            <a:extLst>
              <a:ext uri="{FF2B5EF4-FFF2-40B4-BE49-F238E27FC236}">
                <a16:creationId xmlns:a16="http://schemas.microsoft.com/office/drawing/2014/main" id="{EC01FF61-B587-6FAF-8FFD-DAB1939F0F4D}"/>
              </a:ext>
            </a:extLst>
          </p:cNvPr>
          <p:cNvSpPr/>
          <p:nvPr/>
        </p:nvSpPr>
        <p:spPr>
          <a:xfrm>
            <a:off x="4365290" y="3006090"/>
            <a:ext cx="413415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D8EC644-0C60-761B-461F-CC62907A423E}"/>
              </a:ext>
            </a:extLst>
          </p:cNvPr>
          <p:cNvSpPr txBox="1"/>
          <p:nvPr/>
        </p:nvSpPr>
        <p:spPr>
          <a:xfrm>
            <a:off x="2378005" y="4022510"/>
            <a:ext cx="438798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Obesidad </a:t>
            </a:r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Diabetes</a:t>
            </a:r>
            <a:endParaRPr lang="es-ES_tradnl" altLang="es-ES" sz="2000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endParaRPr lang="es-ES_tradnl" altLang="es-ES" sz="2000" b="1" i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8B6B6C0-1091-1542-D2C2-0F518139E3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4159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28B889BD-6CD9-754A-0989-F9798F11FE7D}"/>
              </a:ext>
            </a:extLst>
          </p:cNvPr>
          <p:cNvSpPr txBox="1"/>
          <p:nvPr/>
        </p:nvSpPr>
        <p:spPr>
          <a:xfrm>
            <a:off x="1633486" y="1543203"/>
            <a:ext cx="27889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_tradnl" altLang="es-ES" sz="2000" dirty="0" err="1">
                <a:latin typeface="Palatino" pitchFamily="2" charset="77"/>
                <a:ea typeface="Palatino" pitchFamily="2" charset="77"/>
              </a:rPr>
              <a:t>Sindrome</a:t>
            </a: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_tradnl" altLang="es-ES" sz="2000" dirty="0" err="1">
                <a:latin typeface="Palatino" pitchFamily="2" charset="77"/>
                <a:ea typeface="Palatino" pitchFamily="2" charset="77"/>
              </a:rPr>
              <a:t>Metábolico</a:t>
            </a:r>
            <a:endParaRPr lang="es-ES_tradnl" altLang="es-ES" sz="2000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es-ES_tradnl" altLang="es-ES" sz="2000" b="1" i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4 Flecha abajo">
            <a:extLst>
              <a:ext uri="{FF2B5EF4-FFF2-40B4-BE49-F238E27FC236}">
                <a16:creationId xmlns:a16="http://schemas.microsoft.com/office/drawing/2014/main" id="{4D6E652C-3DF0-EF5D-BE72-78B5F4FFF227}"/>
              </a:ext>
            </a:extLst>
          </p:cNvPr>
          <p:cNvSpPr/>
          <p:nvPr/>
        </p:nvSpPr>
        <p:spPr>
          <a:xfrm>
            <a:off x="2821239" y="2086397"/>
            <a:ext cx="413415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C86F3CE-3D0E-B819-CB76-E0309AA822A1}"/>
              </a:ext>
            </a:extLst>
          </p:cNvPr>
          <p:cNvSpPr txBox="1"/>
          <p:nvPr/>
        </p:nvSpPr>
        <p:spPr>
          <a:xfrm>
            <a:off x="833953" y="2738676"/>
            <a:ext cx="438798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Obesidad </a:t>
            </a:r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Hipertensión</a:t>
            </a:r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Alteración de la tolerancia a la glucosa o diabetes</a:t>
            </a:r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Hiperinsulinemia</a:t>
            </a:r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Dislipemia</a:t>
            </a:r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_tradnl" altLang="es-ES" sz="20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Factores de riesgo cardiovascular</a:t>
            </a:r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endParaRPr lang="es-ES_tradnl" altLang="es-ES" sz="2000" b="1" i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8A808A2-CC7A-DFB9-6AA2-CF36FF9369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757DC72-8544-5E61-F7A2-564ACAD66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78"/>
          <a:stretch>
            <a:fillRect/>
          </a:stretch>
        </p:blipFill>
        <p:spPr bwMode="auto">
          <a:xfrm>
            <a:off x="5424491" y="1062990"/>
            <a:ext cx="2885556" cy="588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3872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29DED59-4FE4-4606-50A3-98D8EB1E4A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9A3B0DC8-6055-2D3D-B95E-8F15AE073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Prediabetes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618DD86-42A4-E498-00E3-3FD27E0DDDA9}"/>
              </a:ext>
            </a:extLst>
          </p:cNvPr>
          <p:cNvSpPr txBox="1">
            <a:spLocks/>
          </p:cNvSpPr>
          <p:nvPr/>
        </p:nvSpPr>
        <p:spPr>
          <a:xfrm>
            <a:off x="406400" y="1162050"/>
            <a:ext cx="8381999" cy="22669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No entidad en sí misma.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Categoría de riesgo para diabetes.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Alteración de glucosa en ayunas.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Alteración tolerancia a la glucosa.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 err="1">
                <a:latin typeface="Palatino" pitchFamily="2" charset="77"/>
                <a:ea typeface="Palatino" pitchFamily="2" charset="77"/>
              </a:rPr>
              <a:t>Normoglucemia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. Elevados niveles de glucosa ante determinadas circunstancias.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Hemoglobina Glicosilada 6-6,5%.</a:t>
            </a:r>
          </a:p>
        </p:txBody>
      </p:sp>
    </p:spTree>
    <p:extLst>
      <p:ext uri="{BB962C8B-B14F-4D97-AF65-F5344CB8AC3E}">
        <p14:creationId xmlns:p14="http://schemas.microsoft.com/office/powerpoint/2010/main" val="15516409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CA1F54C0-2EC7-1A85-4A2C-5F67BE594686}"/>
              </a:ext>
            </a:extLst>
          </p:cNvPr>
          <p:cNvSpPr txBox="1"/>
          <p:nvPr/>
        </p:nvSpPr>
        <p:spPr>
          <a:xfrm>
            <a:off x="884572" y="1009620"/>
            <a:ext cx="737485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El índice de masa corporal (IMC) 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es un cociente que relaciona dos medidas, el peso y la estatura. Este índice se obtiene dividiendo el peso (en Kilogramos) por el cuadrado de la estatura en metros (la estatura multiplicada por sí misma).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_____</a:t>
            </a:r>
            <a:r>
              <a:rPr lang="es-ES" altLang="es-ES" sz="1800" u="sng" dirty="0">
                <a:latin typeface="Palatino" pitchFamily="2" charset="77"/>
                <a:ea typeface="Palatino" pitchFamily="2" charset="77"/>
              </a:rPr>
              <a:t>Peso (Kg)______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 = I.M.C.</a:t>
            </a:r>
            <a:br>
              <a:rPr lang="es-ES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       Estatura (m)</a:t>
            </a:r>
            <a:r>
              <a:rPr lang="es-ES" altLang="es-ES" sz="1800" baseline="30000" dirty="0">
                <a:latin typeface="Palatino" pitchFamily="2" charset="77"/>
                <a:ea typeface="Palatino" pitchFamily="2" charset="77"/>
              </a:rPr>
              <a:t>2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      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B640813-4C99-6FC7-37B2-67E5271E65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graphicFrame>
        <p:nvGraphicFramePr>
          <p:cNvPr id="6" name="4 Tabla">
            <a:extLst>
              <a:ext uri="{FF2B5EF4-FFF2-40B4-BE49-F238E27FC236}">
                <a16:creationId xmlns:a16="http://schemas.microsoft.com/office/drawing/2014/main" id="{86720EF5-C8B8-7C95-ABAC-1F10CB0EF5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271108"/>
              </p:ext>
            </p:extLst>
          </p:nvPr>
        </p:nvGraphicFramePr>
        <p:xfrm>
          <a:off x="1331912" y="3429000"/>
          <a:ext cx="6480176" cy="3157679"/>
        </p:xfrm>
        <a:graphic>
          <a:graphicData uri="http://schemas.openxmlformats.org/drawingml/2006/table">
            <a:tbl>
              <a:tblPr/>
              <a:tblGrid>
                <a:gridCol w="2381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61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29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3385">
                <a:tc>
                  <a:txBody>
                    <a:bodyPr/>
                    <a:lstStyle/>
                    <a:p>
                      <a:pPr algn="ctr"/>
                      <a:r>
                        <a:rPr lang="es-ES" sz="1800" b="1" dirty="0">
                          <a:latin typeface="Palatino" pitchFamily="2" charset="77"/>
                          <a:ea typeface="Palatino" pitchFamily="2" charset="77"/>
                        </a:rPr>
                        <a:t>Categoría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1" dirty="0">
                          <a:latin typeface="Palatino" pitchFamily="2" charset="77"/>
                          <a:ea typeface="Palatino" pitchFamily="2" charset="77"/>
                        </a:rPr>
                        <a:t>IMC</a:t>
                      </a:r>
                    </a:p>
                  </a:txBody>
                  <a:tcPr marL="24531" marR="24531" marT="16351" marB="163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1" dirty="0">
                          <a:latin typeface="Palatino" pitchFamily="2" charset="77"/>
                          <a:ea typeface="Palatino" pitchFamily="2" charset="77"/>
                        </a:rPr>
                        <a:t>Riesgo</a:t>
                      </a:r>
                    </a:p>
                  </a:txBody>
                  <a:tcPr marL="24531" marR="24531" marT="16351" marB="163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984">
                <a:tc>
                  <a:txBody>
                    <a:bodyPr/>
                    <a:lstStyle/>
                    <a:p>
                      <a:pPr algn="ctr"/>
                      <a:r>
                        <a:rPr lang="es-ES" sz="1800" b="0" dirty="0">
                          <a:latin typeface="Palatino" pitchFamily="2" charset="77"/>
                          <a:ea typeface="Palatino" pitchFamily="2" charset="77"/>
                        </a:rPr>
                        <a:t>Bajo peso</a:t>
                      </a:r>
                    </a:p>
                  </a:txBody>
                  <a:tcPr marL="24531" marR="24531" marT="16351" marB="163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0" dirty="0">
                          <a:latin typeface="Palatino" pitchFamily="2" charset="77"/>
                          <a:ea typeface="Palatino" pitchFamily="2" charset="77"/>
                        </a:rPr>
                        <a:t>&lt; 18.5</a:t>
                      </a:r>
                    </a:p>
                  </a:txBody>
                  <a:tcPr marL="24531" marR="24531" marT="16351" marB="163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 b="0" dirty="0">
                          <a:latin typeface="Palatino" pitchFamily="2" charset="77"/>
                          <a:ea typeface="Palatino" pitchFamily="2" charset="77"/>
                        </a:rPr>
                        <a:t> </a:t>
                      </a:r>
                    </a:p>
                  </a:txBody>
                  <a:tcPr marL="24531" marR="24531" marT="16351" marB="163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984">
                <a:tc>
                  <a:txBody>
                    <a:bodyPr/>
                    <a:lstStyle/>
                    <a:p>
                      <a:pPr algn="ctr"/>
                      <a:r>
                        <a:rPr lang="es-ES" sz="1800" b="0" dirty="0">
                          <a:latin typeface="Palatino" pitchFamily="2" charset="77"/>
                          <a:ea typeface="Palatino" pitchFamily="2" charset="77"/>
                        </a:rPr>
                        <a:t>Normal</a:t>
                      </a:r>
                    </a:p>
                  </a:txBody>
                  <a:tcPr marL="24531" marR="24531" marT="16351" marB="163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0" dirty="0">
                          <a:latin typeface="Palatino" pitchFamily="2" charset="77"/>
                          <a:ea typeface="Palatino" pitchFamily="2" charset="77"/>
                        </a:rPr>
                        <a:t>18.5 - 24.9 </a:t>
                      </a:r>
                    </a:p>
                  </a:txBody>
                  <a:tcPr marL="24531" marR="24531" marT="16351" marB="163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0" dirty="0">
                          <a:latin typeface="Palatino" pitchFamily="2" charset="77"/>
                          <a:ea typeface="Palatino" pitchFamily="2" charset="77"/>
                        </a:rPr>
                        <a:t>Bajo</a:t>
                      </a:r>
                    </a:p>
                  </a:txBody>
                  <a:tcPr marL="24531" marR="24531" marT="16351" marB="163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9885">
                <a:tc>
                  <a:txBody>
                    <a:bodyPr/>
                    <a:lstStyle/>
                    <a:p>
                      <a:pPr algn="ctr"/>
                      <a:r>
                        <a:rPr lang="es-ES" sz="1800" b="0" dirty="0">
                          <a:latin typeface="Palatino" pitchFamily="2" charset="77"/>
                          <a:ea typeface="Palatino" pitchFamily="2" charset="77"/>
                        </a:rPr>
                        <a:t>Sobrepeso</a:t>
                      </a:r>
                    </a:p>
                  </a:txBody>
                  <a:tcPr marL="24531" marR="24531" marT="16351" marB="163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0" dirty="0">
                          <a:latin typeface="Palatino" pitchFamily="2" charset="77"/>
                          <a:ea typeface="Palatino" pitchFamily="2" charset="77"/>
                        </a:rPr>
                        <a:t>25.0 - 29.9</a:t>
                      </a:r>
                    </a:p>
                  </a:txBody>
                  <a:tcPr marL="24531" marR="24531" marT="16351" marB="163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0" dirty="0">
                          <a:latin typeface="Palatino" pitchFamily="2" charset="77"/>
                          <a:ea typeface="Palatino" pitchFamily="2" charset="77"/>
                        </a:rPr>
                        <a:t>Moderado</a:t>
                      </a:r>
                    </a:p>
                  </a:txBody>
                  <a:tcPr marL="24531" marR="24531" marT="16351" marB="163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6984">
                <a:tc>
                  <a:txBody>
                    <a:bodyPr/>
                    <a:lstStyle/>
                    <a:p>
                      <a:pPr algn="ctr"/>
                      <a:r>
                        <a:rPr lang="es-ES" sz="1800" b="0" dirty="0">
                          <a:latin typeface="Palatino" pitchFamily="2" charset="77"/>
                          <a:ea typeface="Palatino" pitchFamily="2" charset="77"/>
                        </a:rPr>
                        <a:t>Obesidad</a:t>
                      </a:r>
                    </a:p>
                  </a:txBody>
                  <a:tcPr marL="24531" marR="24531" marT="16351" marB="163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0" dirty="0">
                          <a:latin typeface="Palatino" pitchFamily="2" charset="77"/>
                          <a:ea typeface="Palatino" pitchFamily="2" charset="77"/>
                        </a:rPr>
                        <a:t>≥ 30.0 </a:t>
                      </a:r>
                    </a:p>
                  </a:txBody>
                  <a:tcPr marL="24531" marR="24531" marT="16351" marB="163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800" b="0" dirty="0">
                          <a:latin typeface="Palatino" pitchFamily="2" charset="77"/>
                          <a:ea typeface="Palatino" pitchFamily="2" charset="77"/>
                        </a:rPr>
                        <a:t> </a:t>
                      </a:r>
                    </a:p>
                  </a:txBody>
                  <a:tcPr marL="24531" marR="24531" marT="16351" marB="163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6984">
                <a:tc>
                  <a:txBody>
                    <a:bodyPr/>
                    <a:lstStyle/>
                    <a:p>
                      <a:pPr algn="ctr"/>
                      <a:r>
                        <a:rPr lang="es-ES" sz="1800" b="0" dirty="0">
                          <a:latin typeface="Palatino" pitchFamily="2" charset="77"/>
                          <a:ea typeface="Palatino" pitchFamily="2" charset="77"/>
                        </a:rPr>
                        <a:t>Obesidad I</a:t>
                      </a:r>
                    </a:p>
                  </a:txBody>
                  <a:tcPr marL="24531" marR="24531" marT="16351" marB="163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0" dirty="0">
                          <a:latin typeface="Palatino" pitchFamily="2" charset="77"/>
                          <a:ea typeface="Palatino" pitchFamily="2" charset="77"/>
                        </a:rPr>
                        <a:t>30 - 34.9</a:t>
                      </a:r>
                    </a:p>
                  </a:txBody>
                  <a:tcPr marL="24531" marR="24531" marT="16351" marB="163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0" dirty="0">
                          <a:latin typeface="Palatino" pitchFamily="2" charset="77"/>
                          <a:ea typeface="Palatino" pitchFamily="2" charset="77"/>
                        </a:rPr>
                        <a:t>Alto </a:t>
                      </a:r>
                    </a:p>
                  </a:txBody>
                  <a:tcPr marL="24531" marR="24531" marT="16351" marB="163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4976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1266">
                <a:tc>
                  <a:txBody>
                    <a:bodyPr/>
                    <a:lstStyle/>
                    <a:p>
                      <a:pPr algn="ctr"/>
                      <a:r>
                        <a:rPr lang="es-ES" sz="1800" b="0" dirty="0">
                          <a:latin typeface="Palatino" pitchFamily="2" charset="77"/>
                          <a:ea typeface="Palatino" pitchFamily="2" charset="77"/>
                        </a:rPr>
                        <a:t>Obesidad II</a:t>
                      </a:r>
                    </a:p>
                  </a:txBody>
                  <a:tcPr marL="24531" marR="24531" marT="16351" marB="163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8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0" dirty="0">
                          <a:latin typeface="Palatino" pitchFamily="2" charset="77"/>
                          <a:ea typeface="Palatino" pitchFamily="2" charset="77"/>
                        </a:rPr>
                        <a:t>35 - 39.9 </a:t>
                      </a:r>
                    </a:p>
                    <a:p>
                      <a:endParaRPr lang="es-ES" sz="1800" b="0" dirty="0">
                        <a:latin typeface="Palatino" pitchFamily="2" charset="77"/>
                        <a:ea typeface="Palatino" pitchFamily="2" charset="77"/>
                      </a:endParaRPr>
                    </a:p>
                  </a:txBody>
                  <a:tcPr marL="24531" marR="24531" marT="16351" marB="1635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0" dirty="0">
                          <a:latin typeface="Palatino" pitchFamily="2" charset="77"/>
                          <a:ea typeface="Palatino" pitchFamily="2" charset="77"/>
                        </a:rPr>
                        <a:t>Muy alto </a:t>
                      </a:r>
                    </a:p>
                  </a:txBody>
                  <a:tcPr marL="24531" marR="24531" marT="16351" marB="1635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0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81266">
                <a:tc>
                  <a:txBody>
                    <a:bodyPr/>
                    <a:lstStyle/>
                    <a:p>
                      <a:pPr algn="ctr"/>
                      <a:r>
                        <a:rPr lang="es-ES" sz="1800" b="0" dirty="0">
                          <a:latin typeface="Palatino" pitchFamily="2" charset="77"/>
                          <a:ea typeface="Palatino" pitchFamily="2" charset="77"/>
                        </a:rPr>
                        <a:t>Obesidad III</a:t>
                      </a:r>
                    </a:p>
                  </a:txBody>
                  <a:tcPr marL="24531" marR="24531" marT="16351" marB="163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8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0" dirty="0">
                          <a:latin typeface="Palatino" pitchFamily="2" charset="77"/>
                          <a:ea typeface="Palatino" pitchFamily="2" charset="77"/>
                        </a:rPr>
                        <a:t>≥ 40.0</a:t>
                      </a:r>
                    </a:p>
                    <a:p>
                      <a:endParaRPr lang="es-ES" sz="1800" b="0" dirty="0">
                        <a:latin typeface="Palatino" pitchFamily="2" charset="77"/>
                        <a:ea typeface="Palatino" pitchFamily="2" charset="77"/>
                      </a:endParaRPr>
                    </a:p>
                  </a:txBody>
                  <a:tcPr marL="24531" marR="24531" marT="16351" marB="1635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0" dirty="0">
                          <a:latin typeface="Palatino" pitchFamily="2" charset="77"/>
                          <a:ea typeface="Palatino" pitchFamily="2" charset="77"/>
                        </a:rPr>
                        <a:t>Extremo</a:t>
                      </a:r>
                    </a:p>
                  </a:txBody>
                  <a:tcPr marL="24531" marR="24531" marT="16351" marB="1635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0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50093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E8C288E-D19D-ACA6-E1E1-3210B46777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B91D0193-97B5-CC0B-86E0-5AF7CCAB80FE}"/>
              </a:ext>
            </a:extLst>
          </p:cNvPr>
          <p:cNvSpPr txBox="1">
            <a:spLocks/>
          </p:cNvSpPr>
          <p:nvPr/>
        </p:nvSpPr>
        <p:spPr>
          <a:xfrm>
            <a:off x="443992" y="1586617"/>
            <a:ext cx="8432800" cy="26653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Los componentes del SM son: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Regulación del metabolismo de la glucosa dañado.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Obesidad.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Hipertensión.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Dislipidemia.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5CB7764-3882-C3A1-8DE8-93D369A5EDFA}"/>
              </a:ext>
            </a:extLst>
          </p:cNvPr>
          <p:cNvSpPr txBox="1"/>
          <p:nvPr/>
        </p:nvSpPr>
        <p:spPr>
          <a:xfrm>
            <a:off x="2623055" y="895869"/>
            <a:ext cx="40746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2000" b="1" dirty="0">
                <a:solidFill>
                  <a:srgbClr val="FF3300"/>
                </a:solidFill>
                <a:latin typeface="Palatino" pitchFamily="2" charset="77"/>
                <a:ea typeface="Palatino" pitchFamily="2" charset="77"/>
              </a:rPr>
              <a:t>Síndrome Metabólico (SM)</a:t>
            </a:r>
          </a:p>
        </p:txBody>
      </p:sp>
      <p:pic>
        <p:nvPicPr>
          <p:cNvPr id="7" name="Imagen 8">
            <a:extLst>
              <a:ext uri="{FF2B5EF4-FFF2-40B4-BE49-F238E27FC236}">
                <a16:creationId xmlns:a16="http://schemas.microsoft.com/office/drawing/2014/main" id="{A158C9D7-076D-7D67-D14D-153680528C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334" y="2567305"/>
            <a:ext cx="3944787" cy="3643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uadroTexto 4">
            <a:extLst>
              <a:ext uri="{FF2B5EF4-FFF2-40B4-BE49-F238E27FC236}">
                <a16:creationId xmlns:a16="http://schemas.microsoft.com/office/drawing/2014/main" id="{E20A0306-4272-BB42-AF92-B2E2F330A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0526" y="6405562"/>
            <a:ext cx="5802948" cy="338138"/>
          </a:xfrm>
          <a:prstGeom prst="rect">
            <a:avLst/>
          </a:prstGeom>
          <a:solidFill>
            <a:srgbClr val="FFFFFF"/>
          </a:solidFill>
          <a:ln w="9525">
            <a:noFill/>
            <a:prstDash val="dot"/>
            <a:miter lim="800000"/>
            <a:headEnd/>
            <a:tailEnd/>
          </a:ln>
        </p:spPr>
        <p:txBody>
          <a:bodyPr wrap="square" lIns="90422" tIns="45195" rIns="90422" bIns="451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Benguigui</a:t>
            </a:r>
            <a:r>
              <a:rPr lang="fr-FR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C, Bongard V, </a:t>
            </a:r>
            <a:r>
              <a:rPr lang="fr-FR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Ruidavets</a:t>
            </a:r>
            <a:r>
              <a:rPr lang="fr-FR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J-B, </a:t>
            </a:r>
            <a:r>
              <a:rPr lang="fr-FR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Chamontin</a:t>
            </a:r>
            <a:r>
              <a:rPr lang="fr-FR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B, </a:t>
            </a:r>
            <a:r>
              <a:rPr lang="fr-FR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Sixou</a:t>
            </a:r>
            <a:r>
              <a:rPr lang="fr-FR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M, Ferrières J, et al. </a:t>
            </a:r>
            <a:r>
              <a:rPr lang="fr-FR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Metabolic</a:t>
            </a:r>
            <a:r>
              <a:rPr lang="fr-FR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syndrome, </a:t>
            </a:r>
            <a:r>
              <a:rPr lang="fr-FR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insulin</a:t>
            </a:r>
            <a:r>
              <a:rPr lang="fr-FR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fr-FR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resistance</a:t>
            </a:r>
            <a:r>
              <a:rPr lang="fr-FR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, and </a:t>
            </a:r>
            <a:r>
              <a:rPr lang="fr-FR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periodontitis</a:t>
            </a:r>
            <a:r>
              <a:rPr lang="fr-FR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: a cross-sectional </a:t>
            </a:r>
            <a:r>
              <a:rPr lang="fr-FR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study</a:t>
            </a:r>
            <a:r>
              <a:rPr lang="fr-FR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in a middle-</a:t>
            </a:r>
            <a:r>
              <a:rPr lang="fr-FR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aged</a:t>
            </a:r>
            <a:r>
              <a:rPr lang="fr-FR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French population. J. Clin. </a:t>
            </a:r>
            <a:r>
              <a:rPr lang="fr-FR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Periodontol</a:t>
            </a:r>
            <a:r>
              <a:rPr lang="fr-FR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. 2010 Jul;37(7):601–8. </a:t>
            </a:r>
            <a:endParaRPr lang="es-ES" altLang="es-ES" sz="800" dirty="0">
              <a:solidFill>
                <a:srgbClr val="000000"/>
              </a:solidFill>
              <a:latin typeface="Palatino" pitchFamily="2" charset="77"/>
              <a:ea typeface="Palatin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311619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CE846AF-8B50-A86B-707D-C3D8F553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C9AE7A7C-5EB0-E3BD-2904-5ED8DEFD173B}"/>
              </a:ext>
            </a:extLst>
          </p:cNvPr>
          <p:cNvSpPr txBox="1">
            <a:spLocks/>
          </p:cNvSpPr>
          <p:nvPr/>
        </p:nvSpPr>
        <p:spPr>
          <a:xfrm>
            <a:off x="443992" y="1708018"/>
            <a:ext cx="8432800" cy="42541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Se han dado múltiples definiciones.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Alberti 2009         Criterios: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lvl="1">
              <a:defRPr/>
            </a:pPr>
            <a:r>
              <a:rPr 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Hiperglucemia</a:t>
            </a:r>
            <a:r>
              <a:rPr lang="es-ES" sz="1800" dirty="0">
                <a:latin typeface="Palatino" pitchFamily="2" charset="77"/>
                <a:ea typeface="Palatino" pitchFamily="2" charset="77"/>
              </a:rPr>
              <a:t>.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 (fasting plasma glucose ≥ 100 mg/dL, o 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tratamiento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 con 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fármacos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 para la 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glucemia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elevada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)</a:t>
            </a:r>
            <a:endParaRPr lang="es-ES" sz="1800" dirty="0">
              <a:latin typeface="Palatino" pitchFamily="2" charset="77"/>
              <a:ea typeface="Palatino" pitchFamily="2" charset="77"/>
            </a:endParaRPr>
          </a:p>
          <a:p>
            <a:pPr lvl="1">
              <a:defRPr/>
            </a:pPr>
            <a:r>
              <a:rPr 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Hipertensión. 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(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presión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 arterial 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sistólica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 ≥ 130 mm Hg/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presión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 arterial 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diastólica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 ≥ 85 mm Hg o 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tratamiento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 con 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antihipertensivos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)</a:t>
            </a:r>
            <a:endParaRPr lang="es-ES" sz="1800" dirty="0">
              <a:latin typeface="Palatino" pitchFamily="2" charset="77"/>
              <a:ea typeface="Palatino" pitchFamily="2" charset="77"/>
            </a:endParaRPr>
          </a:p>
          <a:p>
            <a:pPr lvl="1">
              <a:defRPr/>
            </a:pPr>
            <a:r>
              <a:rPr 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Dislipidemia</a:t>
            </a:r>
            <a:r>
              <a:rPr lang="es-ES" sz="1800" dirty="0">
                <a:latin typeface="Palatino" pitchFamily="2" charset="77"/>
                <a:ea typeface="Palatino" pitchFamily="2" charset="77"/>
              </a:rPr>
              <a:t>.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 (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triglicéridos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 &gt; 150 mg/dL or HDL- 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colesterol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 &lt;40 mg/dL 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 hombres or &lt; 50 mg/dL 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mujeres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, o 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tratados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 para la 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dislipidemia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)</a:t>
            </a:r>
            <a:endParaRPr lang="es-ES" sz="1800" dirty="0">
              <a:latin typeface="Palatino" pitchFamily="2" charset="77"/>
              <a:ea typeface="Palatino" pitchFamily="2" charset="77"/>
            </a:endParaRPr>
          </a:p>
          <a:p>
            <a:pPr lvl="1">
              <a:defRPr/>
            </a:pPr>
            <a:r>
              <a:rPr 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Obesidad central. 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(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cincunferencia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 de la 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cintura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 ≥ 102 cm 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 hombres and ≥ 88 cm 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mujeres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, población </a:t>
            </a:r>
            <a:r>
              <a:rPr lang="en-US" sz="1800" dirty="0" err="1">
                <a:latin typeface="Palatino" pitchFamily="2" charset="77"/>
                <a:ea typeface="Palatino" pitchFamily="2" charset="77"/>
              </a:rPr>
              <a:t>europea</a:t>
            </a:r>
            <a:r>
              <a:rPr lang="en-US" sz="1800" dirty="0">
                <a:latin typeface="Palatino" pitchFamily="2" charset="77"/>
                <a:ea typeface="Palatino" pitchFamily="2" charset="77"/>
              </a:rPr>
              <a:t>)</a:t>
            </a:r>
            <a:endParaRPr 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252483E-730F-B5EE-FC1E-71FFDF1F0E73}"/>
              </a:ext>
            </a:extLst>
          </p:cNvPr>
          <p:cNvSpPr txBox="1"/>
          <p:nvPr/>
        </p:nvSpPr>
        <p:spPr>
          <a:xfrm>
            <a:off x="2623055" y="895869"/>
            <a:ext cx="40746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2000" b="1" dirty="0">
                <a:solidFill>
                  <a:srgbClr val="FF3300"/>
                </a:solidFill>
                <a:latin typeface="Palatino" pitchFamily="2" charset="77"/>
                <a:ea typeface="Palatino" pitchFamily="2" charset="77"/>
              </a:rPr>
              <a:t>Síndrome Metabólico (SM)</a:t>
            </a:r>
          </a:p>
        </p:txBody>
      </p:sp>
      <p:sp>
        <p:nvSpPr>
          <p:cNvPr id="7" name="4 Flecha abajo">
            <a:extLst>
              <a:ext uri="{FF2B5EF4-FFF2-40B4-BE49-F238E27FC236}">
                <a16:creationId xmlns:a16="http://schemas.microsoft.com/office/drawing/2014/main" id="{F874DB33-D698-31FB-7D4B-4669AE2F37D1}"/>
              </a:ext>
            </a:extLst>
          </p:cNvPr>
          <p:cNvSpPr/>
          <p:nvPr/>
        </p:nvSpPr>
        <p:spPr>
          <a:xfrm rot="16200000">
            <a:off x="2141943" y="2034708"/>
            <a:ext cx="276998" cy="309932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8" name="Imagen 3">
            <a:extLst>
              <a:ext uri="{FF2B5EF4-FFF2-40B4-BE49-F238E27FC236}">
                <a16:creationId xmlns:a16="http://schemas.microsoft.com/office/drawing/2014/main" id="{BEC157A7-A3A1-4E2E-07F6-2930AE292A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931" y="5149982"/>
            <a:ext cx="2624137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uadroTexto 4">
            <a:extLst>
              <a:ext uri="{FF2B5EF4-FFF2-40B4-BE49-F238E27FC236}">
                <a16:creationId xmlns:a16="http://schemas.microsoft.com/office/drawing/2014/main" id="{00C1B5A8-E656-727B-BC23-84732BB7D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591" y="6288220"/>
            <a:ext cx="8229600" cy="460375"/>
          </a:xfrm>
          <a:prstGeom prst="rect">
            <a:avLst/>
          </a:prstGeom>
          <a:solidFill>
            <a:srgbClr val="FFFFFF"/>
          </a:solidFill>
          <a:ln w="9525">
            <a:noFill/>
            <a:prstDash val="dot"/>
            <a:miter lim="800000"/>
            <a:headEnd/>
            <a:tailEnd/>
          </a:ln>
        </p:spPr>
        <p:txBody>
          <a:bodyPr lIns="90422" tIns="45195" rIns="90422" bIns="451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Alberti KGMM, Eckel RH, Grundy SM, </a:t>
            </a:r>
            <a:r>
              <a:rPr lang="en-US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Zimmet</a:t>
            </a:r>
            <a:r>
              <a:rPr lang="en-US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PZ, </a:t>
            </a:r>
            <a:r>
              <a:rPr lang="en-US" altLang="es-ES" sz="8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Cleeman</a:t>
            </a:r>
            <a:r>
              <a:rPr lang="en-US" altLang="es-ES" sz="8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JI, Donato KA, et al. Harmonizing the metabolic syndrome: a joint interim statement of the International Diabetes Federation Task Force on Epidemiology and Prevention; National Heart, Lung, and Blood Institute; American Heart Association; World Heart Federation; International Atherosclerosis Society; and International Association for the Study of Obesity. Circulation. 2009. pp. 1640–5. </a:t>
            </a:r>
            <a:endParaRPr lang="es-ES" altLang="es-ES" sz="800" dirty="0">
              <a:solidFill>
                <a:srgbClr val="000000"/>
              </a:solidFill>
              <a:latin typeface="Palatino" pitchFamily="2" charset="77"/>
              <a:ea typeface="Palatin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34686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23FA173-8164-DBE3-BDDF-9CFB41C8FC4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00" y="304800"/>
            <a:ext cx="7731397" cy="58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4BD2B79-D83B-4798-8367-AD52CE88FA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1ECE0AA-382A-9D52-E0A9-0290B0EC4102}"/>
              </a:ext>
            </a:extLst>
          </p:cNvPr>
          <p:cNvSpPr txBox="1"/>
          <p:nvPr/>
        </p:nvSpPr>
        <p:spPr>
          <a:xfrm>
            <a:off x="1412601" y="6368534"/>
            <a:ext cx="63187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ENFERMEDAD PERIODONTAL Y DIABETES MELLITUS</a:t>
            </a: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8" name="Picture 59" descr="ucm_logo">
            <a:extLst>
              <a:ext uri="{FF2B5EF4-FFF2-40B4-BE49-F238E27FC236}">
                <a16:creationId xmlns:a16="http://schemas.microsoft.com/office/drawing/2014/main" id="{881BBA1A-2E28-F16B-A16A-1DEDE3C6B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30000"/>
          </a:blip>
          <a:srcRect/>
          <a:stretch>
            <a:fillRect/>
          </a:stretch>
        </p:blipFill>
        <p:spPr bwMode="auto">
          <a:xfrm>
            <a:off x="73390" y="5855528"/>
            <a:ext cx="757190" cy="8546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42354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D4BF631-F3F5-505E-9FA4-547082A24F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21A5E950-8493-A0FE-81B1-9EB5FED5F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306" y="1730693"/>
            <a:ext cx="7545388" cy="1200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260" tIns="45624" rIns="91260" bIns="45624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CONCEPTO:</a:t>
            </a:r>
            <a:r>
              <a:rPr lang="es-ES_tradnl" dirty="0">
                <a:solidFill>
                  <a:srgbClr val="FFFF00"/>
                </a:solidFill>
                <a:latin typeface="Palatino" pitchFamily="2" charset="77"/>
                <a:ea typeface="Palatino" pitchFamily="2" charset="77"/>
              </a:rPr>
              <a:t> </a:t>
            </a:r>
            <a:br>
              <a:rPr lang="es-ES_tradnl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alatino" pitchFamily="2" charset="77"/>
                <a:ea typeface="Palatino" pitchFamily="2" charset="77"/>
              </a:rPr>
            </a:br>
            <a:endParaRPr lang="es-ES_tradnl" dirty="0">
              <a:effectLst>
                <a:outerShdw blurRad="38100" dist="38100" dir="2700000" algn="tl">
                  <a:srgbClr val="000000"/>
                </a:outerShdw>
              </a:effectLst>
              <a:latin typeface="Palatino" pitchFamily="2" charset="77"/>
              <a:ea typeface="Palatino" pitchFamily="2" charset="77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dirty="0">
                <a:latin typeface="Palatino" pitchFamily="2" charset="77"/>
                <a:ea typeface="Palatino" pitchFamily="2" charset="77"/>
              </a:rPr>
              <a:t>Enfermedad metabólica crónica de base genética, ocasionada por una deficiencia total o parcial de insulina que conduce a:</a:t>
            </a:r>
            <a:endParaRPr lang="es-ES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" name="4 Flecha abajo">
            <a:extLst>
              <a:ext uri="{FF2B5EF4-FFF2-40B4-BE49-F238E27FC236}">
                <a16:creationId xmlns:a16="http://schemas.microsoft.com/office/drawing/2014/main" id="{15C0A92C-5983-C682-7C25-2DB686CA588E}"/>
              </a:ext>
            </a:extLst>
          </p:cNvPr>
          <p:cNvSpPr/>
          <p:nvPr/>
        </p:nvSpPr>
        <p:spPr>
          <a:xfrm>
            <a:off x="4365289" y="3225405"/>
            <a:ext cx="413415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829567C0-5B59-CF30-528F-8CC709A96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1530" y="3982552"/>
            <a:ext cx="3100935" cy="92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60" tIns="45624" rIns="91260" bIns="45624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Síndrome clínico-metabólico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" altLang="es-ES" sz="1800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Síndrome vascular</a:t>
            </a:r>
          </a:p>
        </p:txBody>
      </p:sp>
    </p:spTree>
    <p:extLst>
      <p:ext uri="{BB962C8B-B14F-4D97-AF65-F5344CB8AC3E}">
        <p14:creationId xmlns:p14="http://schemas.microsoft.com/office/powerpoint/2010/main" val="3925082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F26837E-20B9-32D7-3BA8-C064B0417E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22CEC2DA-5864-D9D5-4EC9-EF31BE956077}"/>
              </a:ext>
            </a:extLst>
          </p:cNvPr>
          <p:cNvSpPr txBox="1">
            <a:spLocks/>
          </p:cNvSpPr>
          <p:nvPr/>
        </p:nvSpPr>
        <p:spPr>
          <a:xfrm>
            <a:off x="443992" y="1401919"/>
            <a:ext cx="8432800" cy="50928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Caries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Menor incidencia (      ingesta azúcares simples)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Sobre todo: Bien controlado y buen régimen dietético.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Defectos en el desarrollo dental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Aceleración como enlentecimiento del desarrollo dental.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     Incidencia paladar hundido en neonatos de DM gestacional mal controlado.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Xerostomía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Relacionado con varias alteraciones (alteración flora bacteriana, deshidratación, neuropatía autonómica)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Infecciones micóticas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Reducción de flujo de saliva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Sensación de ardor en la lengua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600" dirty="0" err="1">
                <a:latin typeface="Palatino" pitchFamily="2" charset="77"/>
                <a:ea typeface="Palatino" pitchFamily="2" charset="77"/>
              </a:rPr>
              <a:t>Farmacos</a:t>
            </a: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: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Hipoglucemiantes         Xerostomía          predispone infecciones </a:t>
            </a:r>
          </a:p>
          <a:p>
            <a:pPr marL="457200" lvl="1" indent="0">
              <a:lnSpc>
                <a:spcPct val="80000"/>
              </a:lnSpc>
              <a:buClr>
                <a:srgbClr val="FF0000"/>
              </a:buClr>
              <a:buSzPct val="110000"/>
              <a:buNone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                                                                           oportunistas (</a:t>
            </a:r>
            <a:r>
              <a:rPr lang="es-ES" altLang="es-ES" sz="1600" dirty="0" err="1">
                <a:latin typeface="Palatino" pitchFamily="2" charset="77"/>
                <a:ea typeface="Palatino" pitchFamily="2" charset="77"/>
              </a:rPr>
              <a:t>Candida</a:t>
            </a: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600" dirty="0" err="1">
                <a:latin typeface="Palatino" pitchFamily="2" charset="77"/>
                <a:ea typeface="Palatino" pitchFamily="2" charset="77"/>
              </a:rPr>
              <a:t>albicans</a:t>
            </a: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)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DD50AD5-0A7B-1E38-9CEE-2EC8B433F601}"/>
              </a:ext>
            </a:extLst>
          </p:cNvPr>
          <p:cNvSpPr txBox="1"/>
          <p:nvPr/>
        </p:nvSpPr>
        <p:spPr>
          <a:xfrm>
            <a:off x="2623055" y="629627"/>
            <a:ext cx="407467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2000" b="1" dirty="0">
                <a:solidFill>
                  <a:srgbClr val="FF3300"/>
                </a:solidFill>
                <a:latin typeface="Palatino" pitchFamily="2" charset="77"/>
                <a:ea typeface="Palatino" pitchFamily="2" charset="77"/>
              </a:rPr>
              <a:t>Diabetes Mellitus (DM)</a:t>
            </a:r>
          </a:p>
          <a:p>
            <a:pPr algn="ctr"/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Manifestaciones orales</a:t>
            </a:r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endParaRPr lang="es-ES" altLang="es-ES" sz="2000" b="1" dirty="0">
              <a:solidFill>
                <a:srgbClr val="FF33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4 Flecha abajo">
            <a:extLst>
              <a:ext uri="{FF2B5EF4-FFF2-40B4-BE49-F238E27FC236}">
                <a16:creationId xmlns:a16="http://schemas.microsoft.com/office/drawing/2014/main" id="{341C5772-A345-840B-1205-32CA4E1E0C5D}"/>
              </a:ext>
            </a:extLst>
          </p:cNvPr>
          <p:cNvSpPr/>
          <p:nvPr/>
        </p:nvSpPr>
        <p:spPr>
          <a:xfrm>
            <a:off x="2939811" y="1651632"/>
            <a:ext cx="241001" cy="269655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8" name="4 Flecha abajo">
            <a:extLst>
              <a:ext uri="{FF2B5EF4-FFF2-40B4-BE49-F238E27FC236}">
                <a16:creationId xmlns:a16="http://schemas.microsoft.com/office/drawing/2014/main" id="{81F8CCC9-05D7-8524-3C5E-468CFFD3D6E0}"/>
              </a:ext>
            </a:extLst>
          </p:cNvPr>
          <p:cNvSpPr/>
          <p:nvPr/>
        </p:nvSpPr>
        <p:spPr>
          <a:xfrm rot="10800000">
            <a:off x="1175905" y="2729956"/>
            <a:ext cx="241001" cy="269655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9" name="4 Flecha abajo">
            <a:extLst>
              <a:ext uri="{FF2B5EF4-FFF2-40B4-BE49-F238E27FC236}">
                <a16:creationId xmlns:a16="http://schemas.microsoft.com/office/drawing/2014/main" id="{818C3905-A171-EF7C-1819-90E66AA856FD}"/>
              </a:ext>
            </a:extLst>
          </p:cNvPr>
          <p:cNvSpPr/>
          <p:nvPr/>
        </p:nvSpPr>
        <p:spPr>
          <a:xfrm rot="16200000">
            <a:off x="2993270" y="4885988"/>
            <a:ext cx="241001" cy="269655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0" name="4 Flecha abajo">
            <a:extLst>
              <a:ext uri="{FF2B5EF4-FFF2-40B4-BE49-F238E27FC236}">
                <a16:creationId xmlns:a16="http://schemas.microsoft.com/office/drawing/2014/main" id="{3A4AB2D4-1D3C-30AC-C0B3-DBC0D8C9C895}"/>
              </a:ext>
            </a:extLst>
          </p:cNvPr>
          <p:cNvSpPr/>
          <p:nvPr/>
        </p:nvSpPr>
        <p:spPr>
          <a:xfrm rot="16200000">
            <a:off x="4492595" y="4885988"/>
            <a:ext cx="241001" cy="269655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id="{6269C03E-55D0-816F-3A2F-A34B3E9CF0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00" b="39208"/>
          <a:stretch/>
        </p:blipFill>
        <p:spPr bwMode="auto">
          <a:xfrm>
            <a:off x="2325943" y="5596815"/>
            <a:ext cx="1709737" cy="126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3">
            <a:extLst>
              <a:ext uri="{FF2B5EF4-FFF2-40B4-BE49-F238E27FC236}">
                <a16:creationId xmlns:a16="http://schemas.microsoft.com/office/drawing/2014/main" id="{AA636C31-6E44-F1C3-7DA5-5A589F571F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56"/>
          <a:stretch/>
        </p:blipFill>
        <p:spPr bwMode="auto">
          <a:xfrm>
            <a:off x="439006" y="5603521"/>
            <a:ext cx="1955800" cy="1254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0B6A0011-03EE-4603-C26A-C05406AB428C}"/>
              </a:ext>
            </a:extLst>
          </p:cNvPr>
          <p:cNvSpPr/>
          <p:nvPr/>
        </p:nvSpPr>
        <p:spPr>
          <a:xfrm flipH="1">
            <a:off x="389480" y="5882551"/>
            <a:ext cx="67292" cy="61220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09394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75AC231-355A-AC81-41F8-733FBB0916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grpSp>
        <p:nvGrpSpPr>
          <p:cNvPr id="5" name="Group 2">
            <a:extLst>
              <a:ext uri="{FF2B5EF4-FFF2-40B4-BE49-F238E27FC236}">
                <a16:creationId xmlns:a16="http://schemas.microsoft.com/office/drawing/2014/main" id="{DFD70939-F64A-29DE-8A5A-C29F05A6E237}"/>
              </a:ext>
            </a:extLst>
          </p:cNvPr>
          <p:cNvGrpSpPr>
            <a:grpSpLocks/>
          </p:cNvGrpSpPr>
          <p:nvPr/>
        </p:nvGrpSpPr>
        <p:grpSpPr bwMode="auto">
          <a:xfrm>
            <a:off x="792089" y="2239450"/>
            <a:ext cx="2882233" cy="2956735"/>
            <a:chOff x="144" y="1344"/>
            <a:chExt cx="1973" cy="2024"/>
          </a:xfrm>
        </p:grpSpPr>
        <p:pic>
          <p:nvPicPr>
            <p:cNvPr id="6" name="Picture 3" descr="vena">
              <a:extLst>
                <a:ext uri="{FF2B5EF4-FFF2-40B4-BE49-F238E27FC236}">
                  <a16:creationId xmlns:a16="http://schemas.microsoft.com/office/drawing/2014/main" id="{EA986422-8C9E-A56B-25EB-A43615E5E8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344"/>
              <a:ext cx="1973" cy="2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vena">
              <a:extLst>
                <a:ext uri="{FF2B5EF4-FFF2-40B4-BE49-F238E27FC236}">
                  <a16:creationId xmlns:a16="http://schemas.microsoft.com/office/drawing/2014/main" id="{123AA78B-A511-75B2-5790-123D1296C0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98" t="54546" r="78104" b="33597"/>
            <a:stretch>
              <a:fillRect/>
            </a:stretch>
          </p:blipFill>
          <p:spPr bwMode="auto">
            <a:xfrm>
              <a:off x="1104" y="1632"/>
              <a:ext cx="288" cy="2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5" descr="vena">
              <a:extLst>
                <a:ext uri="{FF2B5EF4-FFF2-40B4-BE49-F238E27FC236}">
                  <a16:creationId xmlns:a16="http://schemas.microsoft.com/office/drawing/2014/main" id="{89F87B31-CF8C-FCD2-583A-59FE03F312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98" t="54546" r="78104" b="33597"/>
            <a:stretch>
              <a:fillRect/>
            </a:stretch>
          </p:blipFill>
          <p:spPr bwMode="auto">
            <a:xfrm>
              <a:off x="1248" y="1584"/>
              <a:ext cx="288" cy="2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6" descr="vena">
              <a:extLst>
                <a:ext uri="{FF2B5EF4-FFF2-40B4-BE49-F238E27FC236}">
                  <a16:creationId xmlns:a16="http://schemas.microsoft.com/office/drawing/2014/main" id="{52A95477-C29A-9364-ADDC-51273B10B6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98" t="54546" r="78104" b="33597"/>
            <a:stretch>
              <a:fillRect/>
            </a:stretch>
          </p:blipFill>
          <p:spPr bwMode="auto">
            <a:xfrm>
              <a:off x="1056" y="1728"/>
              <a:ext cx="288" cy="2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Rectangle 3">
            <a:extLst>
              <a:ext uri="{FF2B5EF4-FFF2-40B4-BE49-F238E27FC236}">
                <a16:creationId xmlns:a16="http://schemas.microsoft.com/office/drawing/2014/main" id="{FCE060A4-8946-4115-BA9F-1AAE5483E0FF}"/>
              </a:ext>
            </a:extLst>
          </p:cNvPr>
          <p:cNvSpPr txBox="1">
            <a:spLocks/>
          </p:cNvSpPr>
          <p:nvPr/>
        </p:nvSpPr>
        <p:spPr>
          <a:xfrm>
            <a:off x="443992" y="906353"/>
            <a:ext cx="8432800" cy="11613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En periodontitis se detectan grandes cantidades de TNF-</a:t>
            </a:r>
            <a:r>
              <a:rPr lang="es-ES_tradnl" sz="1800" dirty="0">
                <a:solidFill>
                  <a:srgbClr val="003366">
                    <a:lumMod val="40000"/>
                    <a:lumOff val="60000"/>
                  </a:srgbClr>
                </a:solidFill>
                <a:latin typeface="Arial Narrow" pitchFamily="34" charset="0"/>
                <a:sym typeface="Symbol" pitchFamily="18" charset="2"/>
              </a:rPr>
              <a:t> </a:t>
            </a:r>
            <a:r>
              <a:rPr lang="es-ES_tradnl" sz="1800" dirty="0">
                <a:latin typeface="Palatino" pitchFamily="2" charset="77"/>
                <a:ea typeface="Palatino" pitchFamily="2" charset="77"/>
                <a:sym typeface="Symbol" pitchFamily="18" charset="2"/>
              </a:rPr>
              <a:t>: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_tradnl" sz="1800" dirty="0">
                <a:latin typeface="Palatino" pitchFamily="2" charset="77"/>
                <a:ea typeface="Palatino" pitchFamily="2" charset="77"/>
                <a:sym typeface="Symbol" pitchFamily="18" charset="2"/>
              </a:rPr>
              <a:t>Fluido crevicular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_tradnl" sz="1800" dirty="0">
                <a:latin typeface="Palatino" pitchFamily="2" charset="77"/>
                <a:ea typeface="Palatino" pitchFamily="2" charset="77"/>
                <a:sym typeface="Symbol" pitchFamily="18" charset="2"/>
              </a:rPr>
              <a:t>Sangre periférica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_tradnl" sz="1800" dirty="0">
                <a:latin typeface="Palatino" pitchFamily="2" charset="77"/>
                <a:ea typeface="Palatino" pitchFamily="2" charset="77"/>
                <a:sym typeface="Symbol" pitchFamily="18" charset="2"/>
              </a:rPr>
              <a:t>Más elevados en pacientes diabéticos</a:t>
            </a:r>
            <a:endParaRPr 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1" name="AutoShape 13">
            <a:extLst>
              <a:ext uri="{FF2B5EF4-FFF2-40B4-BE49-F238E27FC236}">
                <a16:creationId xmlns:a16="http://schemas.microsoft.com/office/drawing/2014/main" id="{456B3C22-E8E9-C9F3-E232-F4C5C1135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6371" y="2970233"/>
            <a:ext cx="1779142" cy="961698"/>
          </a:xfrm>
          <a:prstGeom prst="curvedDownArrow">
            <a:avLst>
              <a:gd name="adj1" fmla="val 26500"/>
              <a:gd name="adj2" fmla="val 74000"/>
              <a:gd name="adj3" fmla="val 33333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lIns="91251" tIns="45620" rIns="91251" bIns="45620" anchor="ctr"/>
          <a:lstStyle>
            <a:lvl1pPr defTabSz="9112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12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12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003366"/>
              </a:solidFill>
            </a:endParaRPr>
          </a:p>
        </p:txBody>
      </p:sp>
      <p:sp>
        <p:nvSpPr>
          <p:cNvPr id="13" name="AutoShape 9">
            <a:extLst>
              <a:ext uri="{FF2B5EF4-FFF2-40B4-BE49-F238E27FC236}">
                <a16:creationId xmlns:a16="http://schemas.microsoft.com/office/drawing/2014/main" id="{3F2550C8-8855-3617-9671-507776D43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7931" y="3952839"/>
            <a:ext cx="5410200" cy="26670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932" y="10800"/>
                </a:moveTo>
                <a:cubicBezTo>
                  <a:pt x="932" y="16250"/>
                  <a:pt x="5350" y="20668"/>
                  <a:pt x="10800" y="20668"/>
                </a:cubicBezTo>
                <a:cubicBezTo>
                  <a:pt x="16250" y="20668"/>
                  <a:pt x="20668" y="16250"/>
                  <a:pt x="20668" y="10800"/>
                </a:cubicBezTo>
                <a:cubicBezTo>
                  <a:pt x="20668" y="5350"/>
                  <a:pt x="16250" y="932"/>
                  <a:pt x="10800" y="932"/>
                </a:cubicBezTo>
                <a:cubicBezTo>
                  <a:pt x="5350" y="932"/>
                  <a:pt x="932" y="5350"/>
                  <a:pt x="932" y="10800"/>
                </a:cubicBez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lIns="91251" tIns="45620" rIns="91251" bIns="45620" anchor="ctr"/>
          <a:lstStyle/>
          <a:p>
            <a:endParaRPr lang="es-ES"/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04473F4E-BBCF-7046-0CCF-3641FA14B907}"/>
              </a:ext>
            </a:extLst>
          </p:cNvPr>
          <p:cNvSpPr>
            <a:spLocks noChangeArrowheads="1"/>
          </p:cNvSpPr>
          <p:nvPr/>
        </p:nvSpPr>
        <p:spPr bwMode="auto">
          <a:xfrm rot="21269975">
            <a:off x="4707169" y="4036976"/>
            <a:ext cx="300037" cy="228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51" tIns="45620" rIns="91251" bIns="45620" anchor="ctr"/>
          <a:lstStyle>
            <a:lvl1pPr defTabSz="9112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12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12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003366"/>
              </a:solidFill>
            </a:endParaRPr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77729A37-7F1B-A85C-A8AD-E1B2CBD46BD5}"/>
              </a:ext>
            </a:extLst>
          </p:cNvPr>
          <p:cNvSpPr>
            <a:spLocks noChangeArrowheads="1"/>
          </p:cNvSpPr>
          <p:nvPr/>
        </p:nvSpPr>
        <p:spPr bwMode="auto">
          <a:xfrm rot="21211303">
            <a:off x="4650937" y="4190262"/>
            <a:ext cx="76200" cy="3048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lIns="91251" tIns="45620" rIns="91251" bIns="45620" anchor="ctr"/>
          <a:lstStyle>
            <a:lvl1pPr defTabSz="9112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12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12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003366"/>
              </a:solidFill>
            </a:endParaRP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BABC074C-9F10-F495-760C-EF4FF9CFA2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9215" y="4075468"/>
            <a:ext cx="76200" cy="3048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lIns="91251" tIns="45620" rIns="91251" bIns="45620" anchor="ctr"/>
          <a:lstStyle>
            <a:lvl1pPr defTabSz="9112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12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12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003366"/>
              </a:solidFill>
            </a:endParaRPr>
          </a:p>
        </p:txBody>
      </p:sp>
      <p:sp>
        <p:nvSpPr>
          <p:cNvPr id="17" name="Rectangle 26">
            <a:extLst>
              <a:ext uri="{FF2B5EF4-FFF2-40B4-BE49-F238E27FC236}">
                <a16:creationId xmlns:a16="http://schemas.microsoft.com/office/drawing/2014/main" id="{5E8D6138-FDB0-94F4-F5C8-111958336F94}"/>
              </a:ext>
            </a:extLst>
          </p:cNvPr>
          <p:cNvSpPr>
            <a:spLocks noChangeArrowheads="1"/>
          </p:cNvSpPr>
          <p:nvPr/>
        </p:nvSpPr>
        <p:spPr bwMode="auto">
          <a:xfrm rot="3604599">
            <a:off x="4813971" y="3911222"/>
            <a:ext cx="304800" cy="76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lIns="91251" tIns="45620" rIns="91251" bIns="45620" anchor="ctr"/>
          <a:lstStyle>
            <a:lvl1pPr defTabSz="9112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12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12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003366"/>
              </a:solidFill>
            </a:endParaRPr>
          </a:p>
        </p:txBody>
      </p:sp>
      <p:sp>
        <p:nvSpPr>
          <p:cNvPr id="18" name="4 Flecha abajo">
            <a:extLst>
              <a:ext uri="{FF2B5EF4-FFF2-40B4-BE49-F238E27FC236}">
                <a16:creationId xmlns:a16="http://schemas.microsoft.com/office/drawing/2014/main" id="{742A1B20-F436-753D-A997-D1B845291427}"/>
              </a:ext>
            </a:extLst>
          </p:cNvPr>
          <p:cNvSpPr/>
          <p:nvPr/>
        </p:nvSpPr>
        <p:spPr>
          <a:xfrm rot="19577953">
            <a:off x="1532855" y="5001088"/>
            <a:ext cx="160143" cy="1415866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10C5974-7C53-607F-10C4-F0508B94C241}"/>
              </a:ext>
            </a:extLst>
          </p:cNvPr>
          <p:cNvSpPr/>
          <p:nvPr/>
        </p:nvSpPr>
        <p:spPr>
          <a:xfrm>
            <a:off x="2067104" y="6009865"/>
            <a:ext cx="995681" cy="5181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24378D0-4F8D-836D-B15D-5A381E0D448B}"/>
              </a:ext>
            </a:extLst>
          </p:cNvPr>
          <p:cNvSpPr txBox="1"/>
          <p:nvPr/>
        </p:nvSpPr>
        <p:spPr>
          <a:xfrm>
            <a:off x="1949469" y="6087044"/>
            <a:ext cx="12384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dirty="0">
                <a:latin typeface="Palatino" pitchFamily="2" charset="77"/>
                <a:ea typeface="Palatino" pitchFamily="2" charset="77"/>
              </a:rPr>
              <a:t>TNF-</a:t>
            </a:r>
            <a:r>
              <a:rPr lang="es-ES_tradnl" dirty="0">
                <a:solidFill>
                  <a:srgbClr val="003366">
                    <a:lumMod val="40000"/>
                    <a:lumOff val="60000"/>
                  </a:srgbClr>
                </a:solidFill>
                <a:latin typeface="Arial Narrow" pitchFamily="34" charset="0"/>
                <a:sym typeface="Symbol" pitchFamily="18" charset="2"/>
              </a:rPr>
              <a:t> </a:t>
            </a:r>
            <a:r>
              <a:rPr lang="es-ES_tradnl" dirty="0">
                <a:latin typeface="Palatino" pitchFamily="2" charset="77"/>
                <a:ea typeface="Palatino" pitchFamily="2" charset="77"/>
                <a:sym typeface="Symbol" pitchFamily="18" charset="2"/>
              </a:rPr>
              <a:t></a:t>
            </a:r>
            <a:endParaRPr lang="es-ES_tradnl" altLang="es-ES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72B5C066-3499-4AF9-9533-459B9C476F48}"/>
              </a:ext>
            </a:extLst>
          </p:cNvPr>
          <p:cNvSpPr/>
          <p:nvPr/>
        </p:nvSpPr>
        <p:spPr>
          <a:xfrm>
            <a:off x="7047204" y="2871916"/>
            <a:ext cx="995681" cy="5181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7006F95D-86C2-CB5C-69C2-18D68B383D6E}"/>
              </a:ext>
            </a:extLst>
          </p:cNvPr>
          <p:cNvSpPr txBox="1"/>
          <p:nvPr/>
        </p:nvSpPr>
        <p:spPr>
          <a:xfrm>
            <a:off x="6929569" y="2949095"/>
            <a:ext cx="12384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dirty="0">
                <a:latin typeface="Palatino" pitchFamily="2" charset="77"/>
                <a:ea typeface="Palatino" pitchFamily="2" charset="77"/>
              </a:rPr>
              <a:t>Insulina</a:t>
            </a:r>
            <a:endParaRPr lang="es-ES_tradnl" altLang="es-ES" dirty="0">
              <a:latin typeface="Palatino" pitchFamily="2" charset="77"/>
              <a:ea typeface="Palatino" pitchFamily="2" charset="77"/>
            </a:endParaRPr>
          </a:p>
        </p:txBody>
      </p:sp>
      <p:grpSp>
        <p:nvGrpSpPr>
          <p:cNvPr id="25" name="Group 14">
            <a:extLst>
              <a:ext uri="{FF2B5EF4-FFF2-40B4-BE49-F238E27FC236}">
                <a16:creationId xmlns:a16="http://schemas.microsoft.com/office/drawing/2014/main" id="{5FA93CDF-4A85-924C-D59D-9851BB38EC73}"/>
              </a:ext>
            </a:extLst>
          </p:cNvPr>
          <p:cNvGrpSpPr>
            <a:grpSpLocks/>
          </p:cNvGrpSpPr>
          <p:nvPr/>
        </p:nvGrpSpPr>
        <p:grpSpPr bwMode="auto">
          <a:xfrm>
            <a:off x="5889625" y="3571875"/>
            <a:ext cx="1603375" cy="2101850"/>
            <a:chOff x="3868" y="2178"/>
            <a:chExt cx="1010" cy="1324"/>
          </a:xfrm>
        </p:grpSpPr>
        <p:sp>
          <p:nvSpPr>
            <p:cNvPr id="26" name="AutoShape 15">
              <a:extLst>
                <a:ext uri="{FF2B5EF4-FFF2-40B4-BE49-F238E27FC236}">
                  <a16:creationId xmlns:a16="http://schemas.microsoft.com/office/drawing/2014/main" id="{BE9A70C5-D070-7E21-220B-D41D91FB2E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" y="2178"/>
              <a:ext cx="271" cy="14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88 w 21600"/>
                <a:gd name="T25" fmla="*/ 3233 h 21600"/>
                <a:gd name="T26" fmla="*/ 18412 w 21600"/>
                <a:gd name="T27" fmla="*/ 18367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8" name="Freeform 17">
              <a:extLst>
                <a:ext uri="{FF2B5EF4-FFF2-40B4-BE49-F238E27FC236}">
                  <a16:creationId xmlns:a16="http://schemas.microsoft.com/office/drawing/2014/main" id="{262390BC-E58D-7227-0E3A-B54361C5378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422" y="2362"/>
              <a:ext cx="201" cy="300"/>
            </a:xfrm>
            <a:custGeom>
              <a:avLst/>
              <a:gdLst>
                <a:gd name="T0" fmla="*/ 0 w 288"/>
                <a:gd name="T1" fmla="*/ 0 h 720"/>
                <a:gd name="T2" fmla="*/ 0 w 288"/>
                <a:gd name="T3" fmla="*/ 0 h 720"/>
                <a:gd name="T4" fmla="*/ 1 w 288"/>
                <a:gd name="T5" fmla="*/ 0 h 720"/>
                <a:gd name="T6" fmla="*/ 1 w 288"/>
                <a:gd name="T7" fmla="*/ 0 h 720"/>
                <a:gd name="T8" fmla="*/ 1 w 288"/>
                <a:gd name="T9" fmla="*/ 0 h 720"/>
                <a:gd name="T10" fmla="*/ 1 w 288"/>
                <a:gd name="T11" fmla="*/ 0 h 720"/>
                <a:gd name="T12" fmla="*/ 0 w 288"/>
                <a:gd name="T13" fmla="*/ 0 h 7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8"/>
                <a:gd name="T22" fmla="*/ 0 h 720"/>
                <a:gd name="T23" fmla="*/ 288 w 288"/>
                <a:gd name="T24" fmla="*/ 720 h 7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8" h="720">
                  <a:moveTo>
                    <a:pt x="0" y="0"/>
                  </a:moveTo>
                  <a:lnTo>
                    <a:pt x="0" y="576"/>
                  </a:lnTo>
                  <a:lnTo>
                    <a:pt x="144" y="720"/>
                  </a:lnTo>
                  <a:lnTo>
                    <a:pt x="288" y="576"/>
                  </a:lnTo>
                  <a:lnTo>
                    <a:pt x="288" y="0"/>
                  </a:lnTo>
                  <a:lnTo>
                    <a:pt x="144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3399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4A4F307C-44A2-9D77-F94E-9BB0B57D30F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089" y="2362"/>
              <a:ext cx="201" cy="300"/>
            </a:xfrm>
            <a:custGeom>
              <a:avLst/>
              <a:gdLst>
                <a:gd name="T0" fmla="*/ 0 w 288"/>
                <a:gd name="T1" fmla="*/ 0 h 720"/>
                <a:gd name="T2" fmla="*/ 0 w 288"/>
                <a:gd name="T3" fmla="*/ 0 h 720"/>
                <a:gd name="T4" fmla="*/ 1 w 288"/>
                <a:gd name="T5" fmla="*/ 0 h 720"/>
                <a:gd name="T6" fmla="*/ 1 w 288"/>
                <a:gd name="T7" fmla="*/ 0 h 720"/>
                <a:gd name="T8" fmla="*/ 1 w 288"/>
                <a:gd name="T9" fmla="*/ 0 h 720"/>
                <a:gd name="T10" fmla="*/ 1 w 288"/>
                <a:gd name="T11" fmla="*/ 0 h 720"/>
                <a:gd name="T12" fmla="*/ 0 w 288"/>
                <a:gd name="T13" fmla="*/ 0 h 7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8"/>
                <a:gd name="T22" fmla="*/ 0 h 720"/>
                <a:gd name="T23" fmla="*/ 288 w 288"/>
                <a:gd name="T24" fmla="*/ 720 h 7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8" h="720">
                  <a:moveTo>
                    <a:pt x="0" y="0"/>
                  </a:moveTo>
                  <a:lnTo>
                    <a:pt x="0" y="576"/>
                  </a:lnTo>
                  <a:lnTo>
                    <a:pt x="144" y="720"/>
                  </a:lnTo>
                  <a:lnTo>
                    <a:pt x="288" y="576"/>
                  </a:lnTo>
                  <a:lnTo>
                    <a:pt x="288" y="0"/>
                  </a:lnTo>
                  <a:lnTo>
                    <a:pt x="144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3399"/>
            </a:soli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0" name="Rectangle 19">
              <a:extLst>
                <a:ext uri="{FF2B5EF4-FFF2-40B4-BE49-F238E27FC236}">
                  <a16:creationId xmlns:a16="http://schemas.microsoft.com/office/drawing/2014/main" id="{5336DBF1-B802-02BF-BE88-E2428A5E99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2864"/>
              <a:ext cx="188" cy="291"/>
            </a:xfrm>
            <a:prstGeom prst="rect">
              <a:avLst/>
            </a:prstGeom>
            <a:solidFill>
              <a:srgbClr val="99FF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>
              <a:lvl1pPr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11225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s-ES" altLang="es-ES" sz="1800">
                <a:solidFill>
                  <a:srgbClr val="003366"/>
                </a:solidFill>
              </a:endParaRPr>
            </a:p>
          </p:txBody>
        </p:sp>
        <p:sp>
          <p:nvSpPr>
            <p:cNvPr id="31" name="Rectangle 20">
              <a:extLst>
                <a:ext uri="{FF2B5EF4-FFF2-40B4-BE49-F238E27FC236}">
                  <a16:creationId xmlns:a16="http://schemas.microsoft.com/office/drawing/2014/main" id="{68E9A4E5-682C-0631-88B7-4D8C3E1A75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" y="2864"/>
              <a:ext cx="187" cy="291"/>
            </a:xfrm>
            <a:prstGeom prst="rect">
              <a:avLst/>
            </a:prstGeom>
            <a:solidFill>
              <a:srgbClr val="99FF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>
              <a:lvl1pPr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11225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s-ES" altLang="es-ES" sz="1800">
                <a:solidFill>
                  <a:srgbClr val="003366"/>
                </a:solidFill>
              </a:endParaRPr>
            </a:p>
          </p:txBody>
        </p:sp>
        <p:sp>
          <p:nvSpPr>
            <p:cNvPr id="32" name="Oval 21">
              <a:extLst>
                <a:ext uri="{FF2B5EF4-FFF2-40B4-BE49-F238E27FC236}">
                  <a16:creationId xmlns:a16="http://schemas.microsoft.com/office/drawing/2014/main" id="{D85BFFBC-458C-7AA3-9011-DBC2178C2D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9" y="3170"/>
              <a:ext cx="786" cy="332"/>
            </a:xfrm>
            <a:prstGeom prst="ellipse">
              <a:avLst/>
            </a:prstGeom>
            <a:solidFill>
              <a:srgbClr val="FF9933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912631">
                <a:defRPr/>
              </a:pPr>
              <a:r>
                <a:rPr lang="es-ES_tradnl" sz="1400" dirty="0">
                  <a:latin typeface="Palatino" pitchFamily="2" charset="77"/>
                  <a:ea typeface="Palatino" pitchFamily="2" charset="77"/>
                </a:rPr>
                <a:t>IRS-</a:t>
              </a:r>
              <a:r>
                <a:rPr lang="es-ES_tradnl" sz="1400" dirty="0" err="1">
                  <a:latin typeface="Palatino" pitchFamily="2" charset="77"/>
                  <a:ea typeface="Palatino" pitchFamily="2" charset="77"/>
                </a:rPr>
                <a:t>Sustrate</a:t>
              </a:r>
              <a:endParaRPr lang="es-ES_tradnl" sz="1400" dirty="0">
                <a:latin typeface="Palatino" pitchFamily="2" charset="77"/>
                <a:ea typeface="Palatino" pitchFamily="2" charset="77"/>
              </a:endParaRPr>
            </a:p>
          </p:txBody>
        </p:sp>
        <p:sp>
          <p:nvSpPr>
            <p:cNvPr id="33" name="Text Box 22">
              <a:extLst>
                <a:ext uri="{FF2B5EF4-FFF2-40B4-BE49-F238E27FC236}">
                  <a16:creationId xmlns:a16="http://schemas.microsoft.com/office/drawing/2014/main" id="{FD688FC1-032A-039F-07CA-21050F4F7C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0" y="2376"/>
              <a:ext cx="28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11225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s-ES" sz="2400" dirty="0">
                  <a:solidFill>
                    <a:srgbClr val="003366"/>
                  </a:solidFill>
                  <a:latin typeface="Arial Narrow" panose="020B0604020202020204" pitchFamily="34" charset="0"/>
                  <a:sym typeface="Symbol" pitchFamily="2" charset="2"/>
                </a:rPr>
                <a:t></a:t>
              </a:r>
              <a:r>
                <a:rPr lang="es-ES_tradnl" altLang="es-ES" sz="2400" dirty="0">
                  <a:solidFill>
                    <a:srgbClr val="003366"/>
                  </a:solidFill>
                  <a:latin typeface="Arial Narrow" panose="020B0604020202020204" pitchFamily="34" charset="0"/>
                </a:rPr>
                <a:t> </a:t>
              </a:r>
            </a:p>
          </p:txBody>
        </p:sp>
        <p:sp>
          <p:nvSpPr>
            <p:cNvPr id="34" name="Text Box 23">
              <a:extLst>
                <a:ext uri="{FF2B5EF4-FFF2-40B4-BE49-F238E27FC236}">
                  <a16:creationId xmlns:a16="http://schemas.microsoft.com/office/drawing/2014/main" id="{B68DBF2E-F1C9-B521-FF12-242C251CC5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68" y="2856"/>
              <a:ext cx="22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11225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s-ES" sz="2400" dirty="0">
                  <a:solidFill>
                    <a:srgbClr val="003366"/>
                  </a:solidFill>
                  <a:latin typeface="Arial Narrow" panose="020B0604020202020204" pitchFamily="34" charset="0"/>
                  <a:sym typeface="Symbol" pitchFamily="2" charset="2"/>
                </a:rPr>
                <a:t></a:t>
              </a:r>
            </a:p>
          </p:txBody>
        </p:sp>
        <p:sp>
          <p:nvSpPr>
            <p:cNvPr id="35" name="Text Box 24">
              <a:extLst>
                <a:ext uri="{FF2B5EF4-FFF2-40B4-BE49-F238E27FC236}">
                  <a16:creationId xmlns:a16="http://schemas.microsoft.com/office/drawing/2014/main" id="{E3164E2B-4C81-6D0B-A288-CB07DB0639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16" y="2376"/>
              <a:ext cx="26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11225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s-ES" sz="2400" dirty="0">
                  <a:solidFill>
                    <a:srgbClr val="003366"/>
                  </a:solidFill>
                  <a:latin typeface="Arial Narrow" panose="020B0604020202020204" pitchFamily="34" charset="0"/>
                  <a:sym typeface="Symbol" pitchFamily="2" charset="2"/>
                </a:rPr>
                <a:t></a:t>
              </a:r>
              <a:r>
                <a:rPr lang="es-ES_tradnl" altLang="es-ES" sz="2400" dirty="0">
                  <a:solidFill>
                    <a:srgbClr val="003366"/>
                  </a:solidFill>
                  <a:latin typeface="Arial Narrow" panose="020B0604020202020204" pitchFamily="34" charset="0"/>
                </a:rPr>
                <a:t> </a:t>
              </a:r>
            </a:p>
          </p:txBody>
        </p:sp>
        <p:sp>
          <p:nvSpPr>
            <p:cNvPr id="36" name="Text Box 25">
              <a:extLst>
                <a:ext uri="{FF2B5EF4-FFF2-40B4-BE49-F238E27FC236}">
                  <a16:creationId xmlns:a16="http://schemas.microsoft.com/office/drawing/2014/main" id="{78B3FCBF-BABF-A26E-F218-816A8533A1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56" y="2856"/>
              <a:ext cx="22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11225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11225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11225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12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s-ES" sz="2400">
                  <a:solidFill>
                    <a:srgbClr val="003366"/>
                  </a:solidFill>
                  <a:latin typeface="Arial Narrow" panose="020B0604020202020204" pitchFamily="34" charset="0"/>
                  <a:sym typeface="Symbol" pitchFamily="2" charset="2"/>
                </a:rPr>
                <a:t></a:t>
              </a:r>
            </a:p>
          </p:txBody>
        </p:sp>
      </p:grpSp>
      <p:sp>
        <p:nvSpPr>
          <p:cNvPr id="37" name="4 Flecha abajo">
            <a:extLst>
              <a:ext uri="{FF2B5EF4-FFF2-40B4-BE49-F238E27FC236}">
                <a16:creationId xmlns:a16="http://schemas.microsoft.com/office/drawing/2014/main" id="{4F77BA7B-49E8-63F7-C1E3-1C05EB46D269}"/>
              </a:ext>
            </a:extLst>
          </p:cNvPr>
          <p:cNvSpPr/>
          <p:nvPr/>
        </p:nvSpPr>
        <p:spPr>
          <a:xfrm rot="15327773">
            <a:off x="4487564" y="4409091"/>
            <a:ext cx="160143" cy="2966908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38" name="4 Flecha abajo">
            <a:extLst>
              <a:ext uri="{FF2B5EF4-FFF2-40B4-BE49-F238E27FC236}">
                <a16:creationId xmlns:a16="http://schemas.microsoft.com/office/drawing/2014/main" id="{A88CCC60-16BB-11CF-C974-D9865F5344A0}"/>
              </a:ext>
            </a:extLst>
          </p:cNvPr>
          <p:cNvSpPr/>
          <p:nvPr/>
        </p:nvSpPr>
        <p:spPr>
          <a:xfrm rot="3792843">
            <a:off x="7178138" y="3359652"/>
            <a:ext cx="160143" cy="335363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17382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8D93A51-C14D-C0A4-B1A1-902F3B036C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22268274-8F43-3AC6-6BBC-6F357CEE43B8}"/>
              </a:ext>
            </a:extLst>
          </p:cNvPr>
          <p:cNvSpPr txBox="1"/>
          <p:nvPr/>
        </p:nvSpPr>
        <p:spPr>
          <a:xfrm>
            <a:off x="1240226" y="1046697"/>
            <a:ext cx="66635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dirty="0">
                <a:latin typeface="Palatino" pitchFamily="2" charset="77"/>
                <a:ea typeface="Palatino" pitchFamily="2" charset="77"/>
              </a:rPr>
              <a:t>Proposición de la </a:t>
            </a:r>
            <a:r>
              <a:rPr lang="es-ES" alt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DIABETES</a:t>
            </a:r>
            <a:r>
              <a:rPr lang="es-ES" altLang="es-ES" dirty="0">
                <a:latin typeface="Palatino" pitchFamily="2" charset="77"/>
                <a:ea typeface="Palatino" pitchFamily="2" charset="77"/>
              </a:rPr>
              <a:t> como </a:t>
            </a:r>
            <a:r>
              <a:rPr lang="es-ES" alt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FACTOR DE RIESGO </a:t>
            </a:r>
            <a:r>
              <a:rPr lang="es-ES" altLang="es-ES" dirty="0">
                <a:latin typeface="Palatino" pitchFamily="2" charset="77"/>
                <a:ea typeface="Palatino" pitchFamily="2" charset="77"/>
              </a:rPr>
              <a:t>para sufrir periodontitis.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84D4A196-072F-C0B0-9147-837A85C5A991}"/>
              </a:ext>
            </a:extLst>
          </p:cNvPr>
          <p:cNvSpPr txBox="1"/>
          <p:nvPr/>
        </p:nvSpPr>
        <p:spPr>
          <a:xfrm>
            <a:off x="1600198" y="2219430"/>
            <a:ext cx="56634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“El paciente diabético presenta de 2 a 3 veces más </a:t>
            </a:r>
            <a:r>
              <a:rPr lang="es-ES" altLang="es-ES" sz="16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RIESGO</a:t>
            </a: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 de desarrollar periodontitis."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4486EAA4-C9C6-B048-0A48-0DB6598FBC9D}"/>
              </a:ext>
            </a:extLst>
          </p:cNvPr>
          <p:cNvSpPr txBox="1"/>
          <p:nvPr/>
        </p:nvSpPr>
        <p:spPr>
          <a:xfrm>
            <a:off x="1600198" y="3512092"/>
            <a:ext cx="56634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“Los individuos con DM presentan </a:t>
            </a:r>
            <a:r>
              <a:rPr lang="es-ES" altLang="es-ES" sz="16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MAYOR RIESGO e INCIDENCIA </a:t>
            </a: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de </a:t>
            </a:r>
            <a:r>
              <a:rPr lang="es-ES" altLang="es-ES" sz="1600" dirty="0" err="1">
                <a:latin typeface="Palatino" pitchFamily="2" charset="77"/>
                <a:ea typeface="Palatino" pitchFamily="2" charset="77"/>
              </a:rPr>
              <a:t>enf.periodontal</a:t>
            </a: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 y ésta más severa o progresa más rápidamente.”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115996EB-E6E5-EFBC-7775-F48C94CC1C87}"/>
              </a:ext>
            </a:extLst>
          </p:cNvPr>
          <p:cNvSpPr txBox="1"/>
          <p:nvPr/>
        </p:nvSpPr>
        <p:spPr>
          <a:xfrm>
            <a:off x="1600199" y="4947809"/>
            <a:ext cx="566349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“Los diabéticos con peor control glucémico o complicaciones asociadas a DM presentan periodontitis con </a:t>
            </a:r>
            <a:r>
              <a:rPr lang="es-ES" altLang="es-ES" sz="16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MÁS FRECUENCIA o MÁS SEVERA</a:t>
            </a:r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 que los bien controlados o sin complicaciones.”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3D66752A-F2AE-28FB-25F6-DCE03063C280}"/>
              </a:ext>
            </a:extLst>
          </p:cNvPr>
          <p:cNvSpPr txBox="1"/>
          <p:nvPr/>
        </p:nvSpPr>
        <p:spPr>
          <a:xfrm>
            <a:off x="4751985" y="2673400"/>
            <a:ext cx="73748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1100" dirty="0">
                <a:latin typeface="Palatino" pitchFamily="2" charset="77"/>
                <a:ea typeface="Palatino" pitchFamily="2" charset="77"/>
              </a:rPr>
              <a:t>[Grossi y cols. 1944] [</a:t>
            </a:r>
            <a:r>
              <a:rPr lang="es-ES" altLang="es-ES" sz="1100" dirty="0" err="1">
                <a:latin typeface="Palatino" pitchFamily="2" charset="77"/>
                <a:ea typeface="Palatino" pitchFamily="2" charset="77"/>
              </a:rPr>
              <a:t>Papapanou</a:t>
            </a:r>
            <a:r>
              <a:rPr lang="es-ES" altLang="es-ES" sz="1100" dirty="0">
                <a:latin typeface="Palatino" pitchFamily="2" charset="77"/>
                <a:ea typeface="Palatino" pitchFamily="2" charset="77"/>
              </a:rPr>
              <a:t> 1996]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98B905B6-97E0-BB1A-B070-4E6C1A90F203}"/>
              </a:ext>
            </a:extLst>
          </p:cNvPr>
          <p:cNvSpPr txBox="1"/>
          <p:nvPr/>
        </p:nvSpPr>
        <p:spPr>
          <a:xfrm>
            <a:off x="5310268" y="4118581"/>
            <a:ext cx="73748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1100" dirty="0">
                <a:latin typeface="Palatino" pitchFamily="2" charset="77"/>
                <a:ea typeface="Palatino" pitchFamily="2" charset="77"/>
              </a:rPr>
              <a:t>[</a:t>
            </a:r>
            <a:r>
              <a:rPr lang="es-ES" altLang="es-ES" sz="1100" dirty="0" err="1">
                <a:latin typeface="Palatino" pitchFamily="2" charset="77"/>
                <a:ea typeface="Palatino" pitchFamily="2" charset="77"/>
              </a:rPr>
              <a:t>Soskolne</a:t>
            </a:r>
            <a:r>
              <a:rPr lang="es-ES" altLang="es-ES" sz="1100" dirty="0">
                <a:latin typeface="Palatino" pitchFamily="2" charset="77"/>
                <a:ea typeface="Palatino" pitchFamily="2" charset="77"/>
              </a:rPr>
              <a:t> 1998] [Taylor 2001]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A8C5F15-E5A2-76B8-0119-9E0DA639C0E1}"/>
              </a:ext>
            </a:extLst>
          </p:cNvPr>
          <p:cNvSpPr txBox="1"/>
          <p:nvPr/>
        </p:nvSpPr>
        <p:spPr>
          <a:xfrm>
            <a:off x="4571999" y="5894222"/>
            <a:ext cx="73748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1100" dirty="0">
                <a:latin typeface="Palatino" pitchFamily="2" charset="77"/>
                <a:ea typeface="Palatino" pitchFamily="2" charset="77"/>
              </a:rPr>
              <a:t>[</a:t>
            </a:r>
            <a:r>
              <a:rPr lang="es-ES" altLang="es-ES" sz="1100" dirty="0" err="1">
                <a:latin typeface="Palatino" pitchFamily="2" charset="77"/>
                <a:ea typeface="Palatino" pitchFamily="2" charset="77"/>
              </a:rPr>
              <a:t>Novaes</a:t>
            </a:r>
            <a:r>
              <a:rPr lang="es-ES" altLang="es-ES" sz="1100" dirty="0">
                <a:latin typeface="Palatino" pitchFamily="2" charset="77"/>
                <a:ea typeface="Palatino" pitchFamily="2" charset="77"/>
              </a:rPr>
              <a:t> y cols. 1996] [Taylor y cols. 1998]</a:t>
            </a:r>
          </a:p>
        </p:txBody>
      </p:sp>
    </p:spTree>
    <p:extLst>
      <p:ext uri="{BB962C8B-B14F-4D97-AF65-F5344CB8AC3E}">
        <p14:creationId xmlns:p14="http://schemas.microsoft.com/office/powerpoint/2010/main" val="34869076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6E9E36C-1904-8D35-6BAC-AD48D9FD57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960CEE20-F921-5552-9728-84938C57B671}"/>
              </a:ext>
            </a:extLst>
          </p:cNvPr>
          <p:cNvSpPr/>
          <p:nvPr/>
        </p:nvSpPr>
        <p:spPr>
          <a:xfrm>
            <a:off x="807940" y="1616189"/>
            <a:ext cx="1713300" cy="4769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913F568-465E-89CC-E940-80884E1D0BAB}"/>
              </a:ext>
            </a:extLst>
          </p:cNvPr>
          <p:cNvSpPr txBox="1"/>
          <p:nvPr/>
        </p:nvSpPr>
        <p:spPr>
          <a:xfrm>
            <a:off x="831060" y="1716153"/>
            <a:ext cx="16670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 err="1">
                <a:latin typeface="Palatino" pitchFamily="2" charset="77"/>
                <a:ea typeface="Palatino" pitchFamily="2" charset="77"/>
              </a:rPr>
              <a:t>Periodontopatógenos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7C17B1A-C15E-CF7D-4E23-19A20B618564}"/>
              </a:ext>
            </a:extLst>
          </p:cNvPr>
          <p:cNvSpPr/>
          <p:nvPr/>
        </p:nvSpPr>
        <p:spPr>
          <a:xfrm>
            <a:off x="2801453" y="1956586"/>
            <a:ext cx="1260702" cy="4769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12DF1FD-BAEE-40BF-F16F-098AAD40E71B}"/>
              </a:ext>
            </a:extLst>
          </p:cNvPr>
          <p:cNvSpPr txBox="1"/>
          <p:nvPr/>
        </p:nvSpPr>
        <p:spPr>
          <a:xfrm>
            <a:off x="2612258" y="1971849"/>
            <a:ext cx="16670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Resistencia a la insulina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E934BBB-FDEF-F30C-FDF9-B33959FDBAD9}"/>
              </a:ext>
            </a:extLst>
          </p:cNvPr>
          <p:cNvSpPr/>
          <p:nvPr/>
        </p:nvSpPr>
        <p:spPr>
          <a:xfrm>
            <a:off x="807940" y="2673380"/>
            <a:ext cx="1713300" cy="8622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A65187-29FC-4ADD-8D11-B0B13DCB1EB6}"/>
              </a:ext>
            </a:extLst>
          </p:cNvPr>
          <p:cNvSpPr txBox="1"/>
          <p:nvPr/>
        </p:nvSpPr>
        <p:spPr>
          <a:xfrm>
            <a:off x="831060" y="2773345"/>
            <a:ext cx="16670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Endotoxinas, toxinas y productos de la membrana celular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805FFD0-B392-1008-5A11-D2B1DDD8414D}"/>
              </a:ext>
            </a:extLst>
          </p:cNvPr>
          <p:cNvSpPr/>
          <p:nvPr/>
        </p:nvSpPr>
        <p:spPr>
          <a:xfrm>
            <a:off x="807940" y="3727887"/>
            <a:ext cx="1713300" cy="6886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616D0EC-2B56-07C5-80E9-3D86458E6036}"/>
              </a:ext>
            </a:extLst>
          </p:cNvPr>
          <p:cNvSpPr txBox="1"/>
          <p:nvPr/>
        </p:nvSpPr>
        <p:spPr>
          <a:xfrm>
            <a:off x="831060" y="3827852"/>
            <a:ext cx="16670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Cascada proinflamatoria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A3E1BF8-71F7-41BF-6268-ACD9F4A569EB}"/>
              </a:ext>
            </a:extLst>
          </p:cNvPr>
          <p:cNvSpPr/>
          <p:nvPr/>
        </p:nvSpPr>
        <p:spPr>
          <a:xfrm>
            <a:off x="807940" y="4607690"/>
            <a:ext cx="1713300" cy="6886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0933C8A-B143-CD0D-8FA5-FDDEE6A5D8DB}"/>
              </a:ext>
            </a:extLst>
          </p:cNvPr>
          <p:cNvSpPr txBox="1"/>
          <p:nvPr/>
        </p:nvSpPr>
        <p:spPr>
          <a:xfrm>
            <a:off x="831060" y="4707655"/>
            <a:ext cx="16670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Secreción TNF-</a:t>
            </a:r>
            <a:r>
              <a:rPr lang="es-ES_tradnl" sz="1200" dirty="0">
                <a:solidFill>
                  <a:srgbClr val="003366">
                    <a:lumMod val="40000"/>
                    <a:lumOff val="60000"/>
                  </a:srgbClr>
                </a:solidFill>
                <a:latin typeface="Arial Narrow" pitchFamily="34" charset="0"/>
                <a:sym typeface="Symbol" pitchFamily="18" charset="2"/>
              </a:rPr>
              <a:t> </a:t>
            </a:r>
            <a:r>
              <a:rPr lang="es-ES_tradnl" sz="1200" dirty="0">
                <a:latin typeface="Palatino" pitchFamily="2" charset="77"/>
                <a:ea typeface="Palatino" pitchFamily="2" charset="77"/>
                <a:sym typeface="Symbol" pitchFamily="18" charset="2"/>
              </a:rPr>
              <a:t> e IL-1</a:t>
            </a:r>
            <a:r>
              <a:rPr lang="es-ES_tradnl" altLang="es-ES" sz="1200" b="1" dirty="0">
                <a:latin typeface="Palatino" pitchFamily="2" charset="77"/>
                <a:ea typeface="Palatino" pitchFamily="2" charset="77"/>
                <a:sym typeface="Symbol" pitchFamily="2" charset="2"/>
              </a:rPr>
              <a:t>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7CCB2981-E154-7F55-4A43-9E0B374A4755}"/>
              </a:ext>
            </a:extLst>
          </p:cNvPr>
          <p:cNvSpPr/>
          <p:nvPr/>
        </p:nvSpPr>
        <p:spPr>
          <a:xfrm>
            <a:off x="807940" y="5509651"/>
            <a:ext cx="1713300" cy="8371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6813272-A6FA-B3BD-7FE5-56EAD48E04C6}"/>
              </a:ext>
            </a:extLst>
          </p:cNvPr>
          <p:cNvSpPr txBox="1"/>
          <p:nvPr/>
        </p:nvSpPr>
        <p:spPr>
          <a:xfrm>
            <a:off x="831060" y="5609616"/>
            <a:ext cx="16670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altLang="es-ES" sz="1200" dirty="0">
                <a:latin typeface="Palatino" pitchFamily="2" charset="77"/>
                <a:ea typeface="Palatino" pitchFamily="2" charset="77"/>
                <a:sym typeface="Symbol" pitchFamily="2" charset="2"/>
              </a:rPr>
              <a:t>Destrucción del tejido conectivo, destrucción ósea</a:t>
            </a:r>
            <a:endParaRPr lang="es-ES_tradnl" altLang="es-ES" sz="1200" dirty="0">
              <a:latin typeface="Palatino" pitchFamily="2" charset="77"/>
              <a:ea typeface="Palatino" pitchFamily="2" charset="77"/>
              <a:sym typeface="Symbol" pitchFamily="2" charset="2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934B8C65-6BBB-A72D-29CC-9B69168F626B}"/>
              </a:ext>
            </a:extLst>
          </p:cNvPr>
          <p:cNvSpPr/>
          <p:nvPr/>
        </p:nvSpPr>
        <p:spPr>
          <a:xfrm>
            <a:off x="4572000" y="1489123"/>
            <a:ext cx="1524104" cy="2922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3572A71-DB1C-18A5-FF22-31E6536E8ED1}"/>
              </a:ext>
            </a:extLst>
          </p:cNvPr>
          <p:cNvSpPr txBox="1"/>
          <p:nvPr/>
        </p:nvSpPr>
        <p:spPr>
          <a:xfrm>
            <a:off x="4595120" y="1504386"/>
            <a:ext cx="15009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Hiperglucemia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ED016791-60C2-11BE-7C0C-D792BFDECEB6}"/>
              </a:ext>
            </a:extLst>
          </p:cNvPr>
          <p:cNvSpPr/>
          <p:nvPr/>
        </p:nvSpPr>
        <p:spPr>
          <a:xfrm>
            <a:off x="6851499" y="1471086"/>
            <a:ext cx="1524104" cy="2922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B0133DCF-2DDB-CC9F-8F35-C2E4B90D6B45}"/>
              </a:ext>
            </a:extLst>
          </p:cNvPr>
          <p:cNvSpPr txBox="1"/>
          <p:nvPr/>
        </p:nvSpPr>
        <p:spPr>
          <a:xfrm>
            <a:off x="6874619" y="1486349"/>
            <a:ext cx="15009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 err="1">
                <a:latin typeface="Palatino" pitchFamily="2" charset="77"/>
                <a:ea typeface="Palatino" pitchFamily="2" charset="77"/>
              </a:rPr>
              <a:t>AGEs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AFD9DFB3-743F-BB4F-57CB-72AA5985A88C}"/>
              </a:ext>
            </a:extLst>
          </p:cNvPr>
          <p:cNvSpPr/>
          <p:nvPr/>
        </p:nvSpPr>
        <p:spPr>
          <a:xfrm>
            <a:off x="6874619" y="2058654"/>
            <a:ext cx="1500984" cy="6615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11AAACC6-3DBB-D96C-18A3-85EAE9139ED9}"/>
              </a:ext>
            </a:extLst>
          </p:cNvPr>
          <p:cNvSpPr txBox="1"/>
          <p:nvPr/>
        </p:nvSpPr>
        <p:spPr>
          <a:xfrm>
            <a:off x="6863059" y="2072279"/>
            <a:ext cx="15009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Interacción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AGE-RAGE en macrófagos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47E0FBC3-75FD-EE6C-BEE4-F8AE82D680CA}"/>
              </a:ext>
            </a:extLst>
          </p:cNvPr>
          <p:cNvSpPr/>
          <p:nvPr/>
        </p:nvSpPr>
        <p:spPr>
          <a:xfrm>
            <a:off x="6851499" y="2994620"/>
            <a:ext cx="1524104" cy="6615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3DED9EFF-5674-36B6-36A1-32336B8FC7BF}"/>
              </a:ext>
            </a:extLst>
          </p:cNvPr>
          <p:cNvSpPr txBox="1"/>
          <p:nvPr/>
        </p:nvSpPr>
        <p:spPr>
          <a:xfrm>
            <a:off x="6874619" y="3102662"/>
            <a:ext cx="15009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Secreción TNF-</a:t>
            </a:r>
            <a:r>
              <a:rPr lang="es-ES_tradnl" sz="1200" dirty="0">
                <a:solidFill>
                  <a:srgbClr val="003366">
                    <a:lumMod val="40000"/>
                    <a:lumOff val="60000"/>
                  </a:srgbClr>
                </a:solidFill>
                <a:latin typeface="Arial Narrow" pitchFamily="34" charset="0"/>
                <a:sym typeface="Symbol" pitchFamily="18" charset="2"/>
              </a:rPr>
              <a:t> </a:t>
            </a:r>
            <a:r>
              <a:rPr lang="es-ES_tradnl" sz="1200" dirty="0">
                <a:latin typeface="Palatino" pitchFamily="2" charset="77"/>
                <a:ea typeface="Palatino" pitchFamily="2" charset="77"/>
                <a:sym typeface="Symbol" pitchFamily="18" charset="2"/>
              </a:rPr>
              <a:t> e IL-1</a:t>
            </a:r>
            <a:r>
              <a:rPr lang="es-ES_tradnl" altLang="es-ES" sz="1200" b="1" dirty="0">
                <a:latin typeface="Palatino" pitchFamily="2" charset="77"/>
                <a:ea typeface="Palatino" pitchFamily="2" charset="77"/>
                <a:sym typeface="Symbol" pitchFamily="2" charset="2"/>
              </a:rPr>
              <a:t>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1A681022-9A4A-7520-3C19-E48FF9062AA4}"/>
              </a:ext>
            </a:extLst>
          </p:cNvPr>
          <p:cNvSpPr/>
          <p:nvPr/>
        </p:nvSpPr>
        <p:spPr>
          <a:xfrm>
            <a:off x="6851499" y="3932012"/>
            <a:ext cx="1524104" cy="6615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B3D5B17-0C53-E7F3-7C62-BDB55BB3068F}"/>
              </a:ext>
            </a:extLst>
          </p:cNvPr>
          <p:cNvSpPr txBox="1"/>
          <p:nvPr/>
        </p:nvSpPr>
        <p:spPr>
          <a:xfrm>
            <a:off x="6874619" y="4040054"/>
            <a:ext cx="15009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Cascada degradativa</a:t>
            </a:r>
            <a:endParaRPr lang="es-ES_tradnl" altLang="es-ES" sz="1200" b="1" dirty="0">
              <a:latin typeface="Palatino" pitchFamily="2" charset="77"/>
              <a:ea typeface="Palatino" pitchFamily="2" charset="77"/>
              <a:sym typeface="Symbol" pitchFamily="2" charset="2"/>
            </a:endParaRP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2A210B7D-BD12-1303-CD0E-5267046E6E3F}"/>
              </a:ext>
            </a:extLst>
          </p:cNvPr>
          <p:cNvSpPr/>
          <p:nvPr/>
        </p:nvSpPr>
        <p:spPr>
          <a:xfrm>
            <a:off x="6851499" y="4800332"/>
            <a:ext cx="1524104" cy="10347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7102E5AC-590D-6276-B612-D3491C10D96C}"/>
              </a:ext>
            </a:extLst>
          </p:cNvPr>
          <p:cNvSpPr txBox="1"/>
          <p:nvPr/>
        </p:nvSpPr>
        <p:spPr>
          <a:xfrm>
            <a:off x="6874619" y="4908375"/>
            <a:ext cx="15009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Secreción de hidrolasas, metaloproteinasas, colagenasas.</a:t>
            </a:r>
            <a:endParaRPr lang="es-ES_tradnl" altLang="es-ES" sz="1200" b="1" dirty="0">
              <a:latin typeface="Palatino" pitchFamily="2" charset="77"/>
              <a:ea typeface="Palatino" pitchFamily="2" charset="77"/>
              <a:sym typeface="Symbol" pitchFamily="2" charset="2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21084AE8-4514-7F76-FE8F-8799F60DFE6B}"/>
              </a:ext>
            </a:extLst>
          </p:cNvPr>
          <p:cNvSpPr/>
          <p:nvPr/>
        </p:nvSpPr>
        <p:spPr>
          <a:xfrm>
            <a:off x="6839939" y="6065958"/>
            <a:ext cx="1547224" cy="5616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0BF697DA-6109-C5C9-3D9A-5C04874BFE01}"/>
              </a:ext>
            </a:extLst>
          </p:cNvPr>
          <p:cNvSpPr txBox="1"/>
          <p:nvPr/>
        </p:nvSpPr>
        <p:spPr>
          <a:xfrm>
            <a:off x="6964850" y="6115940"/>
            <a:ext cx="13436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altLang="es-ES" sz="1200" dirty="0">
                <a:latin typeface="Palatino" pitchFamily="2" charset="77"/>
                <a:ea typeface="Palatino" pitchFamily="2" charset="77"/>
                <a:sym typeface="Symbol" pitchFamily="2" charset="2"/>
              </a:rPr>
              <a:t>Destrucción del </a:t>
            </a:r>
          </a:p>
          <a:p>
            <a:pPr algn="ctr">
              <a:spcBef>
                <a:spcPct val="0"/>
              </a:spcBef>
            </a:pPr>
            <a:r>
              <a:rPr lang="es-ES" altLang="es-ES" sz="1200" dirty="0">
                <a:latin typeface="Palatino" pitchFamily="2" charset="77"/>
                <a:ea typeface="Palatino" pitchFamily="2" charset="77"/>
                <a:sym typeface="Symbol" pitchFamily="2" charset="2"/>
              </a:rPr>
              <a:t>tejido conectivo</a:t>
            </a:r>
            <a:endParaRPr lang="es-ES_tradnl" altLang="es-ES" sz="1200" dirty="0">
              <a:latin typeface="Palatino" pitchFamily="2" charset="77"/>
              <a:ea typeface="Palatino" pitchFamily="2" charset="77"/>
              <a:sym typeface="Symbol" pitchFamily="2" charset="2"/>
            </a:endParaRPr>
          </a:p>
        </p:txBody>
      </p: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4A956438-6FE1-29E0-CA85-EB45AA6F5D22}"/>
              </a:ext>
            </a:extLst>
          </p:cNvPr>
          <p:cNvCxnSpPr>
            <a:stCxn id="5" idx="2"/>
            <a:endCxn id="9" idx="0"/>
          </p:cNvCxnSpPr>
          <p:nvPr/>
        </p:nvCxnSpPr>
        <p:spPr>
          <a:xfrm>
            <a:off x="1664590" y="2093117"/>
            <a:ext cx="0" cy="58026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E070F848-AA35-89BA-18F3-B1B0F49F6D18}"/>
              </a:ext>
            </a:extLst>
          </p:cNvPr>
          <p:cNvCxnSpPr>
            <a:cxnSpLocks/>
            <a:stCxn id="9" idx="2"/>
            <a:endCxn id="11" idx="0"/>
          </p:cNvCxnSpPr>
          <p:nvPr/>
        </p:nvCxnSpPr>
        <p:spPr>
          <a:xfrm>
            <a:off x="1664590" y="3535603"/>
            <a:ext cx="0" cy="192284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6A945021-D285-1E25-8FA0-27884F8A24D4}"/>
              </a:ext>
            </a:extLst>
          </p:cNvPr>
          <p:cNvCxnSpPr>
            <a:cxnSpLocks/>
            <a:stCxn id="11" idx="2"/>
            <a:endCxn id="13" idx="0"/>
          </p:cNvCxnSpPr>
          <p:nvPr/>
        </p:nvCxnSpPr>
        <p:spPr>
          <a:xfrm>
            <a:off x="1664590" y="4416550"/>
            <a:ext cx="0" cy="19114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de flecha 38">
            <a:extLst>
              <a:ext uri="{FF2B5EF4-FFF2-40B4-BE49-F238E27FC236}">
                <a16:creationId xmlns:a16="http://schemas.microsoft.com/office/drawing/2014/main" id="{F5DB2163-AD63-C779-7468-C2585AA2CF10}"/>
              </a:ext>
            </a:extLst>
          </p:cNvPr>
          <p:cNvCxnSpPr>
            <a:cxnSpLocks/>
            <a:stCxn id="13" idx="2"/>
            <a:endCxn id="15" idx="0"/>
          </p:cNvCxnSpPr>
          <p:nvPr/>
        </p:nvCxnSpPr>
        <p:spPr>
          <a:xfrm>
            <a:off x="1664590" y="5296353"/>
            <a:ext cx="0" cy="21329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de flecha 41">
            <a:extLst>
              <a:ext uri="{FF2B5EF4-FFF2-40B4-BE49-F238E27FC236}">
                <a16:creationId xmlns:a16="http://schemas.microsoft.com/office/drawing/2014/main" id="{73D311ED-037C-E4B4-A94F-FB47340EA8C3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1664590" y="2173333"/>
            <a:ext cx="1136863" cy="50004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de flecha 44">
            <a:extLst>
              <a:ext uri="{FF2B5EF4-FFF2-40B4-BE49-F238E27FC236}">
                <a16:creationId xmlns:a16="http://schemas.microsoft.com/office/drawing/2014/main" id="{643AE48B-5E83-A113-B621-E3698B690392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4062155" y="1635254"/>
            <a:ext cx="509845" cy="53807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de flecha 49">
            <a:extLst>
              <a:ext uri="{FF2B5EF4-FFF2-40B4-BE49-F238E27FC236}">
                <a16:creationId xmlns:a16="http://schemas.microsoft.com/office/drawing/2014/main" id="{AD59E5CF-92A1-B5CF-DA6F-7E552087BC18}"/>
              </a:ext>
            </a:extLst>
          </p:cNvPr>
          <p:cNvCxnSpPr>
            <a:cxnSpLocks/>
            <a:stCxn id="17" idx="3"/>
            <a:endCxn id="19" idx="1"/>
          </p:cNvCxnSpPr>
          <p:nvPr/>
        </p:nvCxnSpPr>
        <p:spPr>
          <a:xfrm flipV="1">
            <a:off x="6096104" y="1617217"/>
            <a:ext cx="755395" cy="1803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de flecha 51">
            <a:extLst>
              <a:ext uri="{FF2B5EF4-FFF2-40B4-BE49-F238E27FC236}">
                <a16:creationId xmlns:a16="http://schemas.microsoft.com/office/drawing/2014/main" id="{332A96D1-0761-B688-5374-B8BFD365AC91}"/>
              </a:ext>
            </a:extLst>
          </p:cNvPr>
          <p:cNvCxnSpPr>
            <a:cxnSpLocks/>
            <a:stCxn id="9" idx="3"/>
            <a:endCxn id="22" idx="1"/>
          </p:cNvCxnSpPr>
          <p:nvPr/>
        </p:nvCxnSpPr>
        <p:spPr>
          <a:xfrm flipV="1">
            <a:off x="2521240" y="2395445"/>
            <a:ext cx="4341819" cy="70904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de flecha 54">
            <a:extLst>
              <a:ext uri="{FF2B5EF4-FFF2-40B4-BE49-F238E27FC236}">
                <a16:creationId xmlns:a16="http://schemas.microsoft.com/office/drawing/2014/main" id="{7AFC381A-1E28-2496-887C-54A74DDF802A}"/>
              </a:ext>
            </a:extLst>
          </p:cNvPr>
          <p:cNvCxnSpPr>
            <a:cxnSpLocks/>
            <a:stCxn id="22" idx="1"/>
            <a:endCxn id="11" idx="3"/>
          </p:cNvCxnSpPr>
          <p:nvPr/>
        </p:nvCxnSpPr>
        <p:spPr>
          <a:xfrm flipH="1">
            <a:off x="2521240" y="2395445"/>
            <a:ext cx="4341819" cy="1676774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cto de flecha 57">
            <a:extLst>
              <a:ext uri="{FF2B5EF4-FFF2-40B4-BE49-F238E27FC236}">
                <a16:creationId xmlns:a16="http://schemas.microsoft.com/office/drawing/2014/main" id="{24DAD56C-2552-CB6E-C821-04088E3C4C26}"/>
              </a:ext>
            </a:extLst>
          </p:cNvPr>
          <p:cNvCxnSpPr>
            <a:cxnSpLocks/>
            <a:stCxn id="13" idx="3"/>
            <a:endCxn id="25" idx="1"/>
          </p:cNvCxnSpPr>
          <p:nvPr/>
        </p:nvCxnSpPr>
        <p:spPr>
          <a:xfrm flipV="1">
            <a:off x="2521240" y="4262809"/>
            <a:ext cx="4330259" cy="68921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recto de flecha 61">
            <a:extLst>
              <a:ext uri="{FF2B5EF4-FFF2-40B4-BE49-F238E27FC236}">
                <a16:creationId xmlns:a16="http://schemas.microsoft.com/office/drawing/2014/main" id="{0F836A23-805D-14C0-E025-A005C777D6A3}"/>
              </a:ext>
            </a:extLst>
          </p:cNvPr>
          <p:cNvCxnSpPr>
            <a:cxnSpLocks/>
            <a:stCxn id="20" idx="2"/>
            <a:endCxn id="21" idx="0"/>
          </p:cNvCxnSpPr>
          <p:nvPr/>
        </p:nvCxnSpPr>
        <p:spPr>
          <a:xfrm>
            <a:off x="7625111" y="1763348"/>
            <a:ext cx="0" cy="29530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de flecha 64">
            <a:extLst>
              <a:ext uri="{FF2B5EF4-FFF2-40B4-BE49-F238E27FC236}">
                <a16:creationId xmlns:a16="http://schemas.microsoft.com/office/drawing/2014/main" id="{125CA8A0-EC77-9DE4-FE42-AFBEE5F253E1}"/>
              </a:ext>
            </a:extLst>
          </p:cNvPr>
          <p:cNvCxnSpPr>
            <a:cxnSpLocks/>
            <a:stCxn id="22" idx="2"/>
            <a:endCxn id="23" idx="0"/>
          </p:cNvCxnSpPr>
          <p:nvPr/>
        </p:nvCxnSpPr>
        <p:spPr>
          <a:xfrm>
            <a:off x="7613551" y="2718610"/>
            <a:ext cx="0" cy="27601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de flecha 68">
            <a:extLst>
              <a:ext uri="{FF2B5EF4-FFF2-40B4-BE49-F238E27FC236}">
                <a16:creationId xmlns:a16="http://schemas.microsoft.com/office/drawing/2014/main" id="{87CE6D74-C13B-98FA-5522-E3DB44B2E6FB}"/>
              </a:ext>
            </a:extLst>
          </p:cNvPr>
          <p:cNvCxnSpPr>
            <a:cxnSpLocks/>
            <a:stCxn id="23" idx="2"/>
            <a:endCxn id="25" idx="0"/>
          </p:cNvCxnSpPr>
          <p:nvPr/>
        </p:nvCxnSpPr>
        <p:spPr>
          <a:xfrm>
            <a:off x="7613551" y="3656214"/>
            <a:ext cx="0" cy="27579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cto de flecha 74">
            <a:extLst>
              <a:ext uri="{FF2B5EF4-FFF2-40B4-BE49-F238E27FC236}">
                <a16:creationId xmlns:a16="http://schemas.microsoft.com/office/drawing/2014/main" id="{E2FB5259-8909-1194-88EA-05296318778E}"/>
              </a:ext>
            </a:extLst>
          </p:cNvPr>
          <p:cNvCxnSpPr>
            <a:cxnSpLocks/>
            <a:stCxn id="25" idx="2"/>
            <a:endCxn id="27" idx="0"/>
          </p:cNvCxnSpPr>
          <p:nvPr/>
        </p:nvCxnSpPr>
        <p:spPr>
          <a:xfrm>
            <a:off x="7613551" y="4593606"/>
            <a:ext cx="0" cy="20672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cto de flecha 80">
            <a:extLst>
              <a:ext uri="{FF2B5EF4-FFF2-40B4-BE49-F238E27FC236}">
                <a16:creationId xmlns:a16="http://schemas.microsoft.com/office/drawing/2014/main" id="{86D94C5E-9479-21DC-FEE5-E390020F9DB2}"/>
              </a:ext>
            </a:extLst>
          </p:cNvPr>
          <p:cNvCxnSpPr>
            <a:cxnSpLocks/>
            <a:stCxn id="27" idx="2"/>
            <a:endCxn id="29" idx="0"/>
          </p:cNvCxnSpPr>
          <p:nvPr/>
        </p:nvCxnSpPr>
        <p:spPr>
          <a:xfrm>
            <a:off x="7613551" y="5835113"/>
            <a:ext cx="0" cy="230845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 Box 5">
            <a:extLst>
              <a:ext uri="{FF2B5EF4-FFF2-40B4-BE49-F238E27FC236}">
                <a16:creationId xmlns:a16="http://schemas.microsoft.com/office/drawing/2014/main" id="{E5BDF418-0381-B508-835F-50AB8288B6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9939" y="6469376"/>
            <a:ext cx="1624122" cy="303826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>
            <a:prstShdw prst="shdw12">
              <a:schemeClr val="accent2">
                <a:alpha val="50000"/>
              </a:schemeClr>
            </a:prstShdw>
          </a:effectLst>
        </p:spPr>
        <p:txBody>
          <a:bodyPr wrap="none" lIns="90626" tIns="45288" rIns="90626" bIns="45288">
            <a:spAutoFit/>
          </a:bodyPr>
          <a:lstStyle/>
          <a:p>
            <a:pPr algn="ctr" defTabSz="906467" eaLnBrk="1" hangingPunct="1">
              <a:lnSpc>
                <a:spcPct val="120000"/>
              </a:lnSpc>
              <a:spcBef>
                <a:spcPct val="20000"/>
              </a:spcBef>
              <a:buClr>
                <a:srgbClr val="FFFF00"/>
              </a:buClr>
              <a:defRPr/>
            </a:pPr>
            <a:r>
              <a:rPr lang="es-ES" sz="1200" dirty="0">
                <a:latin typeface="Palatino" pitchFamily="2" charset="77"/>
                <a:ea typeface="Palatino" pitchFamily="2" charset="77"/>
              </a:rPr>
              <a:t>[Grossi, </a:t>
            </a:r>
            <a:r>
              <a:rPr lang="es-ES" sz="1200" dirty="0" err="1">
                <a:latin typeface="Palatino" pitchFamily="2" charset="77"/>
                <a:ea typeface="Palatino" pitchFamily="2" charset="77"/>
              </a:rPr>
              <a:t>Genco</a:t>
            </a:r>
            <a:r>
              <a:rPr lang="es-ES" sz="1200" dirty="0">
                <a:latin typeface="Palatino" pitchFamily="2" charset="77"/>
                <a:ea typeface="Palatino" pitchFamily="2" charset="77"/>
              </a:rPr>
              <a:t> 1998]</a:t>
            </a:r>
            <a:endParaRPr lang="es-ES" sz="1200" dirty="0">
              <a:effectLst>
                <a:outerShdw blurRad="38100" dist="38100" dir="2700000" algn="tl">
                  <a:srgbClr val="000000"/>
                </a:outerShdw>
              </a:effectLst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03" name="CuadroTexto 102">
            <a:extLst>
              <a:ext uri="{FF2B5EF4-FFF2-40B4-BE49-F238E27FC236}">
                <a16:creationId xmlns:a16="http://schemas.microsoft.com/office/drawing/2014/main" id="{D802F3F5-590A-28BF-17B8-22443767C55C}"/>
              </a:ext>
            </a:extLst>
          </p:cNvPr>
          <p:cNvSpPr txBox="1"/>
          <p:nvPr/>
        </p:nvSpPr>
        <p:spPr>
          <a:xfrm>
            <a:off x="1354595" y="724945"/>
            <a:ext cx="6663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dirty="0">
                <a:latin typeface="Palatino" pitchFamily="2" charset="77"/>
                <a:ea typeface="Palatino" pitchFamily="2" charset="77"/>
              </a:rPr>
              <a:t>ASOCIACIÓN BIDIRECCIONAL</a:t>
            </a:r>
          </a:p>
        </p:txBody>
      </p:sp>
    </p:spTree>
    <p:extLst>
      <p:ext uri="{BB962C8B-B14F-4D97-AF65-F5344CB8AC3E}">
        <p14:creationId xmlns:p14="http://schemas.microsoft.com/office/powerpoint/2010/main" val="9624436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5A312F5-4207-5260-5E0C-85241D64CEF7}"/>
              </a:ext>
            </a:extLst>
          </p:cNvPr>
          <p:cNvSpPr txBox="1"/>
          <p:nvPr/>
        </p:nvSpPr>
        <p:spPr>
          <a:xfrm>
            <a:off x="2623055" y="999278"/>
            <a:ext cx="407467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2000" b="1" dirty="0">
                <a:solidFill>
                  <a:srgbClr val="FF3300"/>
                </a:solidFill>
                <a:latin typeface="Palatino" pitchFamily="2" charset="77"/>
                <a:ea typeface="Palatino" pitchFamily="2" charset="77"/>
              </a:rPr>
              <a:t>Diabetes Mellitus (DM)</a:t>
            </a:r>
          </a:p>
          <a:p>
            <a:pPr algn="ctr"/>
            <a:r>
              <a:rPr lang="es-ES" altLang="es-ES" sz="1600" dirty="0">
                <a:latin typeface="Palatino" pitchFamily="2" charset="77"/>
                <a:ea typeface="Palatino" pitchFamily="2" charset="77"/>
              </a:rPr>
              <a:t>Complicaciones de la DM</a:t>
            </a:r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endParaRPr lang="es-ES" altLang="es-ES" sz="2000" b="1" dirty="0">
              <a:solidFill>
                <a:srgbClr val="FF33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A8A8FBBB-719E-B831-E102-157513DFEFD1}"/>
              </a:ext>
            </a:extLst>
          </p:cNvPr>
          <p:cNvSpPr/>
          <p:nvPr/>
        </p:nvSpPr>
        <p:spPr>
          <a:xfrm>
            <a:off x="4372633" y="2822980"/>
            <a:ext cx="45719" cy="15159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E639E12-2DB4-6E14-9F95-E734589CE401}"/>
              </a:ext>
            </a:extLst>
          </p:cNvPr>
          <p:cNvSpPr txBox="1"/>
          <p:nvPr/>
        </p:nvSpPr>
        <p:spPr>
          <a:xfrm>
            <a:off x="1536555" y="2113730"/>
            <a:ext cx="22812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_tradnl" altLang="es-ES" sz="2400" b="1" dirty="0">
                <a:latin typeface="Palatino" pitchFamily="2" charset="77"/>
                <a:ea typeface="Palatino" pitchFamily="2" charset="77"/>
              </a:rPr>
              <a:t>Agudas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BF7A3B3-4174-21C5-8D9A-2C9BD1379756}"/>
              </a:ext>
            </a:extLst>
          </p:cNvPr>
          <p:cNvSpPr txBox="1"/>
          <p:nvPr/>
        </p:nvSpPr>
        <p:spPr>
          <a:xfrm>
            <a:off x="5326150" y="2109454"/>
            <a:ext cx="24168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_tradnl" altLang="es-ES" sz="2400" b="1" dirty="0">
                <a:latin typeface="Palatino" pitchFamily="2" charset="77"/>
                <a:ea typeface="Palatino" pitchFamily="2" charset="77"/>
              </a:rPr>
              <a:t>Crónicas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101368E-B492-58A1-DFFC-E54C425E089C}"/>
              </a:ext>
            </a:extLst>
          </p:cNvPr>
          <p:cNvSpPr txBox="1">
            <a:spLocks/>
          </p:cNvSpPr>
          <p:nvPr/>
        </p:nvSpPr>
        <p:spPr>
          <a:xfrm>
            <a:off x="1135423" y="2822979"/>
            <a:ext cx="3083562" cy="43196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Coma Hiperglucémico:  Típico de DM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9111813-E9C7-45DD-63BD-D05CC85BA6F1}"/>
              </a:ext>
            </a:extLst>
          </p:cNvPr>
          <p:cNvSpPr txBox="1">
            <a:spLocks/>
          </p:cNvSpPr>
          <p:nvPr/>
        </p:nvSpPr>
        <p:spPr>
          <a:xfrm>
            <a:off x="4572000" y="2822978"/>
            <a:ext cx="4080376" cy="2543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FF0000"/>
              </a:buClr>
              <a:buSzPct val="110000"/>
            </a:pPr>
            <a:r>
              <a:rPr lang="es-ES" altLang="es-ES" sz="1800" dirty="0" err="1">
                <a:latin typeface="Palatino" pitchFamily="2" charset="77"/>
                <a:ea typeface="Palatino" pitchFamily="2" charset="77"/>
              </a:rPr>
              <a:t>Arteroesclerosis</a:t>
            </a: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 err="1">
                <a:latin typeface="Palatino" pitchFamily="2" charset="77"/>
                <a:ea typeface="Palatino" pitchFamily="2" charset="77"/>
              </a:rPr>
              <a:t>Nefropatia</a:t>
            </a: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 err="1">
                <a:latin typeface="Palatino" pitchFamily="2" charset="77"/>
                <a:ea typeface="Palatino" pitchFamily="2" charset="77"/>
              </a:rPr>
              <a:t>Retinopatia</a:t>
            </a: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 err="1">
                <a:latin typeface="Palatino" pitchFamily="2" charset="77"/>
                <a:ea typeface="Palatino" pitchFamily="2" charset="77"/>
              </a:rPr>
              <a:t>Neuropatia</a:t>
            </a: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Infecciones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Cicatrización retardada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CC0CE58-A9A9-C286-6111-505DDFAF97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832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61B6501-A488-E503-EDA5-490CF3E690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DF0B3E98-B208-049A-1C74-99E890F8B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Diabetes. Clasificación: Diabetes Tipo 1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AB08D2D8-C3E6-6EAB-507A-B0030FF610E3}"/>
              </a:ext>
            </a:extLst>
          </p:cNvPr>
          <p:cNvSpPr txBox="1">
            <a:spLocks/>
          </p:cNvSpPr>
          <p:nvPr/>
        </p:nvSpPr>
        <p:spPr>
          <a:xfrm>
            <a:off x="406400" y="1162050"/>
            <a:ext cx="8381999" cy="32321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Conocida también como Diabetes Mellitus </a:t>
            </a:r>
            <a:r>
              <a:rPr lang="es-ES" altLang="es-ES" sz="1800" dirty="0" err="1">
                <a:latin typeface="Palatino" pitchFamily="2" charset="77"/>
                <a:ea typeface="Palatino" pitchFamily="2" charset="77"/>
              </a:rPr>
              <a:t>Insulin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 Dependiente (DMID) o Diabetes Juvenil.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Enfermedad autoinmune o idiopática. Se produce por la destrucción de las células productoras de insulina del páncreas.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Niños y jóvenes (&lt;30 años)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Supone entre el 5 – 10 % de los casos de Diabetes.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Para su supervivencia, el paciente necesita una dosis de insulina diaria.</a:t>
            </a:r>
          </a:p>
        </p:txBody>
      </p:sp>
      <p:pic>
        <p:nvPicPr>
          <p:cNvPr id="9" name="19 Imagen">
            <a:extLst>
              <a:ext uri="{FF2B5EF4-FFF2-40B4-BE49-F238E27FC236}">
                <a16:creationId xmlns:a16="http://schemas.microsoft.com/office/drawing/2014/main" id="{BD28D64A-7E54-C8B0-A0CA-2DB6A33F80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884" y="3429000"/>
            <a:ext cx="4136232" cy="312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81005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B4AAA39-DCA1-501A-5B7E-253D8A1040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FD625B5-83CA-C58E-A256-EBA7A03D1FD3}"/>
              </a:ext>
            </a:extLst>
          </p:cNvPr>
          <p:cNvSpPr txBox="1"/>
          <p:nvPr/>
        </p:nvSpPr>
        <p:spPr>
          <a:xfrm>
            <a:off x="2623055" y="999278"/>
            <a:ext cx="40746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2000" b="1" dirty="0">
                <a:solidFill>
                  <a:srgbClr val="FF3300"/>
                </a:solidFill>
                <a:latin typeface="Palatino" pitchFamily="2" charset="77"/>
                <a:ea typeface="Palatino" pitchFamily="2" charset="77"/>
              </a:rPr>
              <a:t>Diabetes Mellitus (DM)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A26261-15D6-6B52-C681-FC9FFE433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300" y="2818749"/>
            <a:ext cx="2998906" cy="2079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1">
            <a:extLst>
              <a:ext uri="{FF2B5EF4-FFF2-40B4-BE49-F238E27FC236}">
                <a16:creationId xmlns:a16="http://schemas.microsoft.com/office/drawing/2014/main" id="{4848A8EF-8032-8A60-22C1-F8726239BA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11" y="2470952"/>
            <a:ext cx="3119438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5">
            <a:extLst>
              <a:ext uri="{FF2B5EF4-FFF2-40B4-BE49-F238E27FC236}">
                <a16:creationId xmlns:a16="http://schemas.microsoft.com/office/drawing/2014/main" id="{A0136227-ED0B-3D66-FD65-A9F7FCDDDE8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284154" y="3213286"/>
            <a:ext cx="575692" cy="1007120"/>
          </a:xfrm>
          <a:prstGeom prst="upDownArrow">
            <a:avLst>
              <a:gd name="adj1" fmla="val 50000"/>
              <a:gd name="adj2" fmla="val 33666"/>
            </a:avLst>
          </a:prstGeom>
          <a:solidFill>
            <a:srgbClr val="FF0000"/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s-E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AD56A17-5A3F-63C6-77AF-97DD75485C81}"/>
              </a:ext>
            </a:extLst>
          </p:cNvPr>
          <p:cNvSpPr txBox="1"/>
          <p:nvPr/>
        </p:nvSpPr>
        <p:spPr>
          <a:xfrm>
            <a:off x="977172" y="1794742"/>
            <a:ext cx="24816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Diabetes Mellitus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B4050F4-CDE8-B5FA-5758-FC1C3CD95BE6}"/>
              </a:ext>
            </a:extLst>
          </p:cNvPr>
          <p:cNvSpPr txBox="1"/>
          <p:nvPr/>
        </p:nvSpPr>
        <p:spPr>
          <a:xfrm>
            <a:off x="5138009" y="1794742"/>
            <a:ext cx="3119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_tradnl" altLang="es-ES" sz="2000" dirty="0">
                <a:latin typeface="Palatino" pitchFamily="2" charset="77"/>
                <a:ea typeface="Palatino" pitchFamily="2" charset="77"/>
              </a:rPr>
              <a:t>Enfermedad Periodontal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885C818-F97A-206D-7EFE-7E94C3D3134D}"/>
              </a:ext>
            </a:extLst>
          </p:cNvPr>
          <p:cNvSpPr txBox="1"/>
          <p:nvPr/>
        </p:nvSpPr>
        <p:spPr>
          <a:xfrm>
            <a:off x="625711" y="5552780"/>
            <a:ext cx="30251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_tradnl" altLang="es-ES" sz="1600" dirty="0">
                <a:latin typeface="Palatino" pitchFamily="2" charset="77"/>
                <a:ea typeface="Palatino" pitchFamily="2" charset="77"/>
              </a:rPr>
              <a:t>Incremento en incidencia y progresión de EP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26B104A-1863-631F-5972-D55CBD1AED86}"/>
              </a:ext>
            </a:extLst>
          </p:cNvPr>
          <p:cNvSpPr txBox="1"/>
          <p:nvPr/>
        </p:nvSpPr>
        <p:spPr>
          <a:xfrm>
            <a:off x="5495398" y="5675890"/>
            <a:ext cx="30251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_tradnl" altLang="es-ES" sz="1600" dirty="0">
                <a:latin typeface="Palatino" pitchFamily="2" charset="77"/>
                <a:ea typeface="Palatino" pitchFamily="2" charset="77"/>
              </a:rPr>
              <a:t>Escaso control glucémico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97492E4-2896-0F4D-5B5E-1B4639085984}"/>
              </a:ext>
            </a:extLst>
          </p:cNvPr>
          <p:cNvSpPr txBox="1"/>
          <p:nvPr/>
        </p:nvSpPr>
        <p:spPr>
          <a:xfrm>
            <a:off x="3756648" y="5522003"/>
            <a:ext cx="16329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_tradnl" altLang="es-ES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Relación Bidireccional</a:t>
            </a:r>
          </a:p>
        </p:txBody>
      </p:sp>
    </p:spTree>
    <p:extLst>
      <p:ext uri="{BB962C8B-B14F-4D97-AF65-F5344CB8AC3E}">
        <p14:creationId xmlns:p14="http://schemas.microsoft.com/office/powerpoint/2010/main" val="26692852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A9F49EF-3290-4140-BDC1-3504143780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760F135-4FE0-8E25-557E-32ECBF626915}"/>
              </a:ext>
            </a:extLst>
          </p:cNvPr>
          <p:cNvSpPr txBox="1"/>
          <p:nvPr/>
        </p:nvSpPr>
        <p:spPr>
          <a:xfrm>
            <a:off x="1240225" y="2967335"/>
            <a:ext cx="666354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dirty="0">
                <a:latin typeface="Palatino" pitchFamily="2" charset="77"/>
                <a:ea typeface="Palatino" pitchFamily="2" charset="77"/>
              </a:rPr>
              <a:t>El correcto tratamiento periodontal contribuye a mejorar el control de la diabetes, observando una reducción de un 5 – 10 % en la hemoglobina glicosilada.</a:t>
            </a:r>
          </a:p>
        </p:txBody>
      </p:sp>
      <p:sp>
        <p:nvSpPr>
          <p:cNvPr id="8" name="2 Rectángulo">
            <a:extLst>
              <a:ext uri="{FF2B5EF4-FFF2-40B4-BE49-F238E27FC236}">
                <a16:creationId xmlns:a16="http://schemas.microsoft.com/office/drawing/2014/main" id="{E5638419-7664-4891-F88E-7800044EDE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82" y="4966779"/>
            <a:ext cx="4221854" cy="981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7419" tIns="28708" rIns="57419" bIns="2870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Effect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of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non-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surgical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periodontal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therapy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on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clinical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and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immunological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response and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glycaemic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control in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type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2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diabetic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patients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with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moderate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periodontitis.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0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Navarro-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Sanchez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AB, Faria-Almeida R,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Bascones-Martinez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J Clin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Periodontol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. 2007 Oct;34(10):835-43</a:t>
            </a:r>
          </a:p>
        </p:txBody>
      </p:sp>
      <p:sp>
        <p:nvSpPr>
          <p:cNvPr id="9" name="2 Rectángulo">
            <a:extLst>
              <a:ext uri="{FF2B5EF4-FFF2-40B4-BE49-F238E27FC236}">
                <a16:creationId xmlns:a16="http://schemas.microsoft.com/office/drawing/2014/main" id="{100A9571-08F1-B7CC-6069-8D17EDCED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81" y="5948085"/>
            <a:ext cx="4221853" cy="827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7419" tIns="28708" rIns="57419" bIns="2870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Clinical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and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metabolic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changes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after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conventional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treatment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of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type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2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diabetic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patients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with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chronic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periodontitis.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0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Faria-Almeida R, Navarro A,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Bascones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 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J </a:t>
            </a:r>
            <a:r>
              <a:rPr lang="es-ES" altLang="es-ES" sz="1000" dirty="0" err="1">
                <a:latin typeface="Palatino" pitchFamily="2" charset="77"/>
                <a:ea typeface="Palatino" pitchFamily="2" charset="77"/>
              </a:rPr>
              <a:t>Periodontol</a:t>
            </a:r>
            <a:r>
              <a:rPr lang="es-ES" altLang="es-ES" sz="1000" dirty="0">
                <a:latin typeface="Palatino" pitchFamily="2" charset="77"/>
                <a:ea typeface="Palatino" pitchFamily="2" charset="77"/>
              </a:rPr>
              <a:t>. 2006 Apr;77(4):591-8</a:t>
            </a:r>
          </a:p>
        </p:txBody>
      </p:sp>
    </p:spTree>
    <p:extLst>
      <p:ext uri="{BB962C8B-B14F-4D97-AF65-F5344CB8AC3E}">
        <p14:creationId xmlns:p14="http://schemas.microsoft.com/office/powerpoint/2010/main" val="35701064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D499F7E-5532-4B58-9F4D-C3ABFFB618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6" name="Imagen 3">
            <a:extLst>
              <a:ext uri="{FF2B5EF4-FFF2-40B4-BE49-F238E27FC236}">
                <a16:creationId xmlns:a16="http://schemas.microsoft.com/office/drawing/2014/main" id="{50C6E7CF-EADF-8E28-81ED-F13F78B7A0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926" y="1497854"/>
            <a:ext cx="6288145" cy="4891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5D05C24-90C1-A7B7-51C1-EE006A1D2891}"/>
              </a:ext>
            </a:extLst>
          </p:cNvPr>
          <p:cNvSpPr txBox="1"/>
          <p:nvPr/>
        </p:nvSpPr>
        <p:spPr>
          <a:xfrm>
            <a:off x="1240226" y="1046697"/>
            <a:ext cx="6663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b="1" dirty="0">
                <a:latin typeface="Palatino" pitchFamily="2" charset="77"/>
                <a:ea typeface="Palatino" pitchFamily="2" charset="77"/>
              </a:rPr>
              <a:t>¿Afecta la diabetes a la salud bucal y a la salud de las encías?</a:t>
            </a:r>
          </a:p>
        </p:txBody>
      </p:sp>
      <p:sp>
        <p:nvSpPr>
          <p:cNvPr id="8" name="CuadroTexto 4">
            <a:extLst>
              <a:ext uri="{FF2B5EF4-FFF2-40B4-BE49-F238E27FC236}">
                <a16:creationId xmlns:a16="http://schemas.microsoft.com/office/drawing/2014/main" id="{609B0482-3F9A-7467-E40D-64E464D85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713" y="6433768"/>
            <a:ext cx="8229600" cy="399168"/>
          </a:xfrm>
          <a:prstGeom prst="rect">
            <a:avLst/>
          </a:prstGeom>
          <a:solidFill>
            <a:srgbClr val="FFFFFF"/>
          </a:solidFill>
          <a:ln w="9525">
            <a:noFill/>
            <a:prstDash val="dot"/>
            <a:miter lim="800000"/>
            <a:headEnd/>
            <a:tailEnd/>
          </a:ln>
        </p:spPr>
        <p:txBody>
          <a:bodyPr lIns="90538" tIns="45254" rIns="90538" bIns="45254">
            <a:spAutoFit/>
          </a:bodyPr>
          <a:lstStyle>
            <a:lvl1pPr defTabSz="4524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24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24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ES" sz="10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Faria</a:t>
            </a:r>
            <a:r>
              <a:rPr lang="en-US" altLang="es-ES" sz="10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-Almeida R, Navarro A, </a:t>
            </a:r>
            <a:r>
              <a:rPr lang="en-US" altLang="es-ES" sz="10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Bascones</a:t>
            </a:r>
            <a:r>
              <a:rPr lang="en-US" altLang="es-ES" sz="10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A. Clinical and Metabolic Changes After Conventional Treatment of Type 2 Diabetic Patients With Chronic Periodontitis. Journal of Periodontology. 2006 Apr;77(4):591–8. </a:t>
            </a:r>
            <a:endParaRPr lang="es-ES" altLang="es-ES" sz="1000" dirty="0">
              <a:solidFill>
                <a:srgbClr val="00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4637CD3-BF55-0337-17B4-AAF9C3E88AFF}"/>
              </a:ext>
            </a:extLst>
          </p:cNvPr>
          <p:cNvSpPr/>
          <p:nvPr/>
        </p:nvSpPr>
        <p:spPr>
          <a:xfrm flipH="1">
            <a:off x="1360633" y="1687841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76723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7479EA2-875A-FA0F-7644-6EF9869598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8A5552F1-DA54-9ED7-8B4B-36A1218C740B}"/>
              </a:ext>
            </a:extLst>
          </p:cNvPr>
          <p:cNvSpPr/>
          <p:nvPr/>
        </p:nvSpPr>
        <p:spPr>
          <a:xfrm>
            <a:off x="3798388" y="886009"/>
            <a:ext cx="1547224" cy="2922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C6DA613-4A42-0CB3-7B64-C0F364FC3827}"/>
              </a:ext>
            </a:extLst>
          </p:cNvPr>
          <p:cNvSpPr txBox="1"/>
          <p:nvPr/>
        </p:nvSpPr>
        <p:spPr>
          <a:xfrm>
            <a:off x="3821508" y="901272"/>
            <a:ext cx="15241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Síndrome Diabético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705C712-946F-8AAB-BA62-C21DF1727DC2}"/>
              </a:ext>
            </a:extLst>
          </p:cNvPr>
          <p:cNvSpPr/>
          <p:nvPr/>
        </p:nvSpPr>
        <p:spPr>
          <a:xfrm>
            <a:off x="3798388" y="1449136"/>
            <a:ext cx="1547224" cy="2922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CD6B892-8890-4036-FEED-2675353D0642}"/>
              </a:ext>
            </a:extLst>
          </p:cNvPr>
          <p:cNvSpPr txBox="1"/>
          <p:nvPr/>
        </p:nvSpPr>
        <p:spPr>
          <a:xfrm>
            <a:off x="3821508" y="1464399"/>
            <a:ext cx="15241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 err="1">
                <a:latin typeface="Palatino" pitchFamily="2" charset="77"/>
                <a:ea typeface="Palatino" pitchFamily="2" charset="77"/>
              </a:rPr>
              <a:t>Fac</a:t>
            </a: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. Locales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B23CE86-92D3-13D3-0AC7-59958D39B6A7}"/>
              </a:ext>
            </a:extLst>
          </p:cNvPr>
          <p:cNvSpPr/>
          <p:nvPr/>
        </p:nvSpPr>
        <p:spPr>
          <a:xfrm>
            <a:off x="1586967" y="1449136"/>
            <a:ext cx="1547224" cy="2922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7B2BE1F-A870-127E-3399-EA2492B0AA69}"/>
              </a:ext>
            </a:extLst>
          </p:cNvPr>
          <p:cNvSpPr txBox="1"/>
          <p:nvPr/>
        </p:nvSpPr>
        <p:spPr>
          <a:xfrm>
            <a:off x="1610087" y="1464399"/>
            <a:ext cx="15241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Microbiología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C58E35E-7DC9-68F2-937C-EFE66261F850}"/>
              </a:ext>
            </a:extLst>
          </p:cNvPr>
          <p:cNvSpPr/>
          <p:nvPr/>
        </p:nvSpPr>
        <p:spPr>
          <a:xfrm>
            <a:off x="5986689" y="1464399"/>
            <a:ext cx="1547224" cy="2922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53DCB77-1EFD-1063-2194-2787BCACFA29}"/>
              </a:ext>
            </a:extLst>
          </p:cNvPr>
          <p:cNvSpPr txBox="1"/>
          <p:nvPr/>
        </p:nvSpPr>
        <p:spPr>
          <a:xfrm>
            <a:off x="6009809" y="1479662"/>
            <a:ext cx="15241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 err="1">
                <a:latin typeface="Palatino" pitchFamily="2" charset="77"/>
                <a:ea typeface="Palatino" pitchFamily="2" charset="77"/>
              </a:rPr>
              <a:t>Fac</a:t>
            </a: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. Sistémicos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2AFF36E-8EDE-760F-6112-48FD67956A4A}"/>
              </a:ext>
            </a:extLst>
          </p:cNvPr>
          <p:cNvSpPr/>
          <p:nvPr/>
        </p:nvSpPr>
        <p:spPr>
          <a:xfrm>
            <a:off x="1101060" y="2019835"/>
            <a:ext cx="2542160" cy="13137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8081F0C9-1DC9-76D3-076F-FD401036405E}"/>
              </a:ext>
            </a:extLst>
          </p:cNvPr>
          <p:cNvSpPr txBox="1">
            <a:spLocks/>
          </p:cNvSpPr>
          <p:nvPr/>
        </p:nvSpPr>
        <p:spPr>
          <a:xfrm>
            <a:off x="1101060" y="2078102"/>
            <a:ext cx="2542161" cy="11485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FF0000"/>
              </a:buClr>
              <a:buSzPct val="110000"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Epitelio:</a:t>
            </a:r>
          </a:p>
          <a:p>
            <a:pPr lvl="1">
              <a:lnSpc>
                <a:spcPct val="100000"/>
              </a:lnSpc>
              <a:buClr>
                <a:srgbClr val="FF0000"/>
              </a:buClr>
              <a:buSzPct val="110000"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Adelgazamiento del </a:t>
            </a:r>
            <a:r>
              <a:rPr lang="es-ES" altLang="es-ES" sz="1200" dirty="0" err="1">
                <a:latin typeface="Palatino" pitchFamily="2" charset="77"/>
                <a:ea typeface="Palatino" pitchFamily="2" charset="77"/>
              </a:rPr>
              <a:t>epitélio</a:t>
            </a: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.</a:t>
            </a:r>
          </a:p>
          <a:p>
            <a:pPr lvl="1">
              <a:lnSpc>
                <a:spcPct val="100000"/>
              </a:lnSpc>
              <a:buClr>
                <a:srgbClr val="FF0000"/>
              </a:buClr>
              <a:buSzPct val="110000"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Degeneración de las membranas </a:t>
            </a:r>
            <a:r>
              <a:rPr lang="es-ES" altLang="es-ES" sz="1200" dirty="0" err="1">
                <a:latin typeface="Palatino" pitchFamily="2" charset="77"/>
                <a:ea typeface="Palatino" pitchFamily="2" charset="77"/>
              </a:rPr>
              <a:t>basáles</a:t>
            </a: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.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407B5572-8DA9-5FFF-76E0-B791261809D3}"/>
              </a:ext>
            </a:extLst>
          </p:cNvPr>
          <p:cNvSpPr/>
          <p:nvPr/>
        </p:nvSpPr>
        <p:spPr>
          <a:xfrm>
            <a:off x="592030" y="3422278"/>
            <a:ext cx="3979970" cy="11426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CD19292B-184D-2F14-4262-40D1815615B7}"/>
              </a:ext>
            </a:extLst>
          </p:cNvPr>
          <p:cNvSpPr txBox="1">
            <a:spLocks/>
          </p:cNvSpPr>
          <p:nvPr/>
        </p:nvSpPr>
        <p:spPr>
          <a:xfrm>
            <a:off x="592030" y="3480545"/>
            <a:ext cx="4077247" cy="11485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FF0000"/>
              </a:buClr>
              <a:buSzPct val="110000"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Conectivo:</a:t>
            </a:r>
          </a:p>
          <a:p>
            <a:pPr lvl="1">
              <a:lnSpc>
                <a:spcPct val="100000"/>
              </a:lnSpc>
              <a:buClr>
                <a:srgbClr val="FF0000"/>
              </a:buClr>
              <a:buSzPct val="110000"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Microangiopatía gingival.</a:t>
            </a:r>
          </a:p>
          <a:p>
            <a:pPr lvl="1">
              <a:lnSpc>
                <a:spcPct val="100000"/>
              </a:lnSpc>
              <a:buClr>
                <a:srgbClr val="FF0000"/>
              </a:buClr>
              <a:buSzPct val="110000"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Disminución de la actividad fibroblástica.</a:t>
            </a:r>
          </a:p>
          <a:p>
            <a:pPr lvl="1">
              <a:lnSpc>
                <a:spcPct val="100000"/>
              </a:lnSpc>
              <a:buClr>
                <a:srgbClr val="FF0000"/>
              </a:buClr>
              <a:buSzPct val="110000"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Aumento de la actividad </a:t>
            </a:r>
            <a:r>
              <a:rPr lang="es-ES" altLang="es-ES" sz="1200" dirty="0" err="1">
                <a:latin typeface="Palatino" pitchFamily="2" charset="77"/>
                <a:ea typeface="Palatino" pitchFamily="2" charset="77"/>
              </a:rPr>
              <a:t>colagenolítica</a:t>
            </a: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.</a:t>
            </a:r>
          </a:p>
        </p:txBody>
      </p:sp>
      <p:grpSp>
        <p:nvGrpSpPr>
          <p:cNvPr id="18" name="Group 21">
            <a:extLst>
              <a:ext uri="{FF2B5EF4-FFF2-40B4-BE49-F238E27FC236}">
                <a16:creationId xmlns:a16="http://schemas.microsoft.com/office/drawing/2014/main" id="{60F05A43-E089-2A75-2C60-F64E9B92D9FA}"/>
              </a:ext>
            </a:extLst>
          </p:cNvPr>
          <p:cNvGrpSpPr>
            <a:grpSpLocks/>
          </p:cNvGrpSpPr>
          <p:nvPr/>
        </p:nvGrpSpPr>
        <p:grpSpPr bwMode="auto">
          <a:xfrm>
            <a:off x="268341" y="4351942"/>
            <a:ext cx="4791075" cy="2457201"/>
            <a:chOff x="5565" y="3196"/>
            <a:chExt cx="3018" cy="1467"/>
          </a:xfrm>
        </p:grpSpPr>
        <p:graphicFrame>
          <p:nvGraphicFramePr>
            <p:cNvPr id="22" name="Object 22">
              <a:extLst>
                <a:ext uri="{FF2B5EF4-FFF2-40B4-BE49-F238E27FC236}">
                  <a16:creationId xmlns:a16="http://schemas.microsoft.com/office/drawing/2014/main" id="{AC3FA73A-2F09-4A81-EB00-D4539725FC5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09098592"/>
                </p:ext>
              </p:extLst>
            </p:nvPr>
          </p:nvGraphicFramePr>
          <p:xfrm>
            <a:off x="5719" y="3196"/>
            <a:ext cx="2864" cy="13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0" name="Text Box 23">
              <a:extLst>
                <a:ext uri="{FF2B5EF4-FFF2-40B4-BE49-F238E27FC236}">
                  <a16:creationId xmlns:a16="http://schemas.microsoft.com/office/drawing/2014/main" id="{5A6EE786-D77C-AC3E-7C69-DE9C5D4F23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5" y="4490"/>
              <a:ext cx="2784" cy="17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s-ES" sz="1000" dirty="0">
                  <a:latin typeface="Palatino" pitchFamily="2" charset="77"/>
                  <a:ea typeface="Palatino" pitchFamily="2" charset="77"/>
                  <a:cs typeface="Times New Roman" panose="02020603050405020304" pitchFamily="18" charset="0"/>
                </a:rPr>
                <a:t>N.S. Ramamurthy. J. Of Periodontal Research 1983.</a:t>
              </a:r>
              <a:endParaRPr lang="es-ES" altLang="es-ES" sz="1000" dirty="0">
                <a:latin typeface="Palatino" pitchFamily="2" charset="77"/>
                <a:ea typeface="Palatino" pitchFamily="2" charset="77"/>
              </a:endParaRPr>
            </a:p>
          </p:txBody>
        </p:sp>
      </p:grpSp>
      <p:pic>
        <p:nvPicPr>
          <p:cNvPr id="21" name="Picture 14" descr="1">
            <a:extLst>
              <a:ext uri="{FF2B5EF4-FFF2-40B4-BE49-F238E27FC236}">
                <a16:creationId xmlns:a16="http://schemas.microsoft.com/office/drawing/2014/main" id="{38379B86-BE92-2F59-6468-04C8B760ABB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612" y="2012263"/>
            <a:ext cx="3328827" cy="46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ector angular 23">
            <a:extLst>
              <a:ext uri="{FF2B5EF4-FFF2-40B4-BE49-F238E27FC236}">
                <a16:creationId xmlns:a16="http://schemas.microsoft.com/office/drawing/2014/main" id="{58C4DD0A-F8EC-A961-0C55-D2EBFBD3C589}"/>
              </a:ext>
            </a:extLst>
          </p:cNvPr>
          <p:cNvCxnSpPr>
            <a:stCxn id="5" idx="1"/>
            <a:endCxn id="10" idx="0"/>
          </p:cNvCxnSpPr>
          <p:nvPr/>
        </p:nvCxnSpPr>
        <p:spPr>
          <a:xfrm rot="10800000" flipV="1">
            <a:off x="2372140" y="1032139"/>
            <a:ext cx="1426249" cy="432259"/>
          </a:xfrm>
          <a:prstGeom prst="bentConnector2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angular 25">
            <a:extLst>
              <a:ext uri="{FF2B5EF4-FFF2-40B4-BE49-F238E27FC236}">
                <a16:creationId xmlns:a16="http://schemas.microsoft.com/office/drawing/2014/main" id="{9437BEEE-485F-2B97-A313-389CF2789F9D}"/>
              </a:ext>
            </a:extLst>
          </p:cNvPr>
          <p:cNvCxnSpPr>
            <a:stCxn id="6" idx="3"/>
            <a:endCxn id="12" idx="0"/>
          </p:cNvCxnSpPr>
          <p:nvPr/>
        </p:nvCxnSpPr>
        <p:spPr>
          <a:xfrm>
            <a:off x="5345612" y="1039772"/>
            <a:ext cx="1426249" cy="439890"/>
          </a:xfrm>
          <a:prstGeom prst="bentConnector2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FB100F6C-CBCD-DC76-9F07-CA7B1F81E50D}"/>
              </a:ext>
            </a:extLst>
          </p:cNvPr>
          <p:cNvCxnSpPr>
            <a:stCxn id="5" idx="2"/>
            <a:endCxn id="8" idx="0"/>
          </p:cNvCxnSpPr>
          <p:nvPr/>
        </p:nvCxnSpPr>
        <p:spPr>
          <a:xfrm>
            <a:off x="4572000" y="1178271"/>
            <a:ext cx="11560" cy="28612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7BDF93AB-3EEC-65FE-0BD1-5AF07A1BB0C9}"/>
              </a:ext>
            </a:extLst>
          </p:cNvPr>
          <p:cNvCxnSpPr>
            <a:stCxn id="10" idx="2"/>
            <a:endCxn id="13" idx="0"/>
          </p:cNvCxnSpPr>
          <p:nvPr/>
        </p:nvCxnSpPr>
        <p:spPr>
          <a:xfrm>
            <a:off x="2372139" y="1741398"/>
            <a:ext cx="1" cy="27843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7707DBA5-168E-5735-8B4F-9FE079370809}"/>
              </a:ext>
            </a:extLst>
          </p:cNvPr>
          <p:cNvCxnSpPr>
            <a:stCxn id="8" idx="2"/>
            <a:endCxn id="13" idx="0"/>
          </p:cNvCxnSpPr>
          <p:nvPr/>
        </p:nvCxnSpPr>
        <p:spPr>
          <a:xfrm flipH="1">
            <a:off x="2372140" y="1741398"/>
            <a:ext cx="2211420" cy="27843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id="{6AD6BFCE-DA7E-A7BA-3E1B-FF33C81711BF}"/>
              </a:ext>
            </a:extLst>
          </p:cNvPr>
          <p:cNvCxnSpPr>
            <a:stCxn id="15" idx="3"/>
          </p:cNvCxnSpPr>
          <p:nvPr/>
        </p:nvCxnSpPr>
        <p:spPr>
          <a:xfrm>
            <a:off x="3643221" y="2652364"/>
            <a:ext cx="4255639" cy="222119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de flecha 38">
            <a:extLst>
              <a:ext uri="{FF2B5EF4-FFF2-40B4-BE49-F238E27FC236}">
                <a16:creationId xmlns:a16="http://schemas.microsoft.com/office/drawing/2014/main" id="{CB3DF278-9211-107C-169D-B64A51516C02}"/>
              </a:ext>
            </a:extLst>
          </p:cNvPr>
          <p:cNvCxnSpPr>
            <a:stCxn id="16" idx="3"/>
          </p:cNvCxnSpPr>
          <p:nvPr/>
        </p:nvCxnSpPr>
        <p:spPr>
          <a:xfrm>
            <a:off x="4572000" y="3993580"/>
            <a:ext cx="3414409" cy="1181535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51544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1D0EDFE-7ABC-BE2F-117D-B1AEB2C1C9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D5543612-2C78-1F59-223F-861CF5C15B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7" b="5826"/>
          <a:stretch/>
        </p:blipFill>
        <p:spPr bwMode="auto">
          <a:xfrm>
            <a:off x="1682885" y="3633963"/>
            <a:ext cx="5330757" cy="32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>
            <a:extLst>
              <a:ext uri="{FF2B5EF4-FFF2-40B4-BE49-F238E27FC236}">
                <a16:creationId xmlns:a16="http://schemas.microsoft.com/office/drawing/2014/main" id="{A25765EC-2899-FD0F-033F-5EBE8B7F3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52" y="1532067"/>
            <a:ext cx="8175748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1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1.- 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¿Es el </a:t>
            </a:r>
            <a:r>
              <a:rPr lang="es-ES" altLang="es-ES" sz="1800" dirty="0" err="1">
                <a:latin typeface="Palatino" pitchFamily="2" charset="77"/>
                <a:ea typeface="Palatino" pitchFamily="2" charset="77"/>
              </a:rPr>
              <a:t>Tto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. periodontal no quirúrgico de la periodontitis crónica igual de eficaz en pacientes diabéticos Tipo 2 que en individuos no diabético?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1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2.- 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¿Tiene efecto dicho </a:t>
            </a:r>
            <a:r>
              <a:rPr lang="es-ES" altLang="es-ES" sz="1800" dirty="0" err="1">
                <a:latin typeface="Palatino" pitchFamily="2" charset="77"/>
                <a:ea typeface="Palatino" pitchFamily="2" charset="77"/>
              </a:rPr>
              <a:t>Tto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. Periodontal sobre el control metabólico de los individuos diabéticos?</a:t>
            </a:r>
          </a:p>
        </p:txBody>
      </p:sp>
      <p:sp>
        <p:nvSpPr>
          <p:cNvPr id="7" name="9 CuadroTexto">
            <a:extLst>
              <a:ext uri="{FF2B5EF4-FFF2-40B4-BE49-F238E27FC236}">
                <a16:creationId xmlns:a16="http://schemas.microsoft.com/office/drawing/2014/main" id="{5F474002-C3C6-3D72-1110-71A9F2F51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52" y="820872"/>
            <a:ext cx="54274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Hipótesis y objetivos: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4EE8C5E-909E-5E07-252A-BA509223855F}"/>
              </a:ext>
            </a:extLst>
          </p:cNvPr>
          <p:cNvSpPr/>
          <p:nvPr/>
        </p:nvSpPr>
        <p:spPr>
          <a:xfrm rot="5400000" flipH="1">
            <a:off x="4280970" y="3021757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18623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C704650-7773-363A-8494-C1007B049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Text Box 5">
            <a:extLst>
              <a:ext uri="{FF2B5EF4-FFF2-40B4-BE49-F238E27FC236}">
                <a16:creationId xmlns:a16="http://schemas.microsoft.com/office/drawing/2014/main" id="{2F3749E8-BF0F-6AE8-4404-DDB726708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52" y="1006774"/>
            <a:ext cx="81757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Estudio de intervención longitudinal prospectivo paralelo comparativo entre 2 poblaciones de individuos afectados de periodontitis crónica</a:t>
            </a:r>
          </a:p>
        </p:txBody>
      </p:sp>
      <p:pic>
        <p:nvPicPr>
          <p:cNvPr id="7" name="Picture 5" descr="5">
            <a:extLst>
              <a:ext uri="{FF2B5EF4-FFF2-40B4-BE49-F238E27FC236}">
                <a16:creationId xmlns:a16="http://schemas.microsoft.com/office/drawing/2014/main" id="{43E02A14-B30D-EC14-A137-0638F801C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182" y="1801544"/>
            <a:ext cx="5245635" cy="3597308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F50088C3-9119-0F1F-23C6-26B851DE30E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5138" y="5805488"/>
            <a:ext cx="4178300" cy="78482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Pct val="125000"/>
              <a:buFont typeface="Symbol" pitchFamily="2" charset="2"/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Grupo “EXPERIMENTAL”</a:t>
            </a:r>
          </a:p>
          <a:p>
            <a:pPr algn="ctr" eaLnBrk="1" hangingPunct="1">
              <a:spcBef>
                <a:spcPct val="50000"/>
              </a:spcBef>
              <a:buSzPct val="125000"/>
              <a:buFont typeface="Symbol" pitchFamily="2" charset="2"/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10  Pacientes diabéticos Tipo 2 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B9CB3658-B4F6-E2A3-32C4-50A5BC2C85F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718050" y="5805488"/>
            <a:ext cx="4102100" cy="78482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pPr algn="ctr" eaLnBrk="1" hangingPunct="1">
              <a:spcBef>
                <a:spcPct val="50000"/>
              </a:spcBef>
              <a:buSzPct val="125000"/>
              <a:buFont typeface="Symbol" pitchFamily="18" charset="2"/>
              <a:buNone/>
              <a:defRPr/>
            </a:pPr>
            <a:r>
              <a:rPr lang="es-ES_tradnl" dirty="0">
                <a:latin typeface="Palatino" pitchFamily="2" charset="77"/>
                <a:ea typeface="Palatino" pitchFamily="2" charset="77"/>
              </a:rPr>
              <a:t>Grupo “CONTROL”</a:t>
            </a:r>
          </a:p>
          <a:p>
            <a:pPr algn="ctr" eaLnBrk="1" hangingPunct="1">
              <a:spcBef>
                <a:spcPct val="50000"/>
              </a:spcBef>
              <a:buSzPct val="125000"/>
              <a:buFont typeface="Symbol" pitchFamily="18" charset="2"/>
              <a:buNone/>
              <a:defRPr/>
            </a:pPr>
            <a:r>
              <a:rPr lang="es-ES_tradnl" dirty="0">
                <a:latin typeface="Palatino" pitchFamily="2" charset="77"/>
                <a:ea typeface="Palatino" pitchFamily="2" charset="77"/>
              </a:rPr>
              <a:t>10  Pacientes NO diabéticos 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804F36F2-D32D-496A-F80B-A063D4EC0046}"/>
              </a:ext>
            </a:extLst>
          </p:cNvPr>
          <p:cNvSpPr/>
          <p:nvPr/>
        </p:nvSpPr>
        <p:spPr>
          <a:xfrm flipH="1">
            <a:off x="1881889" y="4043161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43266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32A5198-003D-A9B2-7EC1-88DFFE6F33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C37D188B-AE86-9EEA-F8D7-42CC62F3C033}"/>
              </a:ext>
            </a:extLst>
          </p:cNvPr>
          <p:cNvSpPr txBox="1">
            <a:spLocks/>
          </p:cNvSpPr>
          <p:nvPr/>
        </p:nvSpPr>
        <p:spPr>
          <a:xfrm>
            <a:off x="443992" y="1708018"/>
            <a:ext cx="4808944" cy="42541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es-ES_tradnl" sz="1800" dirty="0">
                <a:latin typeface="Palatino" pitchFamily="2" charset="77"/>
                <a:ea typeface="Palatino" pitchFamily="2" charset="77"/>
              </a:rPr>
              <a:t>La asociación entre estas dos enfermedades es </a:t>
            </a:r>
            <a:r>
              <a:rPr lang="es-ES_tradnl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bidireccional</a:t>
            </a:r>
            <a:r>
              <a:rPr lang="es-ES_tradnl" sz="1800" dirty="0">
                <a:latin typeface="Palatino" pitchFamily="2" charset="77"/>
                <a:ea typeface="Palatino" pitchFamily="2" charset="77"/>
              </a:rPr>
              <a:t>. </a:t>
            </a:r>
          </a:p>
          <a:p>
            <a:pPr>
              <a:buClr>
                <a:srgbClr val="FF0000"/>
              </a:buClr>
              <a:defRPr/>
            </a:pPr>
            <a:r>
              <a:rPr lang="es-ES_tradnl" sz="1800" dirty="0">
                <a:latin typeface="Palatino" pitchFamily="2" charset="77"/>
                <a:ea typeface="Palatino" pitchFamily="2" charset="77"/>
              </a:rPr>
              <a:t>Los </a:t>
            </a:r>
            <a:r>
              <a:rPr lang="es-ES_tradnl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mecanismos son complejos</a:t>
            </a:r>
            <a:r>
              <a:rPr lang="es-ES_tradnl" sz="1800" dirty="0">
                <a:latin typeface="Palatino" pitchFamily="2" charset="77"/>
                <a:ea typeface="Palatino" pitchFamily="2" charset="77"/>
              </a:rPr>
              <a:t>.</a:t>
            </a:r>
          </a:p>
          <a:p>
            <a:pPr>
              <a:buClr>
                <a:srgbClr val="FF0000"/>
              </a:buClr>
              <a:defRPr/>
            </a:pPr>
            <a:r>
              <a:rPr lang="es-ES_tradnl" sz="1800" dirty="0">
                <a:latin typeface="Palatino" pitchFamily="2" charset="77"/>
                <a:ea typeface="Palatino" pitchFamily="2" charset="77"/>
              </a:rPr>
              <a:t> La </a:t>
            </a:r>
            <a:r>
              <a:rPr lang="es-ES_tradnl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activación </a:t>
            </a:r>
            <a:r>
              <a:rPr lang="it-IT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del sistema </a:t>
            </a:r>
            <a:r>
              <a:rPr lang="it-IT" sz="1800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inmune</a:t>
            </a:r>
            <a:r>
              <a:rPr lang="it-IT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it-IT" sz="1800" dirty="0" err="1">
                <a:latin typeface="Palatino" pitchFamily="2" charset="77"/>
                <a:ea typeface="Palatino" pitchFamily="2" charset="77"/>
              </a:rPr>
              <a:t>participa</a:t>
            </a:r>
            <a:r>
              <a:rPr lang="it-IT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it-IT" sz="1800" dirty="0" err="1">
                <a:latin typeface="Palatino" pitchFamily="2" charset="77"/>
                <a:ea typeface="Palatino" pitchFamily="2" charset="77"/>
              </a:rPr>
              <a:t>activamente</a:t>
            </a:r>
            <a:r>
              <a:rPr lang="it-IT" sz="1800" dirty="0">
                <a:latin typeface="Palatino" pitchFamily="2" charset="77"/>
                <a:ea typeface="Palatino" pitchFamily="2" charset="77"/>
              </a:rPr>
              <a:t> en </a:t>
            </a:r>
            <a:r>
              <a:rPr lang="es-ES_tradnl" sz="1800" dirty="0">
                <a:latin typeface="Palatino" pitchFamily="2" charset="77"/>
                <a:ea typeface="Palatino" pitchFamily="2" charset="77"/>
              </a:rPr>
              <a:t>la patogénesis de la DM y sus complicaciones, y también en la patogénesis de las enfermedades periodontales. </a:t>
            </a:r>
          </a:p>
          <a:p>
            <a:pPr>
              <a:buClr>
                <a:srgbClr val="FF0000"/>
              </a:buClr>
              <a:defRPr/>
            </a:pPr>
            <a:r>
              <a:rPr lang="es-ES_tradnl" sz="1800" dirty="0">
                <a:latin typeface="Palatino" pitchFamily="2" charset="77"/>
                <a:ea typeface="Palatino" pitchFamily="2" charset="77"/>
              </a:rPr>
              <a:t>Esta activación está principalmente relacionada con la </a:t>
            </a:r>
            <a:r>
              <a:rPr lang="es-ES_tradnl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vía de las citoquinas</a:t>
            </a:r>
            <a:r>
              <a:rPr lang="es-ES_tradnl" sz="1800" dirty="0">
                <a:latin typeface="Palatino" pitchFamily="2" charset="77"/>
                <a:ea typeface="Palatino" pitchFamily="2" charset="77"/>
              </a:rPr>
              <a:t>, que también juegan un papel central en la respuesta del huésped frente al </a:t>
            </a:r>
            <a:r>
              <a:rPr lang="es-ES_tradnl" sz="1800" dirty="0" err="1">
                <a:latin typeface="Palatino" pitchFamily="2" charset="77"/>
                <a:ea typeface="Palatino" pitchFamily="2" charset="77"/>
              </a:rPr>
              <a:t>biofilm</a:t>
            </a:r>
            <a:r>
              <a:rPr lang="es-ES_tradnl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it-IT" sz="1800" dirty="0" err="1">
                <a:latin typeface="Palatino" pitchFamily="2" charset="77"/>
                <a:ea typeface="Palatino" pitchFamily="2" charset="77"/>
              </a:rPr>
              <a:t>bacteriano</a:t>
            </a:r>
            <a:r>
              <a:rPr lang="it-IT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it-IT" sz="1800" dirty="0" err="1">
                <a:latin typeface="Palatino" pitchFamily="2" charset="77"/>
                <a:ea typeface="Palatino" pitchFamily="2" charset="77"/>
              </a:rPr>
              <a:t>periodontal</a:t>
            </a:r>
            <a:r>
              <a:rPr lang="it-IT" sz="1800" dirty="0">
                <a:solidFill>
                  <a:srgbClr val="404040"/>
                </a:solidFill>
                <a:latin typeface="Palatino" pitchFamily="2" charset="77"/>
                <a:ea typeface="Palatino" pitchFamily="2" charset="77"/>
              </a:rPr>
              <a:t>.</a:t>
            </a:r>
            <a:endParaRPr lang="es-ES" sz="1800" dirty="0">
              <a:solidFill>
                <a:srgbClr val="404040"/>
              </a:solidFill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DAB899F-E93A-93AA-7DE4-61DA2DC2C403}"/>
              </a:ext>
            </a:extLst>
          </p:cNvPr>
          <p:cNvSpPr txBox="1"/>
          <p:nvPr/>
        </p:nvSpPr>
        <p:spPr>
          <a:xfrm>
            <a:off x="2623055" y="895869"/>
            <a:ext cx="40746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2000" b="1" dirty="0">
                <a:solidFill>
                  <a:srgbClr val="FF3300"/>
                </a:solidFill>
                <a:latin typeface="Palatino" pitchFamily="2" charset="77"/>
                <a:ea typeface="Palatino" pitchFamily="2" charset="77"/>
              </a:rPr>
              <a:t>Plausibilidad Biológica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BAD3DC9-8AF7-4A56-F82A-BCF7CF979E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019" y="1341493"/>
            <a:ext cx="4080116" cy="462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9" descr="ucm_logo">
            <a:extLst>
              <a:ext uri="{FF2B5EF4-FFF2-40B4-BE49-F238E27FC236}">
                <a16:creationId xmlns:a16="http://schemas.microsoft.com/office/drawing/2014/main" id="{B4CA47C8-3B0F-0328-7DCD-E8217DF74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30000"/>
          </a:blip>
          <a:srcRect/>
          <a:stretch>
            <a:fillRect/>
          </a:stretch>
        </p:blipFill>
        <p:spPr bwMode="auto">
          <a:xfrm>
            <a:off x="73390" y="5855528"/>
            <a:ext cx="757190" cy="8546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551191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E90FD74-4C4B-AA4B-0909-5C538A3A0E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5" name="Picture 59" descr="ucm_logo">
            <a:extLst>
              <a:ext uri="{FF2B5EF4-FFF2-40B4-BE49-F238E27FC236}">
                <a16:creationId xmlns:a16="http://schemas.microsoft.com/office/drawing/2014/main" id="{8B5A4C0C-EC1F-84A2-61B3-FDF63D0F1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30000"/>
          </a:blip>
          <a:srcRect/>
          <a:stretch>
            <a:fillRect/>
          </a:stretch>
        </p:blipFill>
        <p:spPr bwMode="auto">
          <a:xfrm>
            <a:off x="73390" y="5855528"/>
            <a:ext cx="757190" cy="85467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BED516B0-AA63-FAFD-C252-F299418214F9}"/>
              </a:ext>
            </a:extLst>
          </p:cNvPr>
          <p:cNvSpPr/>
          <p:nvPr/>
        </p:nvSpPr>
        <p:spPr>
          <a:xfrm>
            <a:off x="775900" y="2776309"/>
            <a:ext cx="1330942" cy="4769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1B7C574-9F95-BCAB-E372-196A573E20AC}"/>
              </a:ext>
            </a:extLst>
          </p:cNvPr>
          <p:cNvSpPr txBox="1"/>
          <p:nvPr/>
        </p:nvSpPr>
        <p:spPr>
          <a:xfrm>
            <a:off x="822140" y="2791571"/>
            <a:ext cx="12384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Obesidad Tejido Adiposo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E385FE5-EF61-0CA4-BB88-19D8EFD8BBF1}"/>
              </a:ext>
            </a:extLst>
          </p:cNvPr>
          <p:cNvSpPr/>
          <p:nvPr/>
        </p:nvSpPr>
        <p:spPr>
          <a:xfrm>
            <a:off x="775900" y="3637314"/>
            <a:ext cx="1330942" cy="4769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3ED9AC1-38DE-43F9-8066-E50F31120536}"/>
              </a:ext>
            </a:extLst>
          </p:cNvPr>
          <p:cNvSpPr txBox="1"/>
          <p:nvPr/>
        </p:nvSpPr>
        <p:spPr>
          <a:xfrm>
            <a:off x="822140" y="3652576"/>
            <a:ext cx="12384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DIABETES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Hiperglucemia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F4D2D66-B8B2-63BA-D59F-FE81A2301E65}"/>
              </a:ext>
            </a:extLst>
          </p:cNvPr>
          <p:cNvSpPr/>
          <p:nvPr/>
        </p:nvSpPr>
        <p:spPr>
          <a:xfrm>
            <a:off x="2742923" y="1915072"/>
            <a:ext cx="1330942" cy="4769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5F750F9-C11D-0C6D-6B5B-753C57E65620}"/>
              </a:ext>
            </a:extLst>
          </p:cNvPr>
          <p:cNvSpPr txBox="1"/>
          <p:nvPr/>
        </p:nvSpPr>
        <p:spPr>
          <a:xfrm>
            <a:off x="2789163" y="2015036"/>
            <a:ext cx="12384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Adipocinas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FCBD137-BCE5-77A7-6C18-72972D1836C4}"/>
              </a:ext>
            </a:extLst>
          </p:cNvPr>
          <p:cNvSpPr/>
          <p:nvPr/>
        </p:nvSpPr>
        <p:spPr>
          <a:xfrm>
            <a:off x="2742923" y="2574290"/>
            <a:ext cx="1330942" cy="4769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FCE0FAF-90A8-D364-4F4B-8D11A5F9D739}"/>
              </a:ext>
            </a:extLst>
          </p:cNvPr>
          <p:cNvSpPr txBox="1"/>
          <p:nvPr/>
        </p:nvSpPr>
        <p:spPr>
          <a:xfrm>
            <a:off x="2789163" y="2589553"/>
            <a:ext cx="12384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Interacción AGE-RAGE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13D7A0F8-9690-B88F-0478-4C36F3B9E09B}"/>
              </a:ext>
            </a:extLst>
          </p:cNvPr>
          <p:cNvSpPr/>
          <p:nvPr/>
        </p:nvSpPr>
        <p:spPr>
          <a:xfrm>
            <a:off x="2742923" y="3237973"/>
            <a:ext cx="1330942" cy="6615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5FED677-2DFC-4FC1-DFD9-FF7C4A3A557D}"/>
              </a:ext>
            </a:extLst>
          </p:cNvPr>
          <p:cNvSpPr txBox="1"/>
          <p:nvPr/>
        </p:nvSpPr>
        <p:spPr>
          <a:xfrm>
            <a:off x="2789163" y="3253236"/>
            <a:ext cx="12384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Producción de citocinas </a:t>
            </a:r>
            <a:r>
              <a:rPr lang="es-ES" altLang="es-ES" sz="1200" dirty="0" err="1">
                <a:latin typeface="Palatino" pitchFamily="2" charset="77"/>
                <a:ea typeface="Palatino" pitchFamily="2" charset="77"/>
              </a:rPr>
              <a:t>sobrerregulada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83BD5DD0-735A-82C3-81FB-6F209BA972F8}"/>
              </a:ext>
            </a:extLst>
          </p:cNvPr>
          <p:cNvSpPr/>
          <p:nvPr/>
        </p:nvSpPr>
        <p:spPr>
          <a:xfrm>
            <a:off x="2742923" y="4046047"/>
            <a:ext cx="1330942" cy="6615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6E53606-E8B0-61D7-C55D-4E4ED7A96B9F}"/>
              </a:ext>
            </a:extLst>
          </p:cNvPr>
          <p:cNvSpPr txBox="1"/>
          <p:nvPr/>
        </p:nvSpPr>
        <p:spPr>
          <a:xfrm>
            <a:off x="2789163" y="4061310"/>
            <a:ext cx="12384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Función alterada de PMN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4ED5C4B5-B53E-F875-0B3B-F21DF3EAC6F2}"/>
              </a:ext>
            </a:extLst>
          </p:cNvPr>
          <p:cNvSpPr/>
          <p:nvPr/>
        </p:nvSpPr>
        <p:spPr>
          <a:xfrm>
            <a:off x="2742923" y="4869215"/>
            <a:ext cx="1330942" cy="6615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E84DAEB-9278-7F95-BCD4-B71F0BF11C88}"/>
              </a:ext>
            </a:extLst>
          </p:cNvPr>
          <p:cNvSpPr txBox="1"/>
          <p:nvPr/>
        </p:nvSpPr>
        <p:spPr>
          <a:xfrm>
            <a:off x="2789163" y="5061512"/>
            <a:ext cx="12384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Apoptosis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7C3DBEA0-D90F-9AC1-6516-87525F2E3477}"/>
              </a:ext>
            </a:extLst>
          </p:cNvPr>
          <p:cNvSpPr/>
          <p:nvPr/>
        </p:nvSpPr>
        <p:spPr>
          <a:xfrm>
            <a:off x="4986410" y="2831704"/>
            <a:ext cx="1651756" cy="6206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0283B71-034D-9B90-2CA0-4D2231BD1577}"/>
              </a:ext>
            </a:extLst>
          </p:cNvPr>
          <p:cNvSpPr txBox="1"/>
          <p:nvPr/>
        </p:nvSpPr>
        <p:spPr>
          <a:xfrm>
            <a:off x="5009530" y="2911216"/>
            <a:ext cx="16055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Respuesta inflamatoria alterada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62ABD22-CC95-D99F-50BE-A1242170BF55}"/>
              </a:ext>
            </a:extLst>
          </p:cNvPr>
          <p:cNvSpPr/>
          <p:nvPr/>
        </p:nvSpPr>
        <p:spPr>
          <a:xfrm>
            <a:off x="4986410" y="3658125"/>
            <a:ext cx="1651756" cy="10495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BAF771B7-24E9-F525-19C3-5FDF4BCC2182}"/>
              </a:ext>
            </a:extLst>
          </p:cNvPr>
          <p:cNvSpPr txBox="1"/>
          <p:nvPr/>
        </p:nvSpPr>
        <p:spPr>
          <a:xfrm>
            <a:off x="5009530" y="3737637"/>
            <a:ext cx="16055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Aumento de citosinas proinflamatorias y </a:t>
            </a:r>
            <a:r>
              <a:rPr lang="es-ES" altLang="es-ES" sz="1200" dirty="0" err="1">
                <a:latin typeface="Palatino" pitchFamily="2" charset="77"/>
                <a:ea typeface="Palatino" pitchFamily="2" charset="77"/>
              </a:rPr>
              <a:t>MMPs</a:t>
            </a: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.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D6BE0C67-8110-9011-E796-260DAFE01E5B}"/>
              </a:ext>
            </a:extLst>
          </p:cNvPr>
          <p:cNvSpPr/>
          <p:nvPr/>
        </p:nvSpPr>
        <p:spPr>
          <a:xfrm>
            <a:off x="7144802" y="2829472"/>
            <a:ext cx="1033230" cy="4769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3050BC3A-9213-1D6D-A87A-EDA7FA8B5159}"/>
              </a:ext>
            </a:extLst>
          </p:cNvPr>
          <p:cNvSpPr txBox="1"/>
          <p:nvPr/>
        </p:nvSpPr>
        <p:spPr>
          <a:xfrm>
            <a:off x="7042186" y="2929436"/>
            <a:ext cx="12384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Tabaco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E7A4B76B-8F38-FB76-8509-9B4CFB1DADC6}"/>
              </a:ext>
            </a:extLst>
          </p:cNvPr>
          <p:cNvSpPr/>
          <p:nvPr/>
        </p:nvSpPr>
        <p:spPr>
          <a:xfrm>
            <a:off x="7144802" y="3592846"/>
            <a:ext cx="1033230" cy="4769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070883E-7F17-E70B-88B4-426947A31162}"/>
              </a:ext>
            </a:extLst>
          </p:cNvPr>
          <p:cNvSpPr txBox="1"/>
          <p:nvPr/>
        </p:nvSpPr>
        <p:spPr>
          <a:xfrm>
            <a:off x="7042186" y="3692810"/>
            <a:ext cx="12384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Periodontitis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5F96C353-D3E9-14E0-CEE3-1DE707703248}"/>
              </a:ext>
            </a:extLst>
          </p:cNvPr>
          <p:cNvSpPr/>
          <p:nvPr/>
        </p:nvSpPr>
        <p:spPr>
          <a:xfrm>
            <a:off x="7144802" y="4325452"/>
            <a:ext cx="1033230" cy="6373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706B8280-F568-4B68-24B6-44336F8D15E3}"/>
              </a:ext>
            </a:extLst>
          </p:cNvPr>
          <p:cNvSpPr txBox="1"/>
          <p:nvPr/>
        </p:nvSpPr>
        <p:spPr>
          <a:xfrm>
            <a:off x="7042186" y="4425417"/>
            <a:ext cx="12384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 err="1">
                <a:latin typeface="Palatino" pitchFamily="2" charset="77"/>
                <a:ea typeface="Palatino" pitchFamily="2" charset="77"/>
              </a:rPr>
              <a:t>Biofilm</a:t>
            </a:r>
            <a:r>
              <a:rPr lang="es-ES" altLang="es-ES" sz="1200" dirty="0">
                <a:latin typeface="Palatino" pitchFamily="2" charset="77"/>
                <a:ea typeface="Palatino" pitchFamily="2" charset="77"/>
              </a:rPr>
              <a:t> bacteriano</a:t>
            </a:r>
            <a:endParaRPr lang="es-ES_tradnl" altLang="es-ES" sz="1200" dirty="0">
              <a:latin typeface="Palatino" pitchFamily="2" charset="77"/>
              <a:ea typeface="Palatino" pitchFamily="2" charset="77"/>
            </a:endParaRPr>
          </a:p>
        </p:txBody>
      </p:sp>
      <p:cxnSp>
        <p:nvCxnSpPr>
          <p:cNvPr id="30" name="Conector angular 29">
            <a:extLst>
              <a:ext uri="{FF2B5EF4-FFF2-40B4-BE49-F238E27FC236}">
                <a16:creationId xmlns:a16="http://schemas.microsoft.com/office/drawing/2014/main" id="{C74FE081-1A0C-407C-CC62-06E9FB0467AC}"/>
              </a:ext>
            </a:extLst>
          </p:cNvPr>
          <p:cNvCxnSpPr>
            <a:stCxn id="7" idx="0"/>
            <a:endCxn id="10" idx="0"/>
          </p:cNvCxnSpPr>
          <p:nvPr/>
        </p:nvCxnSpPr>
        <p:spPr>
          <a:xfrm rot="5400000" flipH="1" flipV="1">
            <a:off x="1986633" y="1369811"/>
            <a:ext cx="876499" cy="1967023"/>
          </a:xfrm>
          <a:prstGeom prst="bentConnector3">
            <a:avLst>
              <a:gd name="adj1" fmla="val 126081"/>
            </a:avLst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angular 30">
            <a:extLst>
              <a:ext uri="{FF2B5EF4-FFF2-40B4-BE49-F238E27FC236}">
                <a16:creationId xmlns:a16="http://schemas.microsoft.com/office/drawing/2014/main" id="{30846186-F015-7B0B-3600-5F3163F1DB09}"/>
              </a:ext>
            </a:extLst>
          </p:cNvPr>
          <p:cNvCxnSpPr>
            <a:cxnSpLocks/>
            <a:stCxn id="42" idx="2"/>
            <a:endCxn id="9" idx="2"/>
          </p:cNvCxnSpPr>
          <p:nvPr/>
        </p:nvCxnSpPr>
        <p:spPr>
          <a:xfrm rot="5400000" flipH="1">
            <a:off x="3248281" y="2307331"/>
            <a:ext cx="754971" cy="4368792"/>
          </a:xfrm>
          <a:prstGeom prst="bentConnector3">
            <a:avLst>
              <a:gd name="adj1" fmla="val -122594"/>
            </a:avLst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angular 31">
            <a:extLst>
              <a:ext uri="{FF2B5EF4-FFF2-40B4-BE49-F238E27FC236}">
                <a16:creationId xmlns:a16="http://schemas.microsoft.com/office/drawing/2014/main" id="{8D0B20E6-85DB-6ECC-18BF-034F518516D3}"/>
              </a:ext>
            </a:extLst>
          </p:cNvPr>
          <p:cNvCxnSpPr>
            <a:cxnSpLocks/>
            <a:stCxn id="10" idx="3"/>
            <a:endCxn id="18" idx="3"/>
          </p:cNvCxnSpPr>
          <p:nvPr/>
        </p:nvCxnSpPr>
        <p:spPr>
          <a:xfrm>
            <a:off x="4073865" y="2153536"/>
            <a:ext cx="12700" cy="3046476"/>
          </a:xfrm>
          <a:prstGeom prst="bentConnector3">
            <a:avLst>
              <a:gd name="adj1" fmla="val 1800000"/>
            </a:avLst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E12E0AEB-2761-0D55-1EE4-A336BB84C684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4073865" y="2812754"/>
            <a:ext cx="235245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D6213434-DFE5-6A65-CA1F-03FC3EBECCB3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4073865" y="3568770"/>
            <a:ext cx="235245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E7BC5E11-12B3-1056-8943-BD2971073351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4073865" y="4376844"/>
            <a:ext cx="235245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angular 35">
            <a:extLst>
              <a:ext uri="{FF2B5EF4-FFF2-40B4-BE49-F238E27FC236}">
                <a16:creationId xmlns:a16="http://schemas.microsoft.com/office/drawing/2014/main" id="{A2E7908D-1DF7-B402-4692-D20BDCCB45CB}"/>
              </a:ext>
            </a:extLst>
          </p:cNvPr>
          <p:cNvCxnSpPr>
            <a:stCxn id="18" idx="1"/>
            <a:endCxn id="10" idx="1"/>
          </p:cNvCxnSpPr>
          <p:nvPr/>
        </p:nvCxnSpPr>
        <p:spPr>
          <a:xfrm rot="10800000">
            <a:off x="2742923" y="2153536"/>
            <a:ext cx="12700" cy="3046476"/>
          </a:xfrm>
          <a:prstGeom prst="bentConnector3">
            <a:avLst>
              <a:gd name="adj1" fmla="val 1800000"/>
            </a:avLst>
          </a:prstGeom>
          <a:ln w="127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id="{F2F8634C-F2A6-6F9D-AC87-8CC634C0EA2A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2520377" y="2812754"/>
            <a:ext cx="222546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A53A3B6E-9581-6E16-1EAD-C519D01D4909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2520377" y="3568770"/>
            <a:ext cx="222546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de flecha 38">
            <a:extLst>
              <a:ext uri="{FF2B5EF4-FFF2-40B4-BE49-F238E27FC236}">
                <a16:creationId xmlns:a16="http://schemas.microsoft.com/office/drawing/2014/main" id="{70258E08-CAAF-D4C2-FDA5-DCD0071449C2}"/>
              </a:ext>
            </a:extLst>
          </p:cNvPr>
          <p:cNvCxnSpPr>
            <a:cxnSpLocks/>
            <a:endCxn id="16" idx="1"/>
          </p:cNvCxnSpPr>
          <p:nvPr/>
        </p:nvCxnSpPr>
        <p:spPr>
          <a:xfrm>
            <a:off x="2520377" y="4376844"/>
            <a:ext cx="222546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de flecha 39">
            <a:extLst>
              <a:ext uri="{FF2B5EF4-FFF2-40B4-BE49-F238E27FC236}">
                <a16:creationId xmlns:a16="http://schemas.microsoft.com/office/drawing/2014/main" id="{11FC5A79-AEB9-71D6-B88F-F7987F1FD270}"/>
              </a:ext>
            </a:extLst>
          </p:cNvPr>
          <p:cNvCxnSpPr>
            <a:cxnSpLocks/>
          </p:cNvCxnSpPr>
          <p:nvPr/>
        </p:nvCxnSpPr>
        <p:spPr>
          <a:xfrm flipV="1">
            <a:off x="1746673" y="3253236"/>
            <a:ext cx="0" cy="38407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de flecha 40">
            <a:extLst>
              <a:ext uri="{FF2B5EF4-FFF2-40B4-BE49-F238E27FC236}">
                <a16:creationId xmlns:a16="http://schemas.microsoft.com/office/drawing/2014/main" id="{7E40D850-0F20-E2F6-AEE6-B8BD77F5BFB4}"/>
              </a:ext>
            </a:extLst>
          </p:cNvPr>
          <p:cNvCxnSpPr>
            <a:cxnSpLocks/>
          </p:cNvCxnSpPr>
          <p:nvPr/>
        </p:nvCxnSpPr>
        <p:spPr>
          <a:xfrm>
            <a:off x="1120140" y="3253236"/>
            <a:ext cx="0" cy="38407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ángulo 41">
            <a:extLst>
              <a:ext uri="{FF2B5EF4-FFF2-40B4-BE49-F238E27FC236}">
                <a16:creationId xmlns:a16="http://schemas.microsoft.com/office/drawing/2014/main" id="{11D26213-B949-4F93-63B9-D5AD6D03E1AA}"/>
              </a:ext>
            </a:extLst>
          </p:cNvPr>
          <p:cNvSpPr/>
          <p:nvPr/>
        </p:nvSpPr>
        <p:spPr>
          <a:xfrm>
            <a:off x="4858609" y="2683805"/>
            <a:ext cx="1903108" cy="21854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3" name="Conector recto de flecha 42">
            <a:extLst>
              <a:ext uri="{FF2B5EF4-FFF2-40B4-BE49-F238E27FC236}">
                <a16:creationId xmlns:a16="http://schemas.microsoft.com/office/drawing/2014/main" id="{EF371481-33EB-CE4A-8364-7DC0382C7F05}"/>
              </a:ext>
            </a:extLst>
          </p:cNvPr>
          <p:cNvCxnSpPr>
            <a:cxnSpLocks/>
          </p:cNvCxnSpPr>
          <p:nvPr/>
        </p:nvCxnSpPr>
        <p:spPr>
          <a:xfrm>
            <a:off x="4309110" y="3568770"/>
            <a:ext cx="549499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de flecha 43">
            <a:extLst>
              <a:ext uri="{FF2B5EF4-FFF2-40B4-BE49-F238E27FC236}">
                <a16:creationId xmlns:a16="http://schemas.microsoft.com/office/drawing/2014/main" id="{0144424B-65E6-5B17-E1C9-1EC984978B6D}"/>
              </a:ext>
            </a:extLst>
          </p:cNvPr>
          <p:cNvCxnSpPr>
            <a:cxnSpLocks/>
          </p:cNvCxnSpPr>
          <p:nvPr/>
        </p:nvCxnSpPr>
        <p:spPr>
          <a:xfrm flipH="1">
            <a:off x="6761717" y="3067936"/>
            <a:ext cx="383085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de flecha 44">
            <a:extLst>
              <a:ext uri="{FF2B5EF4-FFF2-40B4-BE49-F238E27FC236}">
                <a16:creationId xmlns:a16="http://schemas.microsoft.com/office/drawing/2014/main" id="{886E9F23-B20D-D431-2895-380593595104}"/>
              </a:ext>
            </a:extLst>
          </p:cNvPr>
          <p:cNvCxnSpPr>
            <a:cxnSpLocks/>
          </p:cNvCxnSpPr>
          <p:nvPr/>
        </p:nvCxnSpPr>
        <p:spPr>
          <a:xfrm flipH="1">
            <a:off x="6761717" y="3749424"/>
            <a:ext cx="383085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de flecha 45">
            <a:extLst>
              <a:ext uri="{FF2B5EF4-FFF2-40B4-BE49-F238E27FC236}">
                <a16:creationId xmlns:a16="http://schemas.microsoft.com/office/drawing/2014/main" id="{D273DDC5-9977-22CE-A446-454B4E8D572C}"/>
              </a:ext>
            </a:extLst>
          </p:cNvPr>
          <p:cNvCxnSpPr>
            <a:cxnSpLocks/>
          </p:cNvCxnSpPr>
          <p:nvPr/>
        </p:nvCxnSpPr>
        <p:spPr>
          <a:xfrm flipH="1">
            <a:off x="6761717" y="4638273"/>
            <a:ext cx="383085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de flecha 46">
            <a:extLst>
              <a:ext uri="{FF2B5EF4-FFF2-40B4-BE49-F238E27FC236}">
                <a16:creationId xmlns:a16="http://schemas.microsoft.com/office/drawing/2014/main" id="{DACD7993-8461-801C-E812-41AF3958C315}"/>
              </a:ext>
            </a:extLst>
          </p:cNvPr>
          <p:cNvCxnSpPr>
            <a:cxnSpLocks/>
          </p:cNvCxnSpPr>
          <p:nvPr/>
        </p:nvCxnSpPr>
        <p:spPr>
          <a:xfrm>
            <a:off x="6761717" y="3960218"/>
            <a:ext cx="383085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de flecha 47">
            <a:extLst>
              <a:ext uri="{FF2B5EF4-FFF2-40B4-BE49-F238E27FC236}">
                <a16:creationId xmlns:a16="http://schemas.microsoft.com/office/drawing/2014/main" id="{85C21932-B100-CDEF-EFF6-36BF57571D55}"/>
              </a:ext>
            </a:extLst>
          </p:cNvPr>
          <p:cNvCxnSpPr>
            <a:cxnSpLocks/>
            <a:stCxn id="24" idx="2"/>
            <a:endCxn id="26" idx="0"/>
          </p:cNvCxnSpPr>
          <p:nvPr/>
        </p:nvCxnSpPr>
        <p:spPr>
          <a:xfrm>
            <a:off x="7661417" y="3306400"/>
            <a:ext cx="0" cy="28644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de flecha 48">
            <a:extLst>
              <a:ext uri="{FF2B5EF4-FFF2-40B4-BE49-F238E27FC236}">
                <a16:creationId xmlns:a16="http://schemas.microsoft.com/office/drawing/2014/main" id="{DD5D9742-341B-B372-EC01-581FEB217DF6}"/>
              </a:ext>
            </a:extLst>
          </p:cNvPr>
          <p:cNvCxnSpPr>
            <a:cxnSpLocks/>
            <a:stCxn id="28" idx="0"/>
            <a:endCxn id="26" idx="2"/>
          </p:cNvCxnSpPr>
          <p:nvPr/>
        </p:nvCxnSpPr>
        <p:spPr>
          <a:xfrm flipV="1">
            <a:off x="7661417" y="4069774"/>
            <a:ext cx="0" cy="25567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uadroTexto 4">
            <a:extLst>
              <a:ext uri="{FF2B5EF4-FFF2-40B4-BE49-F238E27FC236}">
                <a16:creationId xmlns:a16="http://schemas.microsoft.com/office/drawing/2014/main" id="{4A98A690-766D-694B-A6B0-5B3A21114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8132" y="6375400"/>
            <a:ext cx="6271453" cy="399049"/>
          </a:xfrm>
          <a:prstGeom prst="rect">
            <a:avLst/>
          </a:prstGeom>
          <a:noFill/>
          <a:ln w="9525">
            <a:noFill/>
            <a:prstDash val="dot"/>
            <a:miter lim="800000"/>
            <a:headEnd/>
            <a:tailEnd/>
          </a:ln>
        </p:spPr>
        <p:txBody>
          <a:bodyPr wrap="square" lIns="90422" tIns="45195" rIns="90422" bIns="451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ES" sz="1000" dirty="0" err="1">
                <a:latin typeface="Palatino" pitchFamily="2" charset="77"/>
                <a:ea typeface="Palatino" pitchFamily="2" charset="77"/>
              </a:rPr>
              <a:t>Preshaw</a:t>
            </a:r>
            <a:r>
              <a:rPr lang="en-US" altLang="es-ES" sz="1000" dirty="0">
                <a:latin typeface="Palatino" pitchFamily="2" charset="77"/>
                <a:ea typeface="Palatino" pitchFamily="2" charset="77"/>
              </a:rPr>
              <a:t> PM, Alba AL, Herrera D, Jepsen S, Konstantinidis A, </a:t>
            </a:r>
            <a:r>
              <a:rPr lang="en-US" altLang="es-ES" sz="1000" dirty="0" err="1">
                <a:latin typeface="Palatino" pitchFamily="2" charset="77"/>
                <a:ea typeface="Palatino" pitchFamily="2" charset="77"/>
              </a:rPr>
              <a:t>Makrilakis</a:t>
            </a:r>
            <a:r>
              <a:rPr lang="en-US" altLang="es-ES" sz="1000" dirty="0">
                <a:latin typeface="Palatino" pitchFamily="2" charset="77"/>
                <a:ea typeface="Palatino" pitchFamily="2" charset="77"/>
              </a:rPr>
              <a:t> K, et al. Periodontitis and diabetes: a two-way relationship. </a:t>
            </a:r>
            <a:r>
              <a:rPr lang="en-US" altLang="es-ES" sz="1000" dirty="0" err="1">
                <a:latin typeface="Palatino" pitchFamily="2" charset="77"/>
                <a:ea typeface="Palatino" pitchFamily="2" charset="77"/>
              </a:rPr>
              <a:t>Diabetologia</a:t>
            </a:r>
            <a:r>
              <a:rPr lang="en-US" altLang="es-ES" sz="1000" dirty="0">
                <a:latin typeface="Palatino" pitchFamily="2" charset="77"/>
                <a:ea typeface="Palatino" pitchFamily="2" charset="77"/>
              </a:rPr>
              <a:t>. 2012 Jan;55(1):21–31. </a:t>
            </a:r>
            <a:endParaRPr lang="es-ES" altLang="es-ES" sz="10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4A496C19-D51D-86BD-13FB-6E2F98AEF22D}"/>
              </a:ext>
            </a:extLst>
          </p:cNvPr>
          <p:cNvSpPr txBox="1"/>
          <p:nvPr/>
        </p:nvSpPr>
        <p:spPr>
          <a:xfrm>
            <a:off x="2623055" y="895869"/>
            <a:ext cx="40746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2000" b="1" dirty="0">
                <a:solidFill>
                  <a:srgbClr val="FF3300"/>
                </a:solidFill>
                <a:latin typeface="Palatino" pitchFamily="2" charset="77"/>
                <a:ea typeface="Palatino" pitchFamily="2" charset="77"/>
              </a:rPr>
              <a:t>Plausibilidad Biológica</a:t>
            </a:r>
          </a:p>
        </p:txBody>
      </p:sp>
    </p:spTree>
    <p:extLst>
      <p:ext uri="{BB962C8B-B14F-4D97-AF65-F5344CB8AC3E}">
        <p14:creationId xmlns:p14="http://schemas.microsoft.com/office/powerpoint/2010/main" val="15968395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E213909-1A37-A6D8-4E71-ED8588508F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CF79C26-86F8-EF39-B6FB-A53F927A592A}"/>
              </a:ext>
            </a:extLst>
          </p:cNvPr>
          <p:cNvSpPr txBox="1"/>
          <p:nvPr/>
        </p:nvSpPr>
        <p:spPr>
          <a:xfrm>
            <a:off x="4916318" y="887989"/>
            <a:ext cx="40746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2000" b="1" dirty="0">
                <a:solidFill>
                  <a:srgbClr val="FF3300"/>
                </a:solidFill>
                <a:latin typeface="Palatino" pitchFamily="2" charset="77"/>
                <a:ea typeface="Palatino" pitchFamily="2" charset="77"/>
              </a:rPr>
              <a:t>¿Afectan las enfermedades periodontales a la diabetes?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8B1DAD-2692-4440-8C90-DDD4BC3C3833}"/>
              </a:ext>
            </a:extLst>
          </p:cNvPr>
          <p:cNvSpPr txBox="1">
            <a:spLocks/>
          </p:cNvSpPr>
          <p:nvPr/>
        </p:nvSpPr>
        <p:spPr>
          <a:xfrm>
            <a:off x="4763310" y="1817311"/>
            <a:ext cx="4380690" cy="4817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0000"/>
              </a:buClr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Las </a:t>
            </a:r>
            <a:r>
              <a:rPr lang="es-ES_tradnl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enfermedades periodontales 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se asocian a un </a:t>
            </a:r>
            <a:r>
              <a:rPr lang="es-ES_tradnl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peor control de la glucemia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en diabéticos. </a:t>
            </a: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buClr>
                <a:srgbClr val="FF0000"/>
              </a:buClr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Las enfermedades periodontales también pueden influir en la diabetes</a:t>
            </a:r>
            <a:r>
              <a:rPr lang="es-ES_tradnl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(Taylor y col. 1996). </a:t>
            </a:r>
          </a:p>
          <a:p>
            <a:pPr>
              <a:buClr>
                <a:srgbClr val="FF0000"/>
              </a:buClr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La diabetes es </a:t>
            </a:r>
            <a:r>
              <a:rPr lang="es-ES_tradnl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más frecuente 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en individuos con enfermedades periodontales. </a:t>
            </a:r>
          </a:p>
          <a:p>
            <a:pPr>
              <a:buClr>
                <a:srgbClr val="FF0000"/>
              </a:buClr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Se ha observado que los </a:t>
            </a:r>
            <a:r>
              <a:rPr lang="es-ES_tradnl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pacientes con enfermedades periodontales 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podrían tener </a:t>
            </a:r>
            <a:r>
              <a:rPr lang="es-ES_tradnl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diabetes tipo 2 con más frecuencia 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que los individuos con las encías sanas </a:t>
            </a:r>
            <a:r>
              <a:rPr lang="es-ES_tradnl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(Wang y col. 2009)</a:t>
            </a:r>
            <a:endParaRPr lang="es-ES" altLang="es-ES" sz="1800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D44B71B-0BFD-EA76-AC0F-AF06F1421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09" y="978484"/>
            <a:ext cx="4254044" cy="4817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4">
            <a:extLst>
              <a:ext uri="{FF2B5EF4-FFF2-40B4-BE49-F238E27FC236}">
                <a16:creationId xmlns:a16="http://schemas.microsoft.com/office/drawing/2014/main" id="{339D83DC-C531-BF77-1ACD-05053B653D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072134"/>
            <a:ext cx="8229600" cy="399168"/>
          </a:xfrm>
          <a:prstGeom prst="rect">
            <a:avLst/>
          </a:prstGeom>
          <a:noFill/>
          <a:ln w="9525">
            <a:noFill/>
            <a:prstDash val="dot"/>
            <a:miter lim="800000"/>
            <a:headEnd/>
            <a:tailEnd/>
          </a:ln>
        </p:spPr>
        <p:txBody>
          <a:bodyPr lIns="90538" tIns="45254" rIns="90538" bIns="45254">
            <a:spAutoFit/>
          </a:bodyPr>
          <a:lstStyle>
            <a:lvl1pPr defTabSz="4524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24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24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ES" sz="10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Wang TT, Chen T, Wang PE, Lai H. A population‐based study on the association between type 2 diabetes and periodontal disease in 12,123 middle‐aged Taiwanese (KCIS No. 21). Journal of Clinical …. 2009. </a:t>
            </a:r>
            <a:endParaRPr lang="es-ES" altLang="es-ES" sz="1000" dirty="0">
              <a:solidFill>
                <a:srgbClr val="00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1" name="CuadroTexto 5">
            <a:extLst>
              <a:ext uri="{FF2B5EF4-FFF2-40B4-BE49-F238E27FC236}">
                <a16:creationId xmlns:a16="http://schemas.microsoft.com/office/drawing/2014/main" id="{09250970-E81F-78BC-4AB8-993A13876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71302"/>
            <a:ext cx="8229600" cy="399168"/>
          </a:xfrm>
          <a:prstGeom prst="rect">
            <a:avLst/>
          </a:prstGeom>
          <a:noFill/>
          <a:ln w="9525">
            <a:noFill/>
            <a:prstDash val="dot"/>
            <a:miter lim="800000"/>
            <a:headEnd/>
            <a:tailEnd/>
          </a:ln>
        </p:spPr>
        <p:txBody>
          <a:bodyPr lIns="90538" tIns="45254" rIns="90538" bIns="45254">
            <a:spAutoFit/>
          </a:bodyPr>
          <a:lstStyle>
            <a:lvl1pPr defTabSz="4524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24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24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ES" sz="10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Taylor GW, Burt BA, Becker MP, Genco RJ, </a:t>
            </a:r>
            <a:r>
              <a:rPr lang="en-US" altLang="es-ES" sz="10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Shlossman</a:t>
            </a:r>
            <a:r>
              <a:rPr lang="en-US" altLang="es-ES" sz="10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M, </a:t>
            </a:r>
            <a:r>
              <a:rPr lang="en-US" altLang="es-ES" sz="10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Knowler</a:t>
            </a:r>
            <a:r>
              <a:rPr lang="en-US" altLang="es-ES" sz="10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WC, et al. Severe periodontitis and risk for poor glycemic control in patients with non-insulin-dependent diabetes mellitus. Journal of Periodontology. 1996 Oct;67(10 Suppl):1085–93. </a:t>
            </a:r>
            <a:endParaRPr lang="es-ES" altLang="es-ES" sz="1000" dirty="0">
              <a:solidFill>
                <a:srgbClr val="000000"/>
              </a:solidFill>
              <a:latin typeface="Palatino" pitchFamily="2" charset="77"/>
              <a:ea typeface="Palatin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882125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1">
            <a:extLst>
              <a:ext uri="{FF2B5EF4-FFF2-40B4-BE49-F238E27FC236}">
                <a16:creationId xmlns:a16="http://schemas.microsoft.com/office/drawing/2014/main" id="{27FC97B8-2471-108B-7BB4-2454BB42E7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8" r="12109"/>
          <a:stretch/>
        </p:blipFill>
        <p:spPr bwMode="auto">
          <a:xfrm>
            <a:off x="6775018" y="2817107"/>
            <a:ext cx="2368982" cy="383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8F9BBF3-813F-ABC2-6828-0D974F9BEF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7B4003E-B0F8-4E5E-505E-6A9250DF2DDD}"/>
              </a:ext>
            </a:extLst>
          </p:cNvPr>
          <p:cNvSpPr txBox="1"/>
          <p:nvPr/>
        </p:nvSpPr>
        <p:spPr>
          <a:xfrm>
            <a:off x="344318" y="887989"/>
            <a:ext cx="587343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2000" b="1" dirty="0">
                <a:solidFill>
                  <a:srgbClr val="FF3300"/>
                </a:solidFill>
                <a:latin typeface="Palatino" pitchFamily="2" charset="77"/>
                <a:ea typeface="Palatino" pitchFamily="2" charset="77"/>
              </a:rPr>
              <a:t>¿Qué implicaciones tiene la asociación entre enfermedades periodontales y diabetes?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749492A-CDC1-2FE7-36EF-D3693AF27D5D}"/>
              </a:ext>
            </a:extLst>
          </p:cNvPr>
          <p:cNvSpPr txBox="1">
            <a:spLocks/>
          </p:cNvSpPr>
          <p:nvPr/>
        </p:nvSpPr>
        <p:spPr>
          <a:xfrm>
            <a:off x="191310" y="2040392"/>
            <a:ext cx="6314538" cy="4817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Clr>
                <a:srgbClr val="FF0000"/>
              </a:buClr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Queda claro que la salud bucal y periodontal debe ser parte integrante en el manejo de la diabetes (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Preshaw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y col. 2012). </a:t>
            </a:r>
          </a:p>
          <a:p>
            <a:pPr eaLnBrk="1" hangingPunct="1">
              <a:buClr>
                <a:srgbClr val="FF0000"/>
              </a:buClr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El aumento en el conocimiento de la relación entre diabetes mellitus y enfermedad periodontal, debe llegar a los profesionales sanitarios pero también a los pacientes diabéticos. </a:t>
            </a:r>
          </a:p>
          <a:p>
            <a:pPr eaLnBrk="1" hangingPunct="1">
              <a:buClr>
                <a:srgbClr val="FF0000"/>
              </a:buClr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Muchas personas con diabetes son poco conscientes de las complicaciones de salud (incluidas las bucales), asociadas con la diabetes, y reciben poca información de los profesionales de la salud.</a:t>
            </a: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7" name="Picture 5" descr="PERIODONTITIS 2">
            <a:extLst>
              <a:ext uri="{FF2B5EF4-FFF2-40B4-BE49-F238E27FC236}">
                <a16:creationId xmlns:a16="http://schemas.microsoft.com/office/drawing/2014/main" id="{27908EE1-4C2E-741A-0126-F64E423CCF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0" r="33333"/>
          <a:stretch/>
        </p:blipFill>
        <p:spPr bwMode="auto">
          <a:xfrm>
            <a:off x="6775018" y="732347"/>
            <a:ext cx="2368982" cy="338900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A231530D-3CCE-CC2A-B1D6-B54374A298E0}"/>
              </a:ext>
            </a:extLst>
          </p:cNvPr>
          <p:cNvSpPr/>
          <p:nvPr/>
        </p:nvSpPr>
        <p:spPr>
          <a:xfrm flipH="1">
            <a:off x="6640433" y="3626354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4">
            <a:extLst>
              <a:ext uri="{FF2B5EF4-FFF2-40B4-BE49-F238E27FC236}">
                <a16:creationId xmlns:a16="http://schemas.microsoft.com/office/drawing/2014/main" id="{BB148B65-9B4A-26C2-ECB6-63D8B3143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30" y="6370348"/>
            <a:ext cx="6552203" cy="399168"/>
          </a:xfrm>
          <a:prstGeom prst="rect">
            <a:avLst/>
          </a:prstGeom>
          <a:noFill/>
          <a:ln w="9525">
            <a:noFill/>
            <a:prstDash val="dot"/>
            <a:miter lim="800000"/>
            <a:headEnd/>
            <a:tailEnd/>
          </a:ln>
        </p:spPr>
        <p:txBody>
          <a:bodyPr wrap="square" lIns="90538" tIns="45254" rIns="90538" bIns="45254">
            <a:spAutoFit/>
          </a:bodyPr>
          <a:lstStyle>
            <a:lvl1pPr defTabSz="4524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24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24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24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2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ES" sz="100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Preshaw PM, Alba AL, Herrera D, Jepsen S, Konstantinidis A, Makrilakis K, et al. Periodontitis and diabetes: a two-way relationship. Diabetologia. 2012 Jan;55(1):21–31. </a:t>
            </a:r>
            <a:endParaRPr lang="es-ES" altLang="es-ES" sz="1000">
              <a:solidFill>
                <a:srgbClr val="000000"/>
              </a:solidFill>
              <a:latin typeface="Palatino" pitchFamily="2" charset="77"/>
              <a:ea typeface="Palatin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7559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122150E-AB18-DC55-F996-A06DEE974D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6487C4FA-8144-D26B-6C42-9600DE8F4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Diabetes. Clasificación: Diabetes Tipo 2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D197269-CFC2-BD5C-06D8-DA9169B8E22E}"/>
              </a:ext>
            </a:extLst>
          </p:cNvPr>
          <p:cNvSpPr txBox="1">
            <a:spLocks/>
          </p:cNvSpPr>
          <p:nvPr/>
        </p:nvSpPr>
        <p:spPr>
          <a:xfrm>
            <a:off x="406400" y="1162050"/>
            <a:ext cx="8381999" cy="36131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Incapacidad del páncreas para producir la cantidad necesaria de Insulina (deficiencia de insulina) más o menos acompañada de la incapacidad del organismo para usarla adecuadamente (resistencia a la insulina)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Conocida también como Diabetes Mellitus No-</a:t>
            </a:r>
            <a:r>
              <a:rPr lang="es-ES" altLang="es-ES" sz="1800" dirty="0" err="1">
                <a:latin typeface="Palatino" pitchFamily="2" charset="77"/>
                <a:ea typeface="Palatino" pitchFamily="2" charset="77"/>
              </a:rPr>
              <a:t>Insulin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 Dependiente (DMNID)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Supone entre el 85 – 90 % de los casos de Diabetes.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Comienzo a partir de los 40 años.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Múltiples factores de riesgo.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Inicio insidioso o silente.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Presencia de antecedentes familiares.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Asociada obesidad o sobrepeso.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Prevalencia varía según grupos étnicos.</a:t>
            </a:r>
          </a:p>
        </p:txBody>
      </p:sp>
      <p:pic>
        <p:nvPicPr>
          <p:cNvPr id="7" name="8 Imagen">
            <a:extLst>
              <a:ext uri="{FF2B5EF4-FFF2-40B4-BE49-F238E27FC236}">
                <a16:creationId xmlns:a16="http://schemas.microsoft.com/office/drawing/2014/main" id="{982D0113-6CF7-14C0-96D4-F469E62683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963" y="3733800"/>
            <a:ext cx="3712137" cy="2766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62936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E4F1589-D12C-EE4D-69AB-BDE6CAA8C30F}"/>
              </a:ext>
            </a:extLst>
          </p:cNvPr>
          <p:cNvSpPr txBox="1"/>
          <p:nvPr/>
        </p:nvSpPr>
        <p:spPr>
          <a:xfrm>
            <a:off x="539552" y="1325734"/>
            <a:ext cx="80648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2000" b="1" dirty="0">
                <a:solidFill>
                  <a:srgbClr val="FF3300"/>
                </a:solidFill>
                <a:latin typeface="Palatino" pitchFamily="2" charset="77"/>
                <a:ea typeface="Palatino" pitchFamily="2" charset="77"/>
              </a:rPr>
              <a:t>Consejos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7F76970-2BFC-1B53-8F57-336E76E3A676}"/>
              </a:ext>
            </a:extLst>
          </p:cNvPr>
          <p:cNvSpPr txBox="1">
            <a:spLocks/>
          </p:cNvSpPr>
          <p:nvPr/>
        </p:nvSpPr>
        <p:spPr>
          <a:xfrm>
            <a:off x="539552" y="1998689"/>
            <a:ext cx="8147247" cy="2765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Clr>
                <a:srgbClr val="FF0000"/>
              </a:buClr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Ejercicio diario (caminar al menos una hora)</a:t>
            </a:r>
          </a:p>
          <a:p>
            <a:pPr eaLnBrk="1" hangingPunct="1">
              <a:buClr>
                <a:srgbClr val="FF0000"/>
              </a:buClr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Dieta adecuada</a:t>
            </a:r>
          </a:p>
          <a:p>
            <a:pPr eaLnBrk="1" hangingPunct="1">
              <a:buClr>
                <a:srgbClr val="FF0000"/>
              </a:buClr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Control de higiene bucal</a:t>
            </a:r>
          </a:p>
          <a:p>
            <a:pPr eaLnBrk="1" hangingPunct="1">
              <a:buClr>
                <a:srgbClr val="FF0000"/>
              </a:buClr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Revisiones periódicas</a:t>
            </a:r>
          </a:p>
          <a:p>
            <a:pPr marL="0" indent="0" eaLnBrk="1" hangingPunct="1">
              <a:buClr>
                <a:srgbClr val="FF0000"/>
              </a:buClr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lvl="1">
              <a:spcBef>
                <a:spcPct val="0"/>
              </a:spcBef>
              <a:buClr>
                <a:srgbClr val="FF0000"/>
              </a:buClr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Hemoglobina glicosilada, glucemia basal, creatinuria, microalbuminuria, colesterol, lípidos.</a:t>
            </a:r>
          </a:p>
          <a:p>
            <a:pPr marL="457200" lvl="1" indent="0">
              <a:spcBef>
                <a:spcPct val="0"/>
              </a:spcBef>
              <a:buClr>
                <a:srgbClr val="FF0000"/>
              </a:buClr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lvl="1">
              <a:spcBef>
                <a:spcPct val="0"/>
              </a:spcBef>
              <a:buClr>
                <a:srgbClr val="FF0000"/>
              </a:buClr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Fondo de ojo, ECG, Revisión de la circulación terminal etc. 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1C569C6-9D3B-9833-8EEA-009E65EC6A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0006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web.udl.es/usuaris/dermatol/Atlasweb/condilomas_acum/600/condilomas_acuminados19.JPG">
            <a:extLst>
              <a:ext uri="{FF2B5EF4-FFF2-40B4-BE49-F238E27FC236}">
                <a16:creationId xmlns:a16="http://schemas.microsoft.com/office/drawing/2014/main" id="{7AE0D5E4-D9EB-9DFA-36C3-EBD686A20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9479" y="0"/>
            <a:ext cx="5585030" cy="558340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9F081AE-B98F-DE85-A434-8678AD6609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A806BD2-3E91-4AD9-CC2D-DD678BFC2AD5}"/>
              </a:ext>
            </a:extLst>
          </p:cNvPr>
          <p:cNvSpPr txBox="1"/>
          <p:nvPr/>
        </p:nvSpPr>
        <p:spPr>
          <a:xfrm>
            <a:off x="1412599" y="6232347"/>
            <a:ext cx="63187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CÁNCER ORAL Y ENFERMEDAD PERIODONTAL</a:t>
            </a: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8" name="1 CuadroTexto">
            <a:extLst>
              <a:ext uri="{FF2B5EF4-FFF2-40B4-BE49-F238E27FC236}">
                <a16:creationId xmlns:a16="http://schemas.microsoft.com/office/drawing/2014/main" id="{FFD0650F-25F6-D440-B278-BE9B285A1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4104" y="5673537"/>
            <a:ext cx="2695781" cy="519642"/>
          </a:xfrm>
          <a:prstGeom prst="rect">
            <a:avLst/>
          </a:prstGeom>
          <a:noFill/>
          <a:ln>
            <a:noFill/>
          </a:ln>
        </p:spPr>
        <p:txBody>
          <a:bodyPr wrap="square" lIns="57419" tIns="28708" rIns="57419" bIns="2870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ES" sz="1000" dirty="0">
                <a:latin typeface="Palatino" pitchFamily="2" charset="77"/>
                <a:ea typeface="Palatino" pitchFamily="2" charset="77"/>
              </a:rPr>
              <a:t>Are oral and dental diseases linked to cancer?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ES" sz="1000" dirty="0" err="1">
                <a:latin typeface="Palatino" pitchFamily="2" charset="77"/>
                <a:ea typeface="Palatino" pitchFamily="2" charset="77"/>
              </a:rPr>
              <a:t>Meurman</a:t>
            </a:r>
            <a:r>
              <a:rPr lang="en-US" altLang="es-ES" sz="1000" dirty="0">
                <a:latin typeface="Palatino" pitchFamily="2" charset="77"/>
                <a:ea typeface="Palatino" pitchFamily="2" charset="77"/>
              </a:rPr>
              <a:t> JH, </a:t>
            </a:r>
            <a:r>
              <a:rPr lang="en-US" altLang="es-ES" sz="1000" dirty="0" err="1">
                <a:latin typeface="Palatino" pitchFamily="2" charset="77"/>
                <a:ea typeface="Palatino" pitchFamily="2" charset="77"/>
              </a:rPr>
              <a:t>Bascones</a:t>
            </a:r>
            <a:r>
              <a:rPr lang="en-US" altLang="es-ES" sz="1000" dirty="0">
                <a:latin typeface="Palatino" pitchFamily="2" charset="77"/>
                <a:ea typeface="Palatino" pitchFamily="2" charset="77"/>
              </a:rPr>
              <a:t>-Martinez A.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ES" sz="1000" dirty="0">
                <a:latin typeface="Palatino" pitchFamily="2" charset="77"/>
                <a:ea typeface="Palatino" pitchFamily="2" charset="77"/>
              </a:rPr>
              <a:t>Oral Dis. 2011 Nov;17(8):779-84.</a:t>
            </a:r>
          </a:p>
        </p:txBody>
      </p:sp>
    </p:spTree>
    <p:extLst>
      <p:ext uri="{BB962C8B-B14F-4D97-AF65-F5344CB8AC3E}">
        <p14:creationId xmlns:p14="http://schemas.microsoft.com/office/powerpoint/2010/main" val="222420220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1001326-3BA7-DCFF-780E-BD43E54105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grpSp>
        <p:nvGrpSpPr>
          <p:cNvPr id="8" name="Ryhmä 61">
            <a:extLst>
              <a:ext uri="{FF2B5EF4-FFF2-40B4-BE49-F238E27FC236}">
                <a16:creationId xmlns:a16="http://schemas.microsoft.com/office/drawing/2014/main" id="{DD0388F8-D8E3-0303-9C18-88055CBC292D}"/>
              </a:ext>
            </a:extLst>
          </p:cNvPr>
          <p:cNvGrpSpPr>
            <a:grpSpLocks/>
          </p:cNvGrpSpPr>
          <p:nvPr/>
        </p:nvGrpSpPr>
        <p:grpSpPr bwMode="auto">
          <a:xfrm>
            <a:off x="287814" y="1053099"/>
            <a:ext cx="8405286" cy="5615286"/>
            <a:chOff x="-468031" y="1088737"/>
            <a:chExt cx="8404817" cy="5614495"/>
          </a:xfrm>
          <a:noFill/>
        </p:grpSpPr>
        <p:grpSp>
          <p:nvGrpSpPr>
            <p:cNvPr id="16" name="Ryhmä 104">
              <a:extLst>
                <a:ext uri="{FF2B5EF4-FFF2-40B4-BE49-F238E27FC236}">
                  <a16:creationId xmlns:a16="http://schemas.microsoft.com/office/drawing/2014/main" id="{7FECE4EC-6BBE-006F-2CA0-AADFB63040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1439" y="1088737"/>
              <a:ext cx="7735347" cy="4984240"/>
              <a:chOff x="201440" y="1088737"/>
              <a:chExt cx="7735346" cy="4984240"/>
            </a:xfrm>
            <a:grpFill/>
          </p:grpSpPr>
          <p:grpSp>
            <p:nvGrpSpPr>
              <p:cNvPr id="41" name="Ryhmä 96">
                <a:extLst>
                  <a:ext uri="{FF2B5EF4-FFF2-40B4-BE49-F238E27FC236}">
                    <a16:creationId xmlns:a16="http://schemas.microsoft.com/office/drawing/2014/main" id="{CF9F46B4-3138-8919-9C74-477DFCCC47E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1440" y="1088737"/>
                <a:ext cx="7735345" cy="2103335"/>
                <a:chOff x="201440" y="1088737"/>
                <a:chExt cx="7735345" cy="2103335"/>
              </a:xfrm>
              <a:grpFill/>
            </p:grpSpPr>
            <p:sp>
              <p:nvSpPr>
                <p:cNvPr id="43" name="Suorakulmio 26">
                  <a:extLst>
                    <a:ext uri="{FF2B5EF4-FFF2-40B4-BE49-F238E27FC236}">
                      <a16:creationId xmlns:a16="http://schemas.microsoft.com/office/drawing/2014/main" id="{34252E45-2BDC-41C3-F632-0DE99CCE32D5}"/>
                    </a:ext>
                  </a:extLst>
                </p:cNvPr>
                <p:cNvSpPr/>
                <p:nvPr/>
              </p:nvSpPr>
              <p:spPr>
                <a:xfrm>
                  <a:off x="5435870" y="1214000"/>
                  <a:ext cx="1152461" cy="360311"/>
                </a:xfrm>
                <a:prstGeom prst="rect">
                  <a:avLst/>
                </a:prstGeom>
                <a:grp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454769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i-FI" sz="1000" dirty="0" err="1">
                      <a:solidFill>
                        <a:schemeClr val="tx1"/>
                      </a:solidFill>
                      <a:latin typeface="Palatino" pitchFamily="2" charset="77"/>
                      <a:ea typeface="Palatino" pitchFamily="2" charset="77"/>
                    </a:rPr>
                    <a:t>T-cell</a:t>
                  </a:r>
                  <a:r>
                    <a:rPr lang="fi-FI" sz="1000" dirty="0">
                      <a:solidFill>
                        <a:schemeClr val="tx1"/>
                      </a:solidFill>
                      <a:latin typeface="Palatino" pitchFamily="2" charset="77"/>
                      <a:ea typeface="Palatino" pitchFamily="2" charset="77"/>
                    </a:rPr>
                    <a:t> </a:t>
                  </a:r>
                  <a:r>
                    <a:rPr lang="fi-FI" sz="1000" dirty="0" err="1">
                      <a:solidFill>
                        <a:schemeClr val="tx1"/>
                      </a:solidFill>
                      <a:latin typeface="Palatino" pitchFamily="2" charset="77"/>
                      <a:ea typeface="Palatino" pitchFamily="2" charset="77"/>
                    </a:rPr>
                    <a:t>activation</a:t>
                  </a:r>
                  <a:endParaRPr lang="fi-FI" sz="1000" dirty="0">
                    <a:solidFill>
                      <a:schemeClr val="tx1"/>
                    </a:solidFill>
                    <a:latin typeface="Palatino" pitchFamily="2" charset="77"/>
                    <a:ea typeface="Palatino" pitchFamily="2" charset="77"/>
                  </a:endParaRPr>
                </a:p>
              </p:txBody>
            </p:sp>
            <p:grpSp>
              <p:nvGrpSpPr>
                <p:cNvPr id="45" name="Ryhmä 95">
                  <a:extLst>
                    <a:ext uri="{FF2B5EF4-FFF2-40B4-BE49-F238E27FC236}">
                      <a16:creationId xmlns:a16="http://schemas.microsoft.com/office/drawing/2014/main" id="{7A8091A8-D52E-66D4-314A-FB4527FB818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01440" y="1088737"/>
                  <a:ext cx="7735345" cy="2103335"/>
                  <a:chOff x="201440" y="1088737"/>
                  <a:chExt cx="7735345" cy="2103335"/>
                </a:xfrm>
                <a:grpFill/>
              </p:grpSpPr>
              <p:grpSp>
                <p:nvGrpSpPr>
                  <p:cNvPr id="48" name="Ryhmä 93">
                    <a:extLst>
                      <a:ext uri="{FF2B5EF4-FFF2-40B4-BE49-F238E27FC236}">
                        <a16:creationId xmlns:a16="http://schemas.microsoft.com/office/drawing/2014/main" id="{2827CC35-893F-FC6C-3481-35CA0A653DA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01440" y="1815055"/>
                    <a:ext cx="7735345" cy="1377017"/>
                    <a:chOff x="201440" y="1815055"/>
                    <a:chExt cx="7735345" cy="1377017"/>
                  </a:xfrm>
                  <a:grpFill/>
                </p:grpSpPr>
                <p:sp>
                  <p:nvSpPr>
                    <p:cNvPr id="53" name="Suorakulmio 24">
                      <a:extLst>
                        <a:ext uri="{FF2B5EF4-FFF2-40B4-BE49-F238E27FC236}">
                          <a16:creationId xmlns:a16="http://schemas.microsoft.com/office/drawing/2014/main" id="{22BD5782-1068-70C1-F42E-9FEC6EE84B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5621" y="1959497"/>
                      <a:ext cx="1152461" cy="388883"/>
                    </a:xfrm>
                    <a:prstGeom prst="rect">
                      <a:avLst/>
                    </a:prstGeom>
                    <a:grpFill/>
                    <a:ln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454769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1000" dirty="0" err="1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Epithelial</a:t>
                      </a:r>
                      <a:r>
                        <a:rPr lang="fi-FI" sz="1000" dirty="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 </a:t>
                      </a:r>
                      <a:r>
                        <a:rPr lang="fi-FI" sz="1000" dirty="0" err="1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cells</a:t>
                      </a:r>
                      <a:endParaRPr lang="fi-FI" sz="1000" dirty="0">
                        <a:solidFill>
                          <a:schemeClr val="tx1"/>
                        </a:solidFill>
                        <a:latin typeface="Palatino" pitchFamily="2" charset="77"/>
                        <a:ea typeface="Palatino" pitchFamily="2" charset="77"/>
                      </a:endParaRPr>
                    </a:p>
                  </p:txBody>
                </p:sp>
                <p:sp>
                  <p:nvSpPr>
                    <p:cNvPr id="54" name="Suorakulmio 25">
                      <a:extLst>
                        <a:ext uri="{FF2B5EF4-FFF2-40B4-BE49-F238E27FC236}">
                          <a16:creationId xmlns:a16="http://schemas.microsoft.com/office/drawing/2014/main" id="{EF349393-57A5-366B-E602-2D73D01A57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64311" y="1815055"/>
                      <a:ext cx="1150874" cy="677767"/>
                    </a:xfrm>
                    <a:prstGeom prst="rect">
                      <a:avLst/>
                    </a:prstGeom>
                    <a:grpFill/>
                    <a:ln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454769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1000" dirty="0" err="1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Recruitment</a:t>
                      </a:r>
                      <a:r>
                        <a:rPr lang="fi-FI" sz="1000" dirty="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 of </a:t>
                      </a:r>
                      <a:r>
                        <a:rPr lang="fi-FI" sz="1000" dirty="0" err="1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lymphocytes</a:t>
                      </a:r>
                      <a:r>
                        <a:rPr lang="fi-FI" sz="1000" dirty="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, </a:t>
                      </a:r>
                      <a:r>
                        <a:rPr lang="fi-FI" sz="1000" dirty="0" err="1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neutrophils</a:t>
                      </a:r>
                      <a:r>
                        <a:rPr lang="fi-FI" sz="1000" dirty="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,</a:t>
                      </a:r>
                    </a:p>
                    <a:p>
                      <a:pPr algn="ctr" defTabSz="454769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1000" dirty="0" err="1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macrophages</a:t>
                      </a:r>
                      <a:r>
                        <a:rPr lang="fi-FI" sz="1000" dirty="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 </a:t>
                      </a:r>
                    </a:p>
                  </p:txBody>
                </p:sp>
                <p:sp>
                  <p:nvSpPr>
                    <p:cNvPr id="55" name="Suorakulmio 29">
                      <a:extLst>
                        <a:ext uri="{FF2B5EF4-FFF2-40B4-BE49-F238E27FC236}">
                          <a16:creationId xmlns:a16="http://schemas.microsoft.com/office/drawing/2014/main" id="{3DECCEED-CEF7-C6DA-8203-4985EF1526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84324" y="2831760"/>
                      <a:ext cx="1152461" cy="360312"/>
                    </a:xfrm>
                    <a:prstGeom prst="rect">
                      <a:avLst/>
                    </a:prstGeom>
                    <a:grpFill/>
                    <a:ln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454769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DNA </a:t>
                      </a:r>
                      <a:r>
                        <a:rPr lang="fi-FI" sz="1000" dirty="0" err="1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damage</a:t>
                      </a:r>
                      <a:endParaRPr lang="fi-FI" sz="1000" dirty="0">
                        <a:solidFill>
                          <a:schemeClr val="tx1"/>
                        </a:solidFill>
                        <a:latin typeface="Palatino" pitchFamily="2" charset="77"/>
                        <a:ea typeface="Palatino" pitchFamily="2" charset="77"/>
                      </a:endParaRPr>
                    </a:p>
                  </p:txBody>
                </p:sp>
                <p:sp>
                  <p:nvSpPr>
                    <p:cNvPr id="57" name="Suorakulmio 35">
                      <a:extLst>
                        <a:ext uri="{FF2B5EF4-FFF2-40B4-BE49-F238E27FC236}">
                          <a16:creationId xmlns:a16="http://schemas.microsoft.com/office/drawing/2014/main" id="{8E496ECD-7BF9-D050-62DD-BB7EB19D58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80323" y="1886482"/>
                      <a:ext cx="863552" cy="677768"/>
                    </a:xfrm>
                    <a:prstGeom prst="rect">
                      <a:avLst/>
                    </a:prstGeom>
                    <a:grpFill/>
                    <a:ln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454025" eaLnBrk="1" hangingPunct="1">
                        <a:defRPr/>
                      </a:pPr>
                      <a:r>
                        <a:rPr lang="fi-FI" sz="100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TNF-</a:t>
                      </a:r>
                      <a:r>
                        <a:rPr lang="el-GR" sz="100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α</a:t>
                      </a:r>
                      <a:r>
                        <a:rPr lang="fi-FI" sz="100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, IL-6</a:t>
                      </a:r>
                    </a:p>
                    <a:p>
                      <a:pPr algn="ctr" defTabSz="454025" eaLnBrk="1" hangingPunct="1">
                        <a:defRPr/>
                      </a:pPr>
                      <a:r>
                        <a:rPr lang="fi-FI" sz="100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IL-8, INF-</a:t>
                      </a:r>
                      <a:r>
                        <a:rPr lang="el-GR" sz="100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γ</a:t>
                      </a:r>
                      <a:r>
                        <a:rPr lang="fi-FI" sz="100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, </a:t>
                      </a:r>
                    </a:p>
                    <a:p>
                      <a:pPr algn="ctr" defTabSz="454025" eaLnBrk="1" hangingPunct="1">
                        <a:defRPr/>
                      </a:pPr>
                      <a:r>
                        <a:rPr lang="fi-FI" sz="100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IL-1</a:t>
                      </a:r>
                      <a:r>
                        <a:rPr lang="el-GR" sz="100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β</a:t>
                      </a:r>
                      <a:r>
                        <a:rPr lang="fi-FI" sz="100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, IL-2</a:t>
                      </a:r>
                    </a:p>
                  </p:txBody>
                </p:sp>
                <p:sp>
                  <p:nvSpPr>
                    <p:cNvPr id="59" name="Suorakulmio 37">
                      <a:extLst>
                        <a:ext uri="{FF2B5EF4-FFF2-40B4-BE49-F238E27FC236}">
                          <a16:creationId xmlns:a16="http://schemas.microsoft.com/office/drawing/2014/main" id="{69085138-EBEE-963B-DD4F-95B7B72EB7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71636" y="1959497"/>
                      <a:ext cx="576231" cy="388883"/>
                    </a:xfrm>
                    <a:prstGeom prst="rect">
                      <a:avLst/>
                    </a:prstGeom>
                    <a:grpFill/>
                    <a:ln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454769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ROS</a:t>
                      </a:r>
                    </a:p>
                    <a:p>
                      <a:pPr algn="ctr" defTabSz="454769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1000" dirty="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RNOS</a:t>
                      </a:r>
                    </a:p>
                  </p:txBody>
                </p:sp>
                <p:sp>
                  <p:nvSpPr>
                    <p:cNvPr id="88" name="Suorakulmio 25">
                      <a:extLst>
                        <a:ext uri="{FF2B5EF4-FFF2-40B4-BE49-F238E27FC236}">
                          <a16:creationId xmlns:a16="http://schemas.microsoft.com/office/drawing/2014/main" id="{C516E6AD-4695-C0B3-A44F-DB83E7E515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1440" y="1815055"/>
                      <a:ext cx="1150874" cy="677767"/>
                    </a:xfrm>
                    <a:prstGeom prst="rect">
                      <a:avLst/>
                    </a:prstGeom>
                    <a:grpFill/>
                    <a:ln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454769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1000" dirty="0" err="1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Chronic</a:t>
                      </a:r>
                      <a:r>
                        <a:rPr lang="fi-FI" sz="1000" dirty="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 </a:t>
                      </a:r>
                      <a:r>
                        <a:rPr lang="fi-FI" sz="1000" dirty="0" err="1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inflammation</a:t>
                      </a:r>
                      <a:r>
                        <a:rPr lang="fi-FI" sz="1000" dirty="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 and </a:t>
                      </a:r>
                      <a:r>
                        <a:rPr lang="fi-FI" sz="1000" dirty="0" err="1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infection</a:t>
                      </a:r>
                      <a:endParaRPr lang="fi-FI" sz="1000" dirty="0">
                        <a:solidFill>
                          <a:schemeClr val="tx1"/>
                        </a:solidFill>
                        <a:latin typeface="Palatino" pitchFamily="2" charset="77"/>
                        <a:ea typeface="Palatino" pitchFamily="2" charset="77"/>
                      </a:endParaRPr>
                    </a:p>
                  </p:txBody>
                </p:sp>
              </p:grpSp>
              <p:sp>
                <p:nvSpPr>
                  <p:cNvPr id="47" name="Suorakulmio 75">
                    <a:extLst>
                      <a:ext uri="{FF2B5EF4-FFF2-40B4-BE49-F238E27FC236}">
                        <a16:creationId xmlns:a16="http://schemas.microsoft.com/office/drawing/2014/main" id="{DFC5F032-1583-4D85-B9BB-843F12D546CE}"/>
                      </a:ext>
                    </a:extLst>
                  </p:cNvPr>
                  <p:cNvSpPr/>
                  <p:nvPr/>
                </p:nvSpPr>
                <p:spPr>
                  <a:xfrm>
                    <a:off x="3091661" y="1088737"/>
                    <a:ext cx="1944579" cy="36031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454769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fi-FI" sz="1000" dirty="0" err="1">
                        <a:solidFill>
                          <a:schemeClr val="tx1"/>
                        </a:solidFill>
                        <a:latin typeface="Palatino" pitchFamily="2" charset="77"/>
                        <a:ea typeface="Palatino" pitchFamily="2" charset="77"/>
                      </a:rPr>
                      <a:t>Secretion</a:t>
                    </a:r>
                    <a:r>
                      <a:rPr lang="fi-FI" sz="1000" dirty="0">
                        <a:solidFill>
                          <a:schemeClr val="tx1"/>
                        </a:solidFill>
                        <a:latin typeface="Palatino" pitchFamily="2" charset="77"/>
                        <a:ea typeface="Palatino" pitchFamily="2" charset="77"/>
                      </a:rPr>
                      <a:t> of CXCL-9, CXCL-10</a:t>
                    </a:r>
                  </a:p>
                </p:txBody>
              </p:sp>
            </p:grpSp>
          </p:grpSp>
          <p:grpSp>
            <p:nvGrpSpPr>
              <p:cNvPr id="19" name="Ryhmä 103">
                <a:extLst>
                  <a:ext uri="{FF2B5EF4-FFF2-40B4-BE49-F238E27FC236}">
                    <a16:creationId xmlns:a16="http://schemas.microsoft.com/office/drawing/2014/main" id="{D07AA46C-E760-2589-88B9-F53CA97D82D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35619" y="2875660"/>
                <a:ext cx="6101167" cy="3197317"/>
                <a:chOff x="1835619" y="2875660"/>
                <a:chExt cx="6101167" cy="3197317"/>
              </a:xfrm>
              <a:grpFill/>
            </p:grpSpPr>
            <p:grpSp>
              <p:nvGrpSpPr>
                <p:cNvPr id="29" name="Ryhmä 99">
                  <a:extLst>
                    <a:ext uri="{FF2B5EF4-FFF2-40B4-BE49-F238E27FC236}">
                      <a16:creationId xmlns:a16="http://schemas.microsoft.com/office/drawing/2014/main" id="{49375CDD-2F5D-B284-139B-8F4565C31C0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835619" y="2875660"/>
                  <a:ext cx="6101167" cy="1757658"/>
                  <a:chOff x="1835619" y="2875660"/>
                  <a:chExt cx="6101167" cy="1757658"/>
                </a:xfrm>
                <a:grpFill/>
              </p:grpSpPr>
              <p:sp>
                <p:nvSpPr>
                  <p:cNvPr id="31" name="Suorakulmio 28">
                    <a:extLst>
                      <a:ext uri="{FF2B5EF4-FFF2-40B4-BE49-F238E27FC236}">
                        <a16:creationId xmlns:a16="http://schemas.microsoft.com/office/drawing/2014/main" id="{D4D4E33A-01F0-4F99-4411-9FC855C073A1}"/>
                      </a:ext>
                    </a:extLst>
                  </p:cNvPr>
                  <p:cNvSpPr/>
                  <p:nvPr/>
                </p:nvSpPr>
                <p:spPr>
                  <a:xfrm>
                    <a:off x="1835619" y="3870729"/>
                    <a:ext cx="1152461" cy="360312"/>
                  </a:xfrm>
                  <a:prstGeom prst="rect">
                    <a:avLst/>
                  </a:prstGeom>
                  <a:grp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454769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fi-FI" sz="1000" dirty="0" err="1">
                        <a:solidFill>
                          <a:schemeClr val="tx1"/>
                        </a:solidFill>
                        <a:latin typeface="Palatino" pitchFamily="2" charset="77"/>
                        <a:ea typeface="Palatino" pitchFamily="2" charset="77"/>
                      </a:rPr>
                      <a:t>Increased</a:t>
                    </a:r>
                    <a:r>
                      <a:rPr lang="fi-FI" sz="1000" dirty="0">
                        <a:solidFill>
                          <a:schemeClr val="tx1"/>
                        </a:solidFill>
                        <a:latin typeface="Palatino" pitchFamily="2" charset="77"/>
                        <a:ea typeface="Palatino" pitchFamily="2" charset="77"/>
                      </a:rPr>
                      <a:t> </a:t>
                    </a:r>
                    <a:r>
                      <a:rPr lang="fi-FI" sz="1000" dirty="0" err="1">
                        <a:solidFill>
                          <a:schemeClr val="tx1"/>
                        </a:solidFill>
                        <a:latin typeface="Palatino" pitchFamily="2" charset="77"/>
                        <a:ea typeface="Palatino" pitchFamily="2" charset="77"/>
                      </a:rPr>
                      <a:t>cell</a:t>
                    </a:r>
                    <a:r>
                      <a:rPr lang="fi-FI" sz="1000" dirty="0">
                        <a:solidFill>
                          <a:schemeClr val="tx1"/>
                        </a:solidFill>
                        <a:latin typeface="Palatino" pitchFamily="2" charset="77"/>
                        <a:ea typeface="Palatino" pitchFamily="2" charset="77"/>
                      </a:rPr>
                      <a:t> division</a:t>
                    </a:r>
                  </a:p>
                </p:txBody>
              </p:sp>
              <p:sp>
                <p:nvSpPr>
                  <p:cNvPr id="32" name="Suorakulmio 31">
                    <a:extLst>
                      <a:ext uri="{FF2B5EF4-FFF2-40B4-BE49-F238E27FC236}">
                        <a16:creationId xmlns:a16="http://schemas.microsoft.com/office/drawing/2014/main" id="{30BBB887-3E1E-825A-9FE2-A63EAC2DF15F}"/>
                      </a:ext>
                    </a:extLst>
                  </p:cNvPr>
                  <p:cNvSpPr/>
                  <p:nvPr/>
                </p:nvSpPr>
                <p:spPr>
                  <a:xfrm>
                    <a:off x="6784325" y="4273006"/>
                    <a:ext cx="1152461" cy="360312"/>
                  </a:xfrm>
                  <a:prstGeom prst="rect">
                    <a:avLst/>
                  </a:prstGeom>
                  <a:grp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454769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fi-FI" sz="1000" dirty="0" err="1">
                        <a:solidFill>
                          <a:schemeClr val="tx1"/>
                        </a:solidFill>
                        <a:latin typeface="Palatino" pitchFamily="2" charset="77"/>
                        <a:ea typeface="Palatino" pitchFamily="2" charset="77"/>
                      </a:rPr>
                      <a:t>Mutations</a:t>
                    </a:r>
                    <a:endParaRPr lang="fi-FI" sz="1000" dirty="0">
                      <a:solidFill>
                        <a:schemeClr val="tx1"/>
                      </a:solidFill>
                      <a:latin typeface="Palatino" pitchFamily="2" charset="77"/>
                      <a:ea typeface="Palatino" pitchFamily="2" charset="77"/>
                    </a:endParaRPr>
                  </a:p>
                </p:txBody>
              </p:sp>
              <p:grpSp>
                <p:nvGrpSpPr>
                  <p:cNvPr id="34" name="Ryhmä 98">
                    <a:extLst>
                      <a:ext uri="{FF2B5EF4-FFF2-40B4-BE49-F238E27FC236}">
                        <a16:creationId xmlns:a16="http://schemas.microsoft.com/office/drawing/2014/main" id="{887F4D6A-0457-C338-6B1A-CDA97EC2C50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835620" y="2875660"/>
                    <a:ext cx="6101166" cy="1037035"/>
                    <a:chOff x="1835620" y="2875660"/>
                    <a:chExt cx="6101166" cy="1037035"/>
                  </a:xfrm>
                  <a:grpFill/>
                </p:grpSpPr>
                <p:sp>
                  <p:nvSpPr>
                    <p:cNvPr id="35" name="Suorakulmio 27">
                      <a:extLst>
                        <a:ext uri="{FF2B5EF4-FFF2-40B4-BE49-F238E27FC236}">
                          <a16:creationId xmlns:a16="http://schemas.microsoft.com/office/drawing/2014/main" id="{B31A9B86-9D75-3C72-C44B-F31F2809FA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5620" y="2875660"/>
                      <a:ext cx="1152461" cy="360311"/>
                    </a:xfrm>
                    <a:prstGeom prst="rect">
                      <a:avLst/>
                    </a:prstGeom>
                    <a:grpFill/>
                    <a:ln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454769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1000" dirty="0" err="1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Stimulation</a:t>
                      </a:r>
                      <a:r>
                        <a:rPr lang="fi-FI" sz="1000" dirty="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 of </a:t>
                      </a:r>
                    </a:p>
                    <a:p>
                      <a:pPr algn="ctr" defTabSz="454769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1000" dirty="0" err="1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B-cells</a:t>
                      </a:r>
                      <a:endParaRPr lang="fi-FI" sz="1000" dirty="0">
                        <a:solidFill>
                          <a:schemeClr val="tx1"/>
                        </a:solidFill>
                        <a:latin typeface="Palatino" pitchFamily="2" charset="77"/>
                        <a:ea typeface="Palatino" pitchFamily="2" charset="77"/>
                      </a:endParaRPr>
                    </a:p>
                  </p:txBody>
                </p:sp>
                <p:sp>
                  <p:nvSpPr>
                    <p:cNvPr id="36" name="Suorakulmio 30">
                      <a:extLst>
                        <a:ext uri="{FF2B5EF4-FFF2-40B4-BE49-F238E27FC236}">
                          <a16:creationId xmlns:a16="http://schemas.microsoft.com/office/drawing/2014/main" id="{F2AFD09C-C12F-3693-6BD3-6BD2C78970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84325" y="3552383"/>
                      <a:ext cx="1152461" cy="360312"/>
                    </a:xfrm>
                    <a:prstGeom prst="rect">
                      <a:avLst/>
                    </a:prstGeom>
                    <a:grpFill/>
                    <a:ln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defTabSz="454769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fi-FI" sz="1000" dirty="0" err="1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Impaired</a:t>
                      </a:r>
                      <a:r>
                        <a:rPr lang="fi-FI" sz="1000" dirty="0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 DNA </a:t>
                      </a:r>
                      <a:r>
                        <a:rPr lang="fi-FI" sz="1000" dirty="0" err="1">
                          <a:solidFill>
                            <a:schemeClr val="tx1"/>
                          </a:solidFill>
                          <a:latin typeface="Palatino" pitchFamily="2" charset="77"/>
                          <a:ea typeface="Palatino" pitchFamily="2" charset="77"/>
                        </a:rPr>
                        <a:t>repair</a:t>
                      </a:r>
                      <a:endParaRPr lang="fi-FI" sz="1000" dirty="0">
                        <a:solidFill>
                          <a:schemeClr val="tx1"/>
                        </a:solidFill>
                        <a:latin typeface="Palatino" pitchFamily="2" charset="77"/>
                        <a:ea typeface="Palatino" pitchFamily="2" charset="77"/>
                      </a:endParaRPr>
                    </a:p>
                  </p:txBody>
                </p:sp>
              </p:grpSp>
            </p:grpSp>
            <p:grpSp>
              <p:nvGrpSpPr>
                <p:cNvPr id="21" name="Ryhmä 101">
                  <a:extLst>
                    <a:ext uri="{FF2B5EF4-FFF2-40B4-BE49-F238E27FC236}">
                      <a16:creationId xmlns:a16="http://schemas.microsoft.com/office/drawing/2014/main" id="{2D455080-739A-BF1F-E24F-8C0855FCB0A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07178" y="4653106"/>
                  <a:ext cx="4229608" cy="1419871"/>
                  <a:chOff x="3707178" y="4653106"/>
                  <a:chExt cx="4229608" cy="1419871"/>
                </a:xfrm>
                <a:grpFill/>
              </p:grpSpPr>
              <p:sp>
                <p:nvSpPr>
                  <p:cNvPr id="27" name="Suorakulmio 73">
                    <a:extLst>
                      <a:ext uri="{FF2B5EF4-FFF2-40B4-BE49-F238E27FC236}">
                        <a16:creationId xmlns:a16="http://schemas.microsoft.com/office/drawing/2014/main" id="{E0E7930D-52E6-F402-66E7-B9D0B17D91FD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6784325" y="4992044"/>
                    <a:ext cx="1152461" cy="1080933"/>
                  </a:xfrm>
                  <a:prstGeom prst="rect">
                    <a:avLst/>
                  </a:prstGeom>
                  <a:grp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454025" eaLnBrk="1" hangingPunct="1">
                      <a:defRPr/>
                    </a:pPr>
                    <a:r>
                      <a:rPr lang="fi-FI" sz="1000">
                        <a:solidFill>
                          <a:schemeClr val="tx1"/>
                        </a:solidFill>
                        <a:latin typeface="Palatino" pitchFamily="2" charset="77"/>
                        <a:ea typeface="Palatino" pitchFamily="2" charset="77"/>
                      </a:rPr>
                      <a:t>NF-</a:t>
                    </a:r>
                    <a:r>
                      <a:rPr lang="el-GR" sz="1000">
                        <a:solidFill>
                          <a:schemeClr val="tx1"/>
                        </a:solidFill>
                        <a:latin typeface="Palatino" pitchFamily="2" charset="77"/>
                        <a:ea typeface="Palatino" pitchFamily="2" charset="77"/>
                      </a:rPr>
                      <a:t>χ</a:t>
                    </a:r>
                    <a:r>
                      <a:rPr lang="fi-FI" sz="1000">
                        <a:solidFill>
                          <a:schemeClr val="tx1"/>
                        </a:solidFill>
                        <a:latin typeface="Palatino" pitchFamily="2" charset="77"/>
                        <a:ea typeface="Palatino" pitchFamily="2" charset="77"/>
                      </a:rPr>
                      <a:t>B</a:t>
                    </a:r>
                  </a:p>
                  <a:p>
                    <a:pPr algn="ctr" defTabSz="454025" eaLnBrk="1" hangingPunct="1">
                      <a:defRPr/>
                    </a:pPr>
                    <a:endParaRPr lang="fi-FI" sz="1000">
                      <a:solidFill>
                        <a:schemeClr val="tx1"/>
                      </a:solidFill>
                      <a:latin typeface="Palatino" pitchFamily="2" charset="77"/>
                      <a:ea typeface="Palatino" pitchFamily="2" charset="77"/>
                    </a:endParaRPr>
                  </a:p>
                  <a:p>
                    <a:pPr algn="ctr" defTabSz="454025" eaLnBrk="1" hangingPunct="1">
                      <a:defRPr/>
                    </a:pPr>
                    <a:endParaRPr lang="fi-FI" sz="1000">
                      <a:solidFill>
                        <a:schemeClr val="tx1"/>
                      </a:solidFill>
                      <a:latin typeface="Palatino" pitchFamily="2" charset="77"/>
                      <a:ea typeface="Palatino" pitchFamily="2" charset="77"/>
                    </a:endParaRPr>
                  </a:p>
                  <a:p>
                    <a:pPr algn="ctr" defTabSz="454025" eaLnBrk="1" hangingPunct="1">
                      <a:defRPr/>
                    </a:pPr>
                    <a:r>
                      <a:rPr lang="fi-FI" sz="1000">
                        <a:solidFill>
                          <a:schemeClr val="tx1"/>
                        </a:solidFill>
                        <a:latin typeface="Palatino" pitchFamily="2" charset="77"/>
                        <a:ea typeface="Palatino" pitchFamily="2" charset="77"/>
                      </a:rPr>
                      <a:t>P53 tumor suppressor gene</a:t>
                    </a:r>
                  </a:p>
                  <a:p>
                    <a:pPr algn="ctr" defTabSz="454025" eaLnBrk="1" hangingPunct="1">
                      <a:defRPr/>
                    </a:pPr>
                    <a:endParaRPr lang="fi-FI" sz="1000">
                      <a:solidFill>
                        <a:schemeClr val="tx1"/>
                      </a:solidFill>
                      <a:latin typeface="Palatino" pitchFamily="2" charset="77"/>
                      <a:ea typeface="Palatino" pitchFamily="2" charset="77"/>
                    </a:endParaRPr>
                  </a:p>
                </p:txBody>
              </p:sp>
              <p:sp>
                <p:nvSpPr>
                  <p:cNvPr id="24" name="Suorakulmio 32">
                    <a:extLst>
                      <a:ext uri="{FF2B5EF4-FFF2-40B4-BE49-F238E27FC236}">
                        <a16:creationId xmlns:a16="http://schemas.microsoft.com/office/drawing/2014/main" id="{32991F21-9873-D4D1-DE9E-CB5C959708EF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707178" y="4653106"/>
                    <a:ext cx="1152461" cy="360311"/>
                  </a:xfrm>
                  <a:prstGeom prst="rect">
                    <a:avLst/>
                  </a:prstGeom>
                  <a:grp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454769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fi-FI" sz="1000" dirty="0" err="1">
                        <a:solidFill>
                          <a:schemeClr val="tx1"/>
                        </a:solidFill>
                        <a:latin typeface="Palatino" pitchFamily="2" charset="77"/>
                        <a:ea typeface="Palatino" pitchFamily="2" charset="77"/>
                      </a:rPr>
                      <a:t>Uncontrolled</a:t>
                    </a:r>
                    <a:r>
                      <a:rPr lang="fi-FI" sz="1000" dirty="0">
                        <a:solidFill>
                          <a:schemeClr val="tx1"/>
                        </a:solidFill>
                        <a:latin typeface="Palatino" pitchFamily="2" charset="77"/>
                        <a:ea typeface="Palatino" pitchFamily="2" charset="77"/>
                      </a:rPr>
                      <a:t> </a:t>
                    </a:r>
                    <a:r>
                      <a:rPr lang="fi-FI" sz="1000" dirty="0" err="1">
                        <a:solidFill>
                          <a:schemeClr val="tx1"/>
                        </a:solidFill>
                        <a:latin typeface="Palatino" pitchFamily="2" charset="77"/>
                        <a:ea typeface="Palatino" pitchFamily="2" charset="77"/>
                      </a:rPr>
                      <a:t>proliferation</a:t>
                    </a:r>
                    <a:endParaRPr lang="fi-FI" sz="1000" dirty="0">
                      <a:solidFill>
                        <a:schemeClr val="tx1"/>
                      </a:solidFill>
                      <a:latin typeface="Palatino" pitchFamily="2" charset="77"/>
                      <a:ea typeface="Palatino" pitchFamily="2" charset="77"/>
                    </a:endParaRPr>
                  </a:p>
                </p:txBody>
              </p:sp>
            </p:grpSp>
          </p:grpSp>
        </p:grpSp>
        <p:sp>
          <p:nvSpPr>
            <p:cNvPr id="13" name="Suorakulmio 60">
              <a:extLst>
                <a:ext uri="{FF2B5EF4-FFF2-40B4-BE49-F238E27FC236}">
                  <a16:creationId xmlns:a16="http://schemas.microsoft.com/office/drawing/2014/main" id="{87C63C6D-7B69-A8B2-AA3D-8D9154339B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68031" y="5226112"/>
              <a:ext cx="3024336" cy="1477120"/>
            </a:xfrm>
            <a:prstGeom prst="rect">
              <a:avLst/>
            </a:prstGeom>
            <a:grp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defTabSz="454025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4540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454025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454025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454025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40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40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40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40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i-FI" altLang="es-ES" sz="1000">
                  <a:latin typeface="Palatino" pitchFamily="2" charset="77"/>
                  <a:ea typeface="Palatino" pitchFamily="2" charset="77"/>
                </a:rPr>
                <a:t>TNF-</a:t>
              </a:r>
              <a:r>
                <a:rPr lang="el-GR" altLang="es-ES" sz="1000">
                  <a:latin typeface="Palatino" pitchFamily="2" charset="77"/>
                  <a:ea typeface="Palatino" pitchFamily="2" charset="77"/>
                </a:rPr>
                <a:t>α</a:t>
              </a:r>
              <a:r>
                <a:rPr lang="fi-FI" altLang="es-ES" sz="1000">
                  <a:latin typeface="Palatino" pitchFamily="2" charset="77"/>
                  <a:ea typeface="Palatino" pitchFamily="2" charset="77"/>
                </a:rPr>
                <a:t> = Tumor necrosis factor alpha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i-FI" altLang="es-ES" sz="1000">
                  <a:latin typeface="Palatino" pitchFamily="2" charset="77"/>
                  <a:ea typeface="Palatino" pitchFamily="2" charset="77"/>
                </a:rPr>
                <a:t>IL = Interleukin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i-FI" altLang="es-ES" sz="1000">
                  <a:latin typeface="Palatino" pitchFamily="2" charset="77"/>
                  <a:ea typeface="Palatino" pitchFamily="2" charset="77"/>
                </a:rPr>
                <a:t>INF = Interferon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i-FI" altLang="es-ES" sz="1000">
                  <a:latin typeface="Palatino" pitchFamily="2" charset="77"/>
                  <a:ea typeface="Palatino" pitchFamily="2" charset="77"/>
                </a:rPr>
                <a:t>ROS = Reactive oxygen species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i-FI" altLang="es-ES" sz="1000">
                  <a:latin typeface="Palatino" pitchFamily="2" charset="77"/>
                  <a:ea typeface="Palatino" pitchFamily="2" charset="77"/>
                </a:rPr>
                <a:t>RNOS = Reactive nitrogen oxide species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i-FI" altLang="es-ES" sz="1000">
                  <a:latin typeface="Palatino" pitchFamily="2" charset="77"/>
                  <a:ea typeface="Palatino" pitchFamily="2" charset="77"/>
                </a:rPr>
                <a:t>CXCL = C-X-C motif chemokine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i-FI" altLang="es-ES" sz="1000">
                  <a:latin typeface="Palatino" pitchFamily="2" charset="77"/>
                  <a:ea typeface="Palatino" pitchFamily="2" charset="77"/>
                </a:rPr>
                <a:t>NF-</a:t>
              </a:r>
              <a:r>
                <a:rPr lang="el-GR" altLang="es-ES" sz="1000">
                  <a:latin typeface="Palatino" pitchFamily="2" charset="77"/>
                  <a:ea typeface="Palatino" pitchFamily="2" charset="77"/>
                </a:rPr>
                <a:t> β</a:t>
              </a:r>
              <a:r>
                <a:rPr lang="fi-FI" altLang="es-ES" sz="1000">
                  <a:latin typeface="Palatino" pitchFamily="2" charset="77"/>
                  <a:ea typeface="Palatino" pitchFamily="2" charset="77"/>
                </a:rPr>
                <a:t> = Nuclear factor kappa-light-chain enhancer of </a:t>
              </a:r>
              <a:r>
                <a:rPr lang="el-GR" altLang="es-ES" sz="1000">
                  <a:latin typeface="Palatino" pitchFamily="2" charset="77"/>
                  <a:ea typeface="Palatino" pitchFamily="2" charset="77"/>
                </a:rPr>
                <a:t>β</a:t>
              </a:r>
              <a:r>
                <a:rPr lang="fi-FI" altLang="es-ES" sz="1000">
                  <a:latin typeface="Palatino" pitchFamily="2" charset="77"/>
                  <a:ea typeface="Palatino" pitchFamily="2" charset="77"/>
                </a:rPr>
                <a:t>-cells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i-FI" altLang="es-ES" sz="1000">
                  <a:latin typeface="Palatino" pitchFamily="2" charset="77"/>
                  <a:ea typeface="Palatino" pitchFamily="2" charset="77"/>
                </a:rPr>
                <a:t>P53 = Tumor suppressor gene</a:t>
              </a:r>
            </a:p>
          </p:txBody>
        </p:sp>
      </p:grpSp>
      <p:sp>
        <p:nvSpPr>
          <p:cNvPr id="60" name="TextBox 55">
            <a:extLst>
              <a:ext uri="{FF2B5EF4-FFF2-40B4-BE49-F238E27FC236}">
                <a16:creationId xmlns:a16="http://schemas.microsoft.com/office/drawing/2014/main" id="{993E7B8A-3870-1077-57EB-F7134494A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2392" y="6363278"/>
            <a:ext cx="3393278" cy="430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143" tIns="45561" rIns="91143" bIns="45561">
            <a:spAutoFit/>
          </a:bodyPr>
          <a:lstStyle>
            <a:lvl1pPr defTabSz="4540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40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40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40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40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40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40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40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40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s-ES" sz="1000" dirty="0">
                <a:latin typeface="Palatino" pitchFamily="2" charset="77"/>
                <a:ea typeface="Palatino" pitchFamily="2" charset="77"/>
              </a:rPr>
              <a:t>Meurman &amp; </a:t>
            </a:r>
            <a:r>
              <a:rPr lang="fi-FI" altLang="es-ES" sz="1000" dirty="0" err="1">
                <a:latin typeface="Palatino" pitchFamily="2" charset="77"/>
                <a:ea typeface="Palatino" pitchFamily="2" charset="77"/>
              </a:rPr>
              <a:t>Bascones-Martinesz</a:t>
            </a:r>
            <a:r>
              <a:rPr lang="fi-FI" altLang="es-ES" sz="1000" dirty="0">
                <a:latin typeface="Palatino" pitchFamily="2" charset="77"/>
                <a:ea typeface="Palatino" pitchFamily="2" charset="77"/>
              </a:rPr>
              <a:t> 2011. </a:t>
            </a:r>
            <a:r>
              <a:rPr lang="fi-FI" altLang="es-ES" sz="1000" dirty="0" err="1">
                <a:latin typeface="Palatino" pitchFamily="2" charset="77"/>
                <a:ea typeface="Palatino" pitchFamily="2" charset="77"/>
              </a:rPr>
              <a:t>Modified</a:t>
            </a:r>
            <a:r>
              <a:rPr lang="fi-FI" altLang="es-ES" sz="1000" dirty="0">
                <a:latin typeface="Palatino" pitchFamily="2" charset="77"/>
                <a:ea typeface="Palatino" pitchFamily="2" charset="77"/>
              </a:rPr>
              <a:t> </a:t>
            </a:r>
            <a:r>
              <a:rPr lang="fi-FI" altLang="es-ES" sz="1000" dirty="0" err="1">
                <a:latin typeface="Palatino" pitchFamily="2" charset="77"/>
                <a:ea typeface="Palatino" pitchFamily="2" charset="77"/>
              </a:rPr>
              <a:t>from</a:t>
            </a:r>
            <a:r>
              <a:rPr lang="fi-FI" altLang="es-ES" sz="1000" dirty="0">
                <a:latin typeface="Palatino" pitchFamily="2" charset="77"/>
                <a:ea typeface="Palatino" pitchFamily="2" charset="77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s-ES" sz="1000" dirty="0" err="1">
                <a:latin typeface="Palatino" pitchFamily="2" charset="77"/>
                <a:ea typeface="Palatino" pitchFamily="2" charset="77"/>
              </a:rPr>
              <a:t>Chang</a:t>
            </a:r>
            <a:r>
              <a:rPr lang="fi-FI" altLang="es-ES" sz="1000" dirty="0">
                <a:latin typeface="Palatino" pitchFamily="2" charset="77"/>
                <a:ea typeface="Palatino" pitchFamily="2" charset="77"/>
              </a:rPr>
              <a:t> &amp; </a:t>
            </a:r>
            <a:r>
              <a:rPr lang="fi-FI" altLang="es-ES" sz="1000" dirty="0" err="1">
                <a:latin typeface="Palatino" pitchFamily="2" charset="77"/>
                <a:ea typeface="Palatino" pitchFamily="2" charset="77"/>
              </a:rPr>
              <a:t>Parsonnet</a:t>
            </a:r>
            <a:r>
              <a:rPr lang="fi-FI" altLang="es-ES" sz="1000" dirty="0">
                <a:latin typeface="Palatino" pitchFamily="2" charset="77"/>
                <a:ea typeface="Palatino" pitchFamily="2" charset="77"/>
              </a:rPr>
              <a:t>  </a:t>
            </a:r>
            <a:r>
              <a:rPr lang="fi-FI" altLang="es-ES" sz="1000" dirty="0" err="1">
                <a:latin typeface="Palatino" pitchFamily="2" charset="77"/>
                <a:ea typeface="Palatino" pitchFamily="2" charset="77"/>
              </a:rPr>
              <a:t>Clin</a:t>
            </a:r>
            <a:r>
              <a:rPr lang="fi-FI" altLang="es-ES" sz="1000" dirty="0">
                <a:latin typeface="Palatino" pitchFamily="2" charset="77"/>
                <a:ea typeface="Palatino" pitchFamily="2" charset="77"/>
              </a:rPr>
              <a:t> </a:t>
            </a:r>
            <a:r>
              <a:rPr lang="fi-FI" altLang="es-ES" sz="1000" dirty="0" err="1">
                <a:latin typeface="Palatino" pitchFamily="2" charset="77"/>
                <a:ea typeface="Palatino" pitchFamily="2" charset="77"/>
              </a:rPr>
              <a:t>Microbiol</a:t>
            </a:r>
            <a:r>
              <a:rPr lang="fi-FI" altLang="es-ES" sz="1000" dirty="0">
                <a:latin typeface="Palatino" pitchFamily="2" charset="77"/>
                <a:ea typeface="Palatino" pitchFamily="2" charset="77"/>
              </a:rPr>
              <a:t> </a:t>
            </a:r>
            <a:r>
              <a:rPr lang="fi-FI" altLang="es-ES" sz="1000" dirty="0" err="1">
                <a:latin typeface="Palatino" pitchFamily="2" charset="77"/>
                <a:ea typeface="Palatino" pitchFamily="2" charset="77"/>
              </a:rPr>
              <a:t>Rev</a:t>
            </a:r>
            <a:r>
              <a:rPr lang="fi-FI" altLang="es-ES" sz="1000" dirty="0">
                <a:latin typeface="Palatino" pitchFamily="2" charset="77"/>
                <a:ea typeface="Palatino" pitchFamily="2" charset="77"/>
              </a:rPr>
              <a:t> 2010;23:837</a:t>
            </a:r>
            <a:r>
              <a:rPr lang="fi-FI" altLang="es-ES" sz="120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	</a:t>
            </a:r>
          </a:p>
        </p:txBody>
      </p:sp>
      <p:sp>
        <p:nvSpPr>
          <p:cNvPr id="64" name="Suorakulmio 32">
            <a:extLst>
              <a:ext uri="{FF2B5EF4-FFF2-40B4-BE49-F238E27FC236}">
                <a16:creationId xmlns:a16="http://schemas.microsoft.com/office/drawing/2014/main" id="{B96F619A-F586-FB2F-5DB4-BC13C0C5CB5F}"/>
              </a:ext>
            </a:extLst>
          </p:cNvPr>
          <p:cNvSpPr/>
          <p:nvPr/>
        </p:nvSpPr>
        <p:spPr bwMode="auto">
          <a:xfrm>
            <a:off x="4463255" y="5542464"/>
            <a:ext cx="1152525" cy="3603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47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1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CANCER</a:t>
            </a:r>
          </a:p>
        </p:txBody>
      </p:sp>
      <p:sp>
        <p:nvSpPr>
          <p:cNvPr id="89" name="4 Flecha abajo">
            <a:extLst>
              <a:ext uri="{FF2B5EF4-FFF2-40B4-BE49-F238E27FC236}">
                <a16:creationId xmlns:a16="http://schemas.microsoft.com/office/drawing/2014/main" id="{47BBDCCE-D805-8577-3319-2B345ACD6D06}"/>
              </a:ext>
            </a:extLst>
          </p:cNvPr>
          <p:cNvSpPr/>
          <p:nvPr/>
        </p:nvSpPr>
        <p:spPr>
          <a:xfrm rot="16200000">
            <a:off x="2229425" y="1992747"/>
            <a:ext cx="241001" cy="269655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90" name="4 Flecha abajo">
            <a:extLst>
              <a:ext uri="{FF2B5EF4-FFF2-40B4-BE49-F238E27FC236}">
                <a16:creationId xmlns:a16="http://schemas.microsoft.com/office/drawing/2014/main" id="{0828E771-5021-D16F-D3B7-7A409D16E11B}"/>
              </a:ext>
            </a:extLst>
          </p:cNvPr>
          <p:cNvSpPr/>
          <p:nvPr/>
        </p:nvSpPr>
        <p:spPr>
          <a:xfrm rot="16200000">
            <a:off x="3926762" y="1989108"/>
            <a:ext cx="241001" cy="269655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91" name="4 Flecha abajo">
            <a:extLst>
              <a:ext uri="{FF2B5EF4-FFF2-40B4-BE49-F238E27FC236}">
                <a16:creationId xmlns:a16="http://schemas.microsoft.com/office/drawing/2014/main" id="{1F1247B9-5708-6529-95B0-58D02B23C2EF}"/>
              </a:ext>
            </a:extLst>
          </p:cNvPr>
          <p:cNvSpPr/>
          <p:nvPr/>
        </p:nvSpPr>
        <p:spPr>
          <a:xfrm rot="16200000">
            <a:off x="5700912" y="1992746"/>
            <a:ext cx="241001" cy="269655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92" name="4 Flecha abajo">
            <a:extLst>
              <a:ext uri="{FF2B5EF4-FFF2-40B4-BE49-F238E27FC236}">
                <a16:creationId xmlns:a16="http://schemas.microsoft.com/office/drawing/2014/main" id="{0A106C7A-B21B-36CB-56F2-E34D3ACC1163}"/>
              </a:ext>
            </a:extLst>
          </p:cNvPr>
          <p:cNvSpPr/>
          <p:nvPr/>
        </p:nvSpPr>
        <p:spPr>
          <a:xfrm rot="16200000">
            <a:off x="7393503" y="1989107"/>
            <a:ext cx="241001" cy="269655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cxnSp>
        <p:nvCxnSpPr>
          <p:cNvPr id="94" name="Conector angular 93">
            <a:extLst>
              <a:ext uri="{FF2B5EF4-FFF2-40B4-BE49-F238E27FC236}">
                <a16:creationId xmlns:a16="http://schemas.microsoft.com/office/drawing/2014/main" id="{E38A119D-9C7D-6562-F9AD-80A4A2FD384C}"/>
              </a:ext>
            </a:extLst>
          </p:cNvPr>
          <p:cNvCxnSpPr>
            <a:stCxn id="53" idx="0"/>
            <a:endCxn id="43" idx="1"/>
          </p:cNvCxnSpPr>
          <p:nvPr/>
        </p:nvCxnSpPr>
        <p:spPr>
          <a:xfrm rot="5400000" flipH="1" flipV="1">
            <a:off x="4397240" y="129177"/>
            <a:ext cx="565420" cy="3024188"/>
          </a:xfrm>
          <a:prstGeom prst="bentConnector2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recto de flecha 95">
            <a:extLst>
              <a:ext uri="{FF2B5EF4-FFF2-40B4-BE49-F238E27FC236}">
                <a16:creationId xmlns:a16="http://schemas.microsoft.com/office/drawing/2014/main" id="{30A75383-1C63-657B-7313-CD8361C1790E}"/>
              </a:ext>
            </a:extLst>
          </p:cNvPr>
          <p:cNvCxnSpPr>
            <a:stCxn id="43" idx="2"/>
            <a:endCxn id="57" idx="0"/>
          </p:cNvCxnSpPr>
          <p:nvPr/>
        </p:nvCxnSpPr>
        <p:spPr>
          <a:xfrm flipH="1">
            <a:off x="6768305" y="1538742"/>
            <a:ext cx="2" cy="312214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ector angular 97">
            <a:extLst>
              <a:ext uri="{FF2B5EF4-FFF2-40B4-BE49-F238E27FC236}">
                <a16:creationId xmlns:a16="http://schemas.microsoft.com/office/drawing/2014/main" id="{3359FCAB-4249-F8F4-9316-EB7A01D62407}"/>
              </a:ext>
            </a:extLst>
          </p:cNvPr>
          <p:cNvCxnSpPr>
            <a:stCxn id="57" idx="2"/>
            <a:endCxn id="35" idx="3"/>
          </p:cNvCxnSpPr>
          <p:nvPr/>
        </p:nvCxnSpPr>
        <p:spPr>
          <a:xfrm rot="5400000">
            <a:off x="5010395" y="1262544"/>
            <a:ext cx="491635" cy="3024186"/>
          </a:xfrm>
          <a:prstGeom prst="bentConnector2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4 Flecha abajo">
            <a:extLst>
              <a:ext uri="{FF2B5EF4-FFF2-40B4-BE49-F238E27FC236}">
                <a16:creationId xmlns:a16="http://schemas.microsoft.com/office/drawing/2014/main" id="{BBB85F8E-844D-B808-EEDF-7F2B2AD11719}"/>
              </a:ext>
            </a:extLst>
          </p:cNvPr>
          <p:cNvSpPr/>
          <p:nvPr/>
        </p:nvSpPr>
        <p:spPr>
          <a:xfrm>
            <a:off x="7995532" y="2368500"/>
            <a:ext cx="241001" cy="269655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cxnSp>
        <p:nvCxnSpPr>
          <p:cNvPr id="101" name="Conector recto de flecha 100">
            <a:extLst>
              <a:ext uri="{FF2B5EF4-FFF2-40B4-BE49-F238E27FC236}">
                <a16:creationId xmlns:a16="http://schemas.microsoft.com/office/drawing/2014/main" id="{3E5846A4-22EE-2994-3263-55ECE7F12F40}"/>
              </a:ext>
            </a:extLst>
          </p:cNvPr>
          <p:cNvCxnSpPr>
            <a:stCxn id="55" idx="1"/>
            <a:endCxn id="31" idx="3"/>
          </p:cNvCxnSpPr>
          <p:nvPr/>
        </p:nvCxnSpPr>
        <p:spPr>
          <a:xfrm flipH="1">
            <a:off x="3744117" y="2976549"/>
            <a:ext cx="3796456" cy="103911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recto de flecha 101">
            <a:extLst>
              <a:ext uri="{FF2B5EF4-FFF2-40B4-BE49-F238E27FC236}">
                <a16:creationId xmlns:a16="http://schemas.microsoft.com/office/drawing/2014/main" id="{5EED8C0D-3F2D-1933-21F3-95B908FBB02E}"/>
              </a:ext>
            </a:extLst>
          </p:cNvPr>
          <p:cNvCxnSpPr>
            <a:cxnSpLocks/>
            <a:stCxn id="31" idx="3"/>
            <a:endCxn id="36" idx="1"/>
          </p:cNvCxnSpPr>
          <p:nvPr/>
        </p:nvCxnSpPr>
        <p:spPr>
          <a:xfrm flipV="1">
            <a:off x="3744117" y="3697274"/>
            <a:ext cx="3796457" cy="31839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ector recto de flecha 104">
            <a:extLst>
              <a:ext uri="{FF2B5EF4-FFF2-40B4-BE49-F238E27FC236}">
                <a16:creationId xmlns:a16="http://schemas.microsoft.com/office/drawing/2014/main" id="{BB830AC0-2BAE-C690-8CE9-1385556FFC88}"/>
              </a:ext>
            </a:extLst>
          </p:cNvPr>
          <p:cNvCxnSpPr>
            <a:cxnSpLocks/>
            <a:stCxn id="32" idx="1"/>
            <a:endCxn id="24" idx="3"/>
          </p:cNvCxnSpPr>
          <p:nvPr/>
        </p:nvCxnSpPr>
        <p:spPr>
          <a:xfrm flipH="1">
            <a:off x="5615781" y="4417998"/>
            <a:ext cx="1924793" cy="38015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ector recto de flecha 107">
            <a:extLst>
              <a:ext uri="{FF2B5EF4-FFF2-40B4-BE49-F238E27FC236}">
                <a16:creationId xmlns:a16="http://schemas.microsoft.com/office/drawing/2014/main" id="{510563A4-CA41-6FE4-3CED-2C7FAE06C1DB}"/>
              </a:ext>
            </a:extLst>
          </p:cNvPr>
          <p:cNvCxnSpPr>
            <a:cxnSpLocks/>
            <a:stCxn id="27" idx="1"/>
            <a:endCxn id="24" idx="3"/>
          </p:cNvCxnSpPr>
          <p:nvPr/>
        </p:nvCxnSpPr>
        <p:spPr>
          <a:xfrm flipH="1" flipV="1">
            <a:off x="5615781" y="4798151"/>
            <a:ext cx="1924793" cy="69934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4 Flecha abajo">
            <a:extLst>
              <a:ext uri="{FF2B5EF4-FFF2-40B4-BE49-F238E27FC236}">
                <a16:creationId xmlns:a16="http://schemas.microsoft.com/office/drawing/2014/main" id="{3E27FEA2-BC84-3109-D284-C536FADE43E8}"/>
              </a:ext>
            </a:extLst>
          </p:cNvPr>
          <p:cNvSpPr/>
          <p:nvPr/>
        </p:nvSpPr>
        <p:spPr>
          <a:xfrm>
            <a:off x="7995532" y="3220092"/>
            <a:ext cx="241001" cy="269655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13" name="4 Flecha abajo">
            <a:extLst>
              <a:ext uri="{FF2B5EF4-FFF2-40B4-BE49-F238E27FC236}">
                <a16:creationId xmlns:a16="http://schemas.microsoft.com/office/drawing/2014/main" id="{FF2D6D59-2BEF-598A-43F9-EE119DF86A7F}"/>
              </a:ext>
            </a:extLst>
          </p:cNvPr>
          <p:cNvSpPr/>
          <p:nvPr/>
        </p:nvSpPr>
        <p:spPr>
          <a:xfrm>
            <a:off x="7995532" y="3930211"/>
            <a:ext cx="241001" cy="269655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14" name="4 Flecha abajo">
            <a:extLst>
              <a:ext uri="{FF2B5EF4-FFF2-40B4-BE49-F238E27FC236}">
                <a16:creationId xmlns:a16="http://schemas.microsoft.com/office/drawing/2014/main" id="{5A032ED3-A19F-9FC6-C537-FBCE99A077BD}"/>
              </a:ext>
            </a:extLst>
          </p:cNvPr>
          <p:cNvSpPr/>
          <p:nvPr/>
        </p:nvSpPr>
        <p:spPr>
          <a:xfrm>
            <a:off x="7995532" y="4659785"/>
            <a:ext cx="241001" cy="269655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15" name="4 Flecha abajo">
            <a:extLst>
              <a:ext uri="{FF2B5EF4-FFF2-40B4-BE49-F238E27FC236}">
                <a16:creationId xmlns:a16="http://schemas.microsoft.com/office/drawing/2014/main" id="{2B106C84-751B-EBF3-D196-EFFDAE7030A0}"/>
              </a:ext>
            </a:extLst>
          </p:cNvPr>
          <p:cNvSpPr/>
          <p:nvPr/>
        </p:nvSpPr>
        <p:spPr>
          <a:xfrm>
            <a:off x="7995532" y="5233717"/>
            <a:ext cx="241001" cy="269655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16" name="4 Flecha abajo">
            <a:extLst>
              <a:ext uri="{FF2B5EF4-FFF2-40B4-BE49-F238E27FC236}">
                <a16:creationId xmlns:a16="http://schemas.microsoft.com/office/drawing/2014/main" id="{C0CF8523-217B-653D-AB77-893B74E8B1AA}"/>
              </a:ext>
            </a:extLst>
          </p:cNvPr>
          <p:cNvSpPr/>
          <p:nvPr/>
        </p:nvSpPr>
        <p:spPr>
          <a:xfrm>
            <a:off x="4921592" y="5136440"/>
            <a:ext cx="241001" cy="269655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135166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8FF3D47-C1A6-D20C-338A-3E7B51B122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4DA1CC8-37DA-1996-D893-77ECEA0AD34F}"/>
              </a:ext>
            </a:extLst>
          </p:cNvPr>
          <p:cNvSpPr txBox="1"/>
          <p:nvPr/>
        </p:nvSpPr>
        <p:spPr>
          <a:xfrm>
            <a:off x="2623055" y="895869"/>
            <a:ext cx="40746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2000" b="1" dirty="0">
                <a:solidFill>
                  <a:srgbClr val="FF3300"/>
                </a:solidFill>
                <a:latin typeface="Palatino" pitchFamily="2" charset="77"/>
                <a:ea typeface="Palatino" pitchFamily="2" charset="77"/>
              </a:rPr>
              <a:t>Plausibilidad Biológica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59560992-D7AB-EC6E-5EBD-89106ABAC8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5674" y="1509535"/>
            <a:ext cx="48294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1800" dirty="0" err="1">
                <a:latin typeface="Palatino" pitchFamily="2" charset="77"/>
                <a:ea typeface="Palatino" pitchFamily="2" charset="77"/>
              </a:rPr>
              <a:t>Chronic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800" dirty="0" err="1">
                <a:latin typeface="Palatino" pitchFamily="2" charset="77"/>
                <a:ea typeface="Palatino" pitchFamily="2" charset="77"/>
              </a:rPr>
              <a:t>infection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800" dirty="0" err="1">
                <a:latin typeface="Palatino" pitchFamily="2" charset="77"/>
                <a:ea typeface="Palatino" pitchFamily="2" charset="77"/>
              </a:rPr>
              <a:t>caused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800" dirty="0" err="1">
                <a:latin typeface="Palatino" pitchFamily="2" charset="77"/>
                <a:ea typeface="Palatino" pitchFamily="2" charset="77"/>
              </a:rPr>
              <a:t>inflammatory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800" dirty="0" err="1">
                <a:latin typeface="Palatino" pitchFamily="2" charset="77"/>
                <a:ea typeface="Palatino" pitchFamily="2" charset="77"/>
              </a:rPr>
              <a:t>reaction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 leads </a:t>
            </a:r>
            <a:r>
              <a:rPr lang="es-ES" altLang="es-ES" sz="1800" dirty="0" err="1">
                <a:latin typeface="Palatino" pitchFamily="2" charset="77"/>
                <a:ea typeface="Palatino" pitchFamily="2" charset="77"/>
              </a:rPr>
              <a:t>to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800" dirty="0" err="1">
                <a:latin typeface="Palatino" pitchFamily="2" charset="77"/>
                <a:ea typeface="Palatino" pitchFamily="2" charset="77"/>
              </a:rPr>
              <a:t>malignant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altLang="es-ES" sz="1800" dirty="0" err="1">
                <a:latin typeface="Palatino" pitchFamily="2" charset="77"/>
                <a:ea typeface="Palatino" pitchFamily="2" charset="77"/>
              </a:rPr>
              <a:t>transformation</a:t>
            </a: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Suorakulmio 32">
            <a:extLst>
              <a:ext uri="{FF2B5EF4-FFF2-40B4-BE49-F238E27FC236}">
                <a16:creationId xmlns:a16="http://schemas.microsoft.com/office/drawing/2014/main" id="{39FF5E40-B2BD-422C-2844-562369672B02}"/>
              </a:ext>
            </a:extLst>
          </p:cNvPr>
          <p:cNvSpPr/>
          <p:nvPr/>
        </p:nvSpPr>
        <p:spPr bwMode="auto">
          <a:xfrm>
            <a:off x="1359286" y="3429000"/>
            <a:ext cx="2527538" cy="7902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47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1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INFECTION</a:t>
            </a:r>
          </a:p>
        </p:txBody>
      </p:sp>
      <p:sp>
        <p:nvSpPr>
          <p:cNvPr id="8" name="Suorakulmio 32">
            <a:extLst>
              <a:ext uri="{FF2B5EF4-FFF2-40B4-BE49-F238E27FC236}">
                <a16:creationId xmlns:a16="http://schemas.microsoft.com/office/drawing/2014/main" id="{5F0E4ADD-7AC0-8C25-CC70-6AAAB1148839}"/>
              </a:ext>
            </a:extLst>
          </p:cNvPr>
          <p:cNvSpPr/>
          <p:nvPr/>
        </p:nvSpPr>
        <p:spPr bwMode="auto">
          <a:xfrm>
            <a:off x="5503269" y="3429000"/>
            <a:ext cx="2527538" cy="7902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47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1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CANCER</a:t>
            </a:r>
          </a:p>
        </p:txBody>
      </p:sp>
      <p:sp>
        <p:nvSpPr>
          <p:cNvPr id="9" name="4 Flecha abajo">
            <a:extLst>
              <a:ext uri="{FF2B5EF4-FFF2-40B4-BE49-F238E27FC236}">
                <a16:creationId xmlns:a16="http://schemas.microsoft.com/office/drawing/2014/main" id="{2DF5E421-6E2D-45B3-8D1E-01939D61CE6D}"/>
              </a:ext>
            </a:extLst>
          </p:cNvPr>
          <p:cNvSpPr/>
          <p:nvPr/>
        </p:nvSpPr>
        <p:spPr>
          <a:xfrm rot="16200000">
            <a:off x="4471877" y="3535668"/>
            <a:ext cx="515646" cy="576954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851880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4282BF0-9D4A-E403-CA9E-970CB4B462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F6CD18E-EC59-CC69-B643-53B41572F467}"/>
              </a:ext>
            </a:extLst>
          </p:cNvPr>
          <p:cNvSpPr txBox="1"/>
          <p:nvPr/>
        </p:nvSpPr>
        <p:spPr>
          <a:xfrm>
            <a:off x="2534662" y="895869"/>
            <a:ext cx="40746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2000" b="1" dirty="0">
                <a:solidFill>
                  <a:srgbClr val="FF3300"/>
                </a:solidFill>
                <a:latin typeface="Palatino" pitchFamily="2" charset="77"/>
                <a:ea typeface="Palatino" pitchFamily="2" charset="77"/>
              </a:rPr>
              <a:t>El paradigma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6DBA661B-ECDD-94BF-9A51-1F3742E81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4331" y="1295979"/>
            <a:ext cx="59953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Infección crónica que causa una reacción inflamatoria que da lugar a una transformación maligna</a:t>
            </a:r>
          </a:p>
        </p:txBody>
      </p:sp>
      <p:sp>
        <p:nvSpPr>
          <p:cNvPr id="8" name="Suorakulmio 32">
            <a:extLst>
              <a:ext uri="{FF2B5EF4-FFF2-40B4-BE49-F238E27FC236}">
                <a16:creationId xmlns:a16="http://schemas.microsoft.com/office/drawing/2014/main" id="{BA6C5260-4D47-C49F-16A7-A787424ABC1A}"/>
              </a:ext>
            </a:extLst>
          </p:cNvPr>
          <p:cNvSpPr/>
          <p:nvPr/>
        </p:nvSpPr>
        <p:spPr bwMode="auto">
          <a:xfrm>
            <a:off x="1574331" y="2115077"/>
            <a:ext cx="1454195" cy="4546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47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1200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Oral</a:t>
            </a:r>
            <a:r>
              <a:rPr lang="fi-FI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fi-FI" sz="1200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infections</a:t>
            </a:r>
            <a:r>
              <a:rPr lang="fi-FI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 and sepsis</a:t>
            </a:r>
          </a:p>
        </p:txBody>
      </p:sp>
      <p:sp>
        <p:nvSpPr>
          <p:cNvPr id="9" name="Suorakulmio 32">
            <a:extLst>
              <a:ext uri="{FF2B5EF4-FFF2-40B4-BE49-F238E27FC236}">
                <a16:creationId xmlns:a16="http://schemas.microsoft.com/office/drawing/2014/main" id="{78C30811-D9CF-0668-718E-A3A0E3AE3B82}"/>
              </a:ext>
            </a:extLst>
          </p:cNvPr>
          <p:cNvSpPr/>
          <p:nvPr/>
        </p:nvSpPr>
        <p:spPr bwMode="auto">
          <a:xfrm>
            <a:off x="4094495" y="2115077"/>
            <a:ext cx="2020981" cy="4546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47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Micro-</a:t>
            </a:r>
            <a:r>
              <a:rPr lang="fi-FI" sz="1200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organisms</a:t>
            </a:r>
            <a:endParaRPr lang="fi-FI" sz="1200" dirty="0">
              <a:solidFill>
                <a:schemeClr val="tx1"/>
              </a:solidFill>
              <a:latin typeface="Palatino" pitchFamily="2" charset="77"/>
              <a:ea typeface="Palatino" pitchFamily="2" charset="77"/>
            </a:endParaRPr>
          </a:p>
          <a:p>
            <a:pPr algn="ctr" defTabSz="4547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(For </a:t>
            </a:r>
            <a:r>
              <a:rPr lang="fi-FI" sz="1200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example</a:t>
            </a:r>
            <a:r>
              <a:rPr lang="fi-FI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, </a:t>
            </a:r>
            <a:r>
              <a:rPr lang="fi-FI" sz="1200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P.g</a:t>
            </a:r>
            <a:r>
              <a:rPr lang="fi-FI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, </a:t>
            </a:r>
            <a:r>
              <a:rPr lang="fi-FI" sz="1200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T.f</a:t>
            </a:r>
            <a:r>
              <a:rPr lang="fi-FI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, </a:t>
            </a:r>
            <a:r>
              <a:rPr lang="fi-FI" sz="1200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P.i</a:t>
            </a:r>
            <a:r>
              <a:rPr lang="fi-FI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)</a:t>
            </a:r>
          </a:p>
        </p:txBody>
      </p:sp>
      <p:sp>
        <p:nvSpPr>
          <p:cNvPr id="10" name="Suorakulmio 32">
            <a:extLst>
              <a:ext uri="{FF2B5EF4-FFF2-40B4-BE49-F238E27FC236}">
                <a16:creationId xmlns:a16="http://schemas.microsoft.com/office/drawing/2014/main" id="{2C8B88D2-D566-A075-60B1-C5F7694F5BCB}"/>
              </a:ext>
            </a:extLst>
          </p:cNvPr>
          <p:cNvSpPr/>
          <p:nvPr/>
        </p:nvSpPr>
        <p:spPr bwMode="auto">
          <a:xfrm>
            <a:off x="2551017" y="2798629"/>
            <a:ext cx="2020981" cy="4546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47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1200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Degradation</a:t>
            </a:r>
            <a:r>
              <a:rPr lang="fi-FI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fi-FI" sz="1200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cascade</a:t>
            </a:r>
            <a:endParaRPr lang="fi-FI" sz="1200" dirty="0">
              <a:solidFill>
                <a:schemeClr val="tx1"/>
              </a:solidFill>
              <a:latin typeface="Palatino" pitchFamily="2" charset="77"/>
              <a:ea typeface="Palatino" pitchFamily="2" charset="77"/>
            </a:endParaRPr>
          </a:p>
          <a:p>
            <a:pPr algn="ctr" defTabSz="4547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IL-6, IL-8, TNF-</a:t>
            </a:r>
            <a:r>
              <a:rPr lang="es-ES_tradnl" sz="1200" dirty="0">
                <a:latin typeface="Palatino" pitchFamily="2" charset="77"/>
                <a:ea typeface="Palatino" pitchFamily="2" charset="77"/>
                <a:sym typeface="Symbol" pitchFamily="18" charset="2"/>
              </a:rPr>
              <a:t> </a:t>
            </a:r>
            <a:r>
              <a:rPr lang="es-ES_tradnl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sym typeface="Symbol" pitchFamily="18" charset="2"/>
              </a:rPr>
              <a:t>, INF-y</a:t>
            </a:r>
            <a:endParaRPr lang="fi-FI" sz="1200" dirty="0">
              <a:solidFill>
                <a:schemeClr val="tx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1" name="AutoShape 13">
            <a:extLst>
              <a:ext uri="{FF2B5EF4-FFF2-40B4-BE49-F238E27FC236}">
                <a16:creationId xmlns:a16="http://schemas.microsoft.com/office/drawing/2014/main" id="{95F5FF74-3526-52CC-F8ED-B16F90D3885C}"/>
              </a:ext>
            </a:extLst>
          </p:cNvPr>
          <p:cNvSpPr>
            <a:spLocks noChangeArrowheads="1"/>
          </p:cNvSpPr>
          <p:nvPr/>
        </p:nvSpPr>
        <p:spPr bwMode="auto">
          <a:xfrm rot="5400000" flipV="1">
            <a:off x="1434301" y="3496568"/>
            <a:ext cx="3029580" cy="3245817"/>
          </a:xfrm>
          <a:prstGeom prst="curvedDownArrow">
            <a:avLst>
              <a:gd name="adj1" fmla="val 26500"/>
              <a:gd name="adj2" fmla="val 74000"/>
              <a:gd name="adj3" fmla="val 33333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lIns="91251" tIns="45620" rIns="91251" bIns="45620" anchor="ctr"/>
          <a:lstStyle>
            <a:lvl1pPr defTabSz="9112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12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12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12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003366"/>
              </a:solidFill>
            </a:endParaRPr>
          </a:p>
        </p:txBody>
      </p:sp>
      <p:sp>
        <p:nvSpPr>
          <p:cNvPr id="12" name="Suorakulmio 32">
            <a:extLst>
              <a:ext uri="{FF2B5EF4-FFF2-40B4-BE49-F238E27FC236}">
                <a16:creationId xmlns:a16="http://schemas.microsoft.com/office/drawing/2014/main" id="{406085FE-7AAF-0C6F-6517-27E04817F7A6}"/>
              </a:ext>
            </a:extLst>
          </p:cNvPr>
          <p:cNvSpPr/>
          <p:nvPr/>
        </p:nvSpPr>
        <p:spPr bwMode="auto">
          <a:xfrm>
            <a:off x="4856472" y="5678017"/>
            <a:ext cx="2020981" cy="4546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47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ORAL CANCER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1AA55A87-9871-BABD-04AF-BC134C5BBF31}"/>
              </a:ext>
            </a:extLst>
          </p:cNvPr>
          <p:cNvCxnSpPr>
            <a:stCxn id="8" idx="3"/>
            <a:endCxn id="9" idx="1"/>
          </p:cNvCxnSpPr>
          <p:nvPr/>
        </p:nvCxnSpPr>
        <p:spPr>
          <a:xfrm>
            <a:off x="3028526" y="2342420"/>
            <a:ext cx="1065969" cy="0"/>
          </a:xfrm>
          <a:prstGeom prst="straightConnector1">
            <a:avLst/>
          </a:prstGeom>
          <a:ln w="127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955DE629-0105-BC62-C226-96749B1C5A73}"/>
              </a:ext>
            </a:extLst>
          </p:cNvPr>
          <p:cNvCxnSpPr>
            <a:endCxn id="10" idx="0"/>
          </p:cNvCxnSpPr>
          <p:nvPr/>
        </p:nvCxnSpPr>
        <p:spPr>
          <a:xfrm>
            <a:off x="3561507" y="2342420"/>
            <a:ext cx="1" cy="45620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F97B5F86-16DB-5B44-ACA5-3CDBD620FCDB}"/>
              </a:ext>
            </a:extLst>
          </p:cNvPr>
          <p:cNvCxnSpPr>
            <a:cxnSpLocks/>
          </p:cNvCxnSpPr>
          <p:nvPr/>
        </p:nvCxnSpPr>
        <p:spPr>
          <a:xfrm>
            <a:off x="2900027" y="3256820"/>
            <a:ext cx="0" cy="32523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9A0631AE-00D8-499E-5C59-8CC3ED264D55}"/>
              </a:ext>
            </a:extLst>
          </p:cNvPr>
          <p:cNvCxnSpPr>
            <a:cxnSpLocks/>
          </p:cNvCxnSpPr>
          <p:nvPr/>
        </p:nvCxnSpPr>
        <p:spPr>
          <a:xfrm>
            <a:off x="4154895" y="3247092"/>
            <a:ext cx="0" cy="32523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uorakulmio 32">
            <a:extLst>
              <a:ext uri="{FF2B5EF4-FFF2-40B4-BE49-F238E27FC236}">
                <a16:creationId xmlns:a16="http://schemas.microsoft.com/office/drawing/2014/main" id="{B8A74BA1-D6BB-50C5-3441-8EF78B535038}"/>
              </a:ext>
            </a:extLst>
          </p:cNvPr>
          <p:cNvSpPr/>
          <p:nvPr/>
        </p:nvSpPr>
        <p:spPr bwMode="auto">
          <a:xfrm>
            <a:off x="1804027" y="3830835"/>
            <a:ext cx="2020981" cy="454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47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DNA </a:t>
            </a:r>
            <a:r>
              <a:rPr lang="fi-FI" sz="1200" dirty="0" err="1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damage</a:t>
            </a:r>
            <a:endParaRPr lang="fi-FI" sz="1200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1" name="Suorakulmio 32">
            <a:extLst>
              <a:ext uri="{FF2B5EF4-FFF2-40B4-BE49-F238E27FC236}">
                <a16:creationId xmlns:a16="http://schemas.microsoft.com/office/drawing/2014/main" id="{63781F3B-D508-3593-5165-26BC71A92ABE}"/>
              </a:ext>
            </a:extLst>
          </p:cNvPr>
          <p:cNvSpPr/>
          <p:nvPr/>
        </p:nvSpPr>
        <p:spPr bwMode="auto">
          <a:xfrm>
            <a:off x="2924515" y="3668319"/>
            <a:ext cx="2020981" cy="454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47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1200" dirty="0" err="1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Epithelial</a:t>
            </a:r>
            <a:r>
              <a:rPr lang="fi-FI" sz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fi-FI" sz="1200" dirty="0" err="1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cells</a:t>
            </a:r>
            <a:endParaRPr lang="fi-FI" sz="1200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4" name="Suorakulmio 32">
            <a:extLst>
              <a:ext uri="{FF2B5EF4-FFF2-40B4-BE49-F238E27FC236}">
                <a16:creationId xmlns:a16="http://schemas.microsoft.com/office/drawing/2014/main" id="{3ED72953-8504-6AA2-0B14-1CB075D67FDF}"/>
              </a:ext>
            </a:extLst>
          </p:cNvPr>
          <p:cNvSpPr/>
          <p:nvPr/>
        </p:nvSpPr>
        <p:spPr bwMode="auto">
          <a:xfrm>
            <a:off x="1326182" y="5005208"/>
            <a:ext cx="851341" cy="454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47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P53</a:t>
            </a:r>
          </a:p>
        </p:txBody>
      </p:sp>
      <p:sp>
        <p:nvSpPr>
          <p:cNvPr id="26" name="Suorakulmio 32">
            <a:extLst>
              <a:ext uri="{FF2B5EF4-FFF2-40B4-BE49-F238E27FC236}">
                <a16:creationId xmlns:a16="http://schemas.microsoft.com/office/drawing/2014/main" id="{34B4FCDE-79B2-828E-F4A1-AE14EC3FB5AD}"/>
              </a:ext>
            </a:extLst>
          </p:cNvPr>
          <p:cNvSpPr/>
          <p:nvPr/>
        </p:nvSpPr>
        <p:spPr bwMode="auto">
          <a:xfrm>
            <a:off x="1290937" y="5318581"/>
            <a:ext cx="2020981" cy="454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47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1200" dirty="0" err="1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Tumor</a:t>
            </a:r>
            <a:r>
              <a:rPr lang="fi-FI" sz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</a:t>
            </a:r>
          </a:p>
          <a:p>
            <a:pPr algn="ctr" defTabSz="4547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1200" dirty="0" err="1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supressor</a:t>
            </a:r>
            <a:r>
              <a:rPr lang="fi-FI" sz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fi-FI" sz="1200" dirty="0" err="1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gene</a:t>
            </a:r>
            <a:endParaRPr lang="fi-FI" sz="1200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7" name="Suorakulmio 32">
            <a:extLst>
              <a:ext uri="{FF2B5EF4-FFF2-40B4-BE49-F238E27FC236}">
                <a16:creationId xmlns:a16="http://schemas.microsoft.com/office/drawing/2014/main" id="{C069618B-B300-8F55-6264-CD7FBFB5B0D7}"/>
              </a:ext>
            </a:extLst>
          </p:cNvPr>
          <p:cNvSpPr/>
          <p:nvPr/>
        </p:nvSpPr>
        <p:spPr bwMode="auto">
          <a:xfrm>
            <a:off x="2806827" y="5609557"/>
            <a:ext cx="2020981" cy="454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47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1200" dirty="0" err="1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Mutations</a:t>
            </a:r>
            <a:endParaRPr lang="fi-FI" sz="1200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8" name="1 Rectángulo">
            <a:extLst>
              <a:ext uri="{FF2B5EF4-FFF2-40B4-BE49-F238E27FC236}">
                <a16:creationId xmlns:a16="http://schemas.microsoft.com/office/drawing/2014/main" id="{4E8C470D-F61C-B1FD-F4D7-A9FE3745D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8526" y="6420575"/>
            <a:ext cx="6115474" cy="427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7493" tIns="28745" rIns="57493" bIns="28745">
            <a:spAutoFit/>
          </a:bodyPr>
          <a:lstStyle>
            <a:lvl1pPr defTabSz="4540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40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402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402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40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40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40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40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40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s-ES" sz="12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Meurman</a:t>
            </a:r>
            <a:r>
              <a:rPr lang="en-GB" altLang="es-ES" sz="12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 JH, </a:t>
            </a:r>
            <a:r>
              <a:rPr lang="en-GB" altLang="es-ES" sz="1200" dirty="0" err="1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Bascones</a:t>
            </a:r>
            <a:r>
              <a:rPr lang="en-GB" altLang="es-ES" sz="1200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-Martinez A.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s-ES" sz="1200" i="1" dirty="0">
                <a:solidFill>
                  <a:srgbClr val="000000"/>
                </a:solidFill>
                <a:latin typeface="Palatino" pitchFamily="2" charset="77"/>
                <a:ea typeface="Palatino" pitchFamily="2" charset="77"/>
              </a:rPr>
              <a:t>Are oral and dental diseases linked to Cancer? Oral Dis 2011;17:779-84. </a:t>
            </a:r>
          </a:p>
        </p:txBody>
      </p:sp>
    </p:spTree>
    <p:extLst>
      <p:ext uri="{BB962C8B-B14F-4D97-AF65-F5344CB8AC3E}">
        <p14:creationId xmlns:p14="http://schemas.microsoft.com/office/powerpoint/2010/main" val="428486225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in título-80">
            <a:extLst>
              <a:ext uri="{FF2B5EF4-FFF2-40B4-BE49-F238E27FC236}">
                <a16:creationId xmlns:a16="http://schemas.microsoft.com/office/drawing/2014/main" id="{751939DD-EEFA-E54F-5A1B-D791CAF9F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392" cy="686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4B6D6B7-8F68-F1A9-BA0A-BD6293A968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C35620C-EECF-EBF5-5B8F-EBCAB227A692}"/>
              </a:ext>
            </a:extLst>
          </p:cNvPr>
          <p:cNvSpPr txBox="1"/>
          <p:nvPr/>
        </p:nvSpPr>
        <p:spPr>
          <a:xfrm>
            <a:off x="328133" y="1352059"/>
            <a:ext cx="36231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_tradnl" altLang="es-ES" sz="18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Lo mejor del recuerdo es el olvido</a:t>
            </a:r>
            <a:endParaRPr lang="es-ES" altLang="es-ES" sz="1800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81EBBFD-E656-1C1C-16E1-46A9018567BD}"/>
              </a:ext>
            </a:extLst>
          </p:cNvPr>
          <p:cNvSpPr txBox="1"/>
          <p:nvPr/>
        </p:nvSpPr>
        <p:spPr>
          <a:xfrm>
            <a:off x="2209461" y="1604414"/>
            <a:ext cx="20310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_tradnl" altLang="es-ES" sz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Manuel Alcántara</a:t>
            </a:r>
            <a:endParaRPr lang="es-ES" altLang="es-ES" sz="1200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557998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9D908C4-7283-4AB3-3FC4-5216C601DB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0" r="19989" b="4713"/>
          <a:stretch/>
        </p:blipFill>
        <p:spPr>
          <a:xfrm>
            <a:off x="0" y="0"/>
            <a:ext cx="6214754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5DCC475-2709-C550-27C7-B61911BFB2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28268"/>
            <a:ext cx="3906402" cy="2952328"/>
          </a:xfrm>
          <a:prstGeom prst="rect">
            <a:avLst/>
          </a:prstGeom>
        </p:spPr>
      </p:pic>
      <p:sp>
        <p:nvSpPr>
          <p:cNvPr id="6" name="CuadroTexto 3">
            <a:extLst>
              <a:ext uri="{FF2B5EF4-FFF2-40B4-BE49-F238E27FC236}">
                <a16:creationId xmlns:a16="http://schemas.microsoft.com/office/drawing/2014/main" id="{43FA9C58-4FA7-6C42-374B-5E43995A4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8824" y="3306791"/>
            <a:ext cx="434274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1100" dirty="0">
                <a:latin typeface="Palatino" pitchFamily="2" charset="77"/>
                <a:ea typeface="Palatino" pitchFamily="2" charset="77"/>
              </a:rPr>
              <a:t>Catedrático de la UCM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1100" dirty="0">
                <a:latin typeface="Palatino" pitchFamily="2" charset="77"/>
                <a:ea typeface="Palatino" pitchFamily="2" charset="77"/>
              </a:rPr>
              <a:t>Presidente de la Real Academia de Doctores de España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1100" dirty="0">
                <a:latin typeface="Palatino" pitchFamily="2" charset="77"/>
                <a:ea typeface="Palatino" pitchFamily="2" charset="77"/>
              </a:rPr>
              <a:t>Presidente de la Academia de Ciencias Odontológicas de España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1100" dirty="0">
                <a:latin typeface="Palatino" pitchFamily="2" charset="77"/>
                <a:ea typeface="Palatino" pitchFamily="2" charset="77"/>
              </a:rPr>
              <a:t>Académico Correspondiente de la Academia Nacional de Medicina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77CD160D-0C0D-D711-1D54-A11790BFBCBF}"/>
              </a:ext>
            </a:extLst>
          </p:cNvPr>
          <p:cNvSpPr txBox="1">
            <a:spLocks/>
          </p:cNvSpPr>
          <p:nvPr/>
        </p:nvSpPr>
        <p:spPr>
          <a:xfrm>
            <a:off x="5126164" y="4647337"/>
            <a:ext cx="3223921" cy="884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ES" sz="1800" b="1" dirty="0">
                <a:latin typeface="Palatino" pitchFamily="2" charset="77"/>
                <a:ea typeface="Palatino" pitchFamily="2" charset="77"/>
              </a:rPr>
              <a:t>Periodontitis y Diabetes.</a:t>
            </a:r>
            <a:br>
              <a:rPr lang="es-ES" sz="1800" dirty="0">
                <a:latin typeface="Palatino" pitchFamily="2" charset="77"/>
                <a:ea typeface="Palatino" pitchFamily="2" charset="77"/>
              </a:rPr>
            </a:br>
            <a:r>
              <a:rPr lang="es-ES" sz="1800" dirty="0">
                <a:latin typeface="Palatino" pitchFamily="2" charset="77"/>
                <a:ea typeface="Palatino" pitchFamily="2" charset="77"/>
              </a:rPr>
              <a:t>Una relación bidireccional.</a:t>
            </a:r>
            <a:endParaRPr lang="es-ES" sz="1800" b="1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8" name="Picture 59" descr="ucm_logo">
            <a:extLst>
              <a:ext uri="{FF2B5EF4-FFF2-40B4-BE49-F238E27FC236}">
                <a16:creationId xmlns:a16="http://schemas.microsoft.com/office/drawing/2014/main" id="{32A821F7-F702-1C06-B470-B3DCC1E5B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093" y="161527"/>
            <a:ext cx="638951" cy="766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5142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6E85A72-368E-F83D-81C4-60E38AF67A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D211C5DB-4C03-2946-378B-0042400C70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Diabetes. Clasificación: Diabetes Gestacional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EE1DC31-220E-6411-EE1F-261F1C22156E}"/>
              </a:ext>
            </a:extLst>
          </p:cNvPr>
          <p:cNvSpPr txBox="1">
            <a:spLocks/>
          </p:cNvSpPr>
          <p:nvPr/>
        </p:nvSpPr>
        <p:spPr>
          <a:xfrm>
            <a:off x="406400" y="1162050"/>
            <a:ext cx="5791199" cy="5035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Aparece durante el embarazo en el 5 – 15 % de las mujeres no diagnosticadas previamente de diabetes. Suele instaurarse en el primer trimestre de embarazo.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Mayor riesgo: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Se deben realizar análisis diagnósticos entre la 24-28 semana de embarazo.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La mujer con diabetes gestacional tiene un alto riesgo de desarrollar diabetes Tipo 2 en el futuro. 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42346EB-115C-7EBD-78AA-F98D5B18C933}"/>
              </a:ext>
            </a:extLst>
          </p:cNvPr>
          <p:cNvSpPr txBox="1">
            <a:spLocks/>
          </p:cNvSpPr>
          <p:nvPr/>
        </p:nvSpPr>
        <p:spPr>
          <a:xfrm>
            <a:off x="2549252" y="2332038"/>
            <a:ext cx="3390900" cy="1365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Mujeres &gt; 25 años.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Historia familiar de diabetes.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Obesidad.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Grupos étnicos.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8" name="Abrir llave 7">
            <a:extLst>
              <a:ext uri="{FF2B5EF4-FFF2-40B4-BE49-F238E27FC236}">
                <a16:creationId xmlns:a16="http://schemas.microsoft.com/office/drawing/2014/main" id="{6B34DB96-94BE-6B7C-0765-8C651ACA092A}"/>
              </a:ext>
            </a:extLst>
          </p:cNvPr>
          <p:cNvSpPr/>
          <p:nvPr/>
        </p:nvSpPr>
        <p:spPr>
          <a:xfrm>
            <a:off x="2286000" y="2176463"/>
            <a:ext cx="263252" cy="1676400"/>
          </a:xfrm>
          <a:prstGeom prst="leftBrac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Picture 4" descr="MPj04422180000[1]">
            <a:extLst>
              <a:ext uri="{FF2B5EF4-FFF2-40B4-BE49-F238E27FC236}">
                <a16:creationId xmlns:a16="http://schemas.microsoft.com/office/drawing/2014/main" id="{9CAE3BDA-A43E-69E0-3165-958039C3A7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36"/>
          <a:stretch/>
        </p:blipFill>
        <p:spPr bwMode="auto">
          <a:xfrm>
            <a:off x="6445249" y="705316"/>
            <a:ext cx="2698751" cy="5949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5F3DF8A0-C44F-D596-2A41-6E870E3C1664}"/>
              </a:ext>
            </a:extLst>
          </p:cNvPr>
          <p:cNvSpPr/>
          <p:nvPr/>
        </p:nvSpPr>
        <p:spPr>
          <a:xfrm flipH="1">
            <a:off x="6377956" y="5262927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1459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27E8750-0374-F0B6-AD69-E277D5D91F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C44861FC-89B6-0036-CAA9-0044BEC503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Diabetes. Etiología. Factores de Riesgo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10ADC33-9BEF-D340-508B-3C805C6454BC}"/>
              </a:ext>
            </a:extLst>
          </p:cNvPr>
          <p:cNvSpPr txBox="1">
            <a:spLocks/>
          </p:cNvSpPr>
          <p:nvPr/>
        </p:nvSpPr>
        <p:spPr>
          <a:xfrm>
            <a:off x="406400" y="1162050"/>
            <a:ext cx="8381999" cy="36131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Genética (DM1 y 2)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Razas étnicas (afroamericanas, hispanos e </a:t>
            </a:r>
            <a:r>
              <a:rPr lang="es-ES" altLang="es-ES" sz="1800" dirty="0" err="1">
                <a:latin typeface="Palatino" pitchFamily="2" charset="77"/>
                <a:ea typeface="Palatino" pitchFamily="2" charset="77"/>
              </a:rPr>
              <a:t>indioamericanos</a:t>
            </a: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)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Inmunológicas (DM1)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Infecciones víricas (Formas agudas DM, DM1)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Fármacos o productos químicos.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Obesidad e inactividad física. IMC ≥ 25mg/kg.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Hipertensión &gt; 140/90.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Niveles de triglicéridos &gt; 250 mg/dl.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Historia familiar en diabetes.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Diabetes gestacional.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35890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69D79B2-6181-672D-FCD5-5BF0CFD84C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EB293C98-CC8F-E343-15C9-9B887944D7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14" y="141742"/>
            <a:ext cx="51846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Diabetes. Manifestaciones Clínicas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961A35C-35BB-4123-6454-8769F84D9B00}"/>
              </a:ext>
            </a:extLst>
          </p:cNvPr>
          <p:cNvSpPr txBox="1">
            <a:spLocks/>
          </p:cNvSpPr>
          <p:nvPr/>
        </p:nvSpPr>
        <p:spPr>
          <a:xfrm>
            <a:off x="406401" y="1162050"/>
            <a:ext cx="4165600" cy="36131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Poliuria, polidipsia, polifagia.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Inexplicable pérdida de peso.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Visión borrosa.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Fatiga o debilidad.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Irritabilidad.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Náuseas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Síndrome de boca seca.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Cetoacidosis (severa hiperglucemia)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Glicosuria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110000"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7" name="Picture 2" descr="https://upload.wikimedia.org/wikipedia/commons/thumb/9/97/Main_symptoms_of_diabetes_es.svg/800px-Main_symptoms_of_diabetes_es.svg.png">
            <a:extLst>
              <a:ext uri="{FF2B5EF4-FFF2-40B4-BE49-F238E27FC236}">
                <a16:creationId xmlns:a16="http://schemas.microsoft.com/office/drawing/2014/main" id="{BA6EBB86-65C5-7241-A154-C66542B6E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07" y="2162175"/>
            <a:ext cx="4585093" cy="469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67353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644</TotalTime>
  <Words>3757</Words>
  <Application>Microsoft Macintosh PowerPoint</Application>
  <PresentationFormat>Presentación en pantalla (4:3)</PresentationFormat>
  <Paragraphs>606</Paragraphs>
  <Slides>66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66</vt:i4>
      </vt:variant>
    </vt:vector>
  </HeadingPairs>
  <TitlesOfParts>
    <vt:vector size="76" baseType="lpstr">
      <vt:lpstr>Arial</vt:lpstr>
      <vt:lpstr>Arial Narrow</vt:lpstr>
      <vt:lpstr>Calibri</vt:lpstr>
      <vt:lpstr>Calibri Light</vt:lpstr>
      <vt:lpstr>Palatino</vt:lpstr>
      <vt:lpstr>Symbol</vt:lpstr>
      <vt:lpstr>Times New Roman</vt:lpstr>
      <vt:lpstr>Wingdings</vt:lpstr>
      <vt:lpstr>Wingdings 2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83</cp:revision>
  <dcterms:created xsi:type="dcterms:W3CDTF">2024-05-31T08:30:57Z</dcterms:created>
  <dcterms:modified xsi:type="dcterms:W3CDTF">2024-06-03T15:25:17Z</dcterms:modified>
</cp:coreProperties>
</file>